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21" r:id="rId43"/>
    <p:sldId id="320" r:id="rId44"/>
    <p:sldId id="300" r:id="rId45"/>
    <p:sldId id="301" r:id="rId46"/>
    <p:sldId id="304" r:id="rId47"/>
    <p:sldId id="306" r:id="rId48"/>
    <p:sldId id="307" r:id="rId49"/>
    <p:sldId id="308" r:id="rId50"/>
    <p:sldId id="309" r:id="rId51"/>
    <p:sldId id="310" r:id="rId52"/>
    <p:sldId id="311" r:id="rId53"/>
    <p:sldId id="316" r:id="rId54"/>
    <p:sldId id="315" r:id="rId55"/>
    <p:sldId id="317" r:id="rId56"/>
    <p:sldId id="318" r:id="rId57"/>
    <p:sldId id="31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8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0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9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0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0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3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1F25-C7B2-415B-B1A7-6B2CD47EF4B8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98D30-D45A-4F33-9A10-0F7185EB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iosh/index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جزوه ایمنی مواد شیمیای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83" y="695291"/>
            <a:ext cx="6227169" cy="41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1238" y="5290457"/>
            <a:ext cx="14590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500" b="1" dirty="0">
                <a:cs typeface="0 Nazanin" panose="00000400000000000000" pitchFamily="2" charset="-78"/>
              </a:rPr>
              <a:t>دکتر رستمی</a:t>
            </a:r>
          </a:p>
        </p:txBody>
      </p:sp>
    </p:spTree>
    <p:extLst>
      <p:ext uri="{BB962C8B-B14F-4D97-AF65-F5344CB8AC3E}">
        <p14:creationId xmlns:p14="http://schemas.microsoft.com/office/powerpoint/2010/main" val="23901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21505"/>
            <a:ext cx="8533234" cy="58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9" y="303050"/>
            <a:ext cx="8775863" cy="58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3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8" y="640604"/>
            <a:ext cx="8368878" cy="50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9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7" y="294401"/>
            <a:ext cx="8408339" cy="58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1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8" y="418032"/>
            <a:ext cx="8338943" cy="58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1" y="580539"/>
            <a:ext cx="8654143" cy="55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2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5" y="0"/>
            <a:ext cx="9146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6" y="0"/>
            <a:ext cx="9146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5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4000" cy="68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22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" y="0"/>
            <a:ext cx="9121407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7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0" y="9525"/>
            <a:ext cx="9563100" cy="6838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CA7EE2-6DC8-7EC1-F1AD-51CB3AC4F4F2}"/>
              </a:ext>
            </a:extLst>
          </p:cNvPr>
          <p:cNvSpPr txBox="1"/>
          <p:nvPr/>
        </p:nvSpPr>
        <p:spPr>
          <a:xfrm>
            <a:off x="899651" y="4817806"/>
            <a:ext cx="734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National Institute for Occupational Safety &amp; Health | NIOSH</a:t>
            </a:r>
          </a:p>
        </p:txBody>
      </p:sp>
    </p:spTree>
    <p:extLst>
      <p:ext uri="{BB962C8B-B14F-4D97-AF65-F5344CB8AC3E}">
        <p14:creationId xmlns:p14="http://schemas.microsoft.com/office/powerpoint/2010/main" val="2959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585" y="0"/>
            <a:ext cx="9283188" cy="69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5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885"/>
            <a:ext cx="9225934" cy="70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3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7" y="0"/>
            <a:ext cx="9084073" cy="68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42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76"/>
            <a:ext cx="9050694" cy="64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3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9034" y="111968"/>
            <a:ext cx="9094966" cy="63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2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" y="457006"/>
            <a:ext cx="8956513" cy="561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7" y="377113"/>
            <a:ext cx="8631691" cy="577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32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95" y="250079"/>
            <a:ext cx="8859805" cy="60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65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500"/>
            <a:ext cx="9032033" cy="51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4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9" y="206051"/>
            <a:ext cx="8955030" cy="63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6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6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7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0" y="387317"/>
            <a:ext cx="8546938" cy="609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25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47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2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" y="149484"/>
            <a:ext cx="8971384" cy="63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26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27" y="513184"/>
            <a:ext cx="8109606" cy="53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1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23812"/>
            <a:ext cx="86010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54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723900"/>
            <a:ext cx="85058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8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04800"/>
            <a:ext cx="85725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3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لوزی حریق چیست - Fire Diamond according NFPA 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6" y="849086"/>
            <a:ext cx="8875903" cy="5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6968" y="121298"/>
            <a:ext cx="28644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500" b="1" dirty="0">
                <a:cs typeface="0 Nazanin" panose="00000400000000000000" pitchFamily="2" charset="-78"/>
              </a:rPr>
              <a:t>لوزی خطر</a:t>
            </a:r>
            <a:endParaRPr lang="en-US" sz="3500" b="1" dirty="0">
              <a:cs typeface="0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9816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442912"/>
            <a:ext cx="85248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2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14" y="954444"/>
            <a:ext cx="7668721" cy="31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18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15" y="847364"/>
            <a:ext cx="7840169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15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582" y="286530"/>
            <a:ext cx="395172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980000"/>
                </a:solidFill>
                <a:latin typeface="Arial" panose="020B0604020202020204" pitchFamily="34" charset="0"/>
              </a:rPr>
              <a:t>What is the GHS?</a:t>
            </a:r>
            <a:endParaRPr lang="en-US" sz="3500" b="1" dirty="0"/>
          </a:p>
        </p:txBody>
      </p:sp>
      <p:sp>
        <p:nvSpPr>
          <p:cNvPr id="3" name="Rectangle 2"/>
          <p:cNvSpPr/>
          <p:nvPr/>
        </p:nvSpPr>
        <p:spPr>
          <a:xfrm>
            <a:off x="587829" y="1226317"/>
            <a:ext cx="7809723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500" dirty="0" err="1">
                <a:cs typeface="0 Nazanin" panose="00000400000000000000" pitchFamily="2" charset="-78"/>
              </a:rPr>
              <a:t>این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یک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رویکرد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منطقی</a:t>
            </a:r>
            <a:r>
              <a:rPr lang="en-US" sz="2500" dirty="0">
                <a:cs typeface="0 Nazanin" panose="00000400000000000000" pitchFamily="2" charset="-78"/>
              </a:rPr>
              <a:t> و </a:t>
            </a:r>
            <a:r>
              <a:rPr lang="en-US" sz="2500" dirty="0" err="1">
                <a:cs typeface="0 Nazanin" panose="00000400000000000000" pitchFamily="2" charset="-78"/>
              </a:rPr>
              <a:t>جامع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برای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موارد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زیر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است</a:t>
            </a:r>
            <a:r>
              <a:rPr lang="en-US" sz="2500" dirty="0">
                <a:cs typeface="0 Nazanin" panose="00000400000000000000" pitchFamily="2" charset="-78"/>
              </a:rPr>
              <a:t>:</a:t>
            </a:r>
            <a:endParaRPr lang="fa-IR" sz="2500" dirty="0">
              <a:cs typeface="0 Nazanin" panose="00000400000000000000" pitchFamily="2" charset="-78"/>
            </a:endParaRPr>
          </a:p>
          <a:p>
            <a:pPr algn="r" rtl="1"/>
            <a:endParaRPr lang="en-US" sz="2500" dirty="0">
              <a:cs typeface="0 Nazanin" panose="00000400000000000000" pitchFamily="2" charset="-78"/>
            </a:endParaRPr>
          </a:p>
          <a:p>
            <a:pPr algn="r" rtl="1"/>
            <a:r>
              <a:rPr lang="fa-IR" sz="2500" dirty="0">
                <a:cs typeface="0 Nazanin" panose="00000400000000000000" pitchFamily="2" charset="-78"/>
              </a:rPr>
              <a:t>- </a:t>
            </a:r>
            <a:r>
              <a:rPr lang="en-US" sz="2500" dirty="0" err="1">
                <a:cs typeface="0 Nazanin" panose="00000400000000000000" pitchFamily="2" charset="-78"/>
              </a:rPr>
              <a:t>تعریف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خطرات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بهداشتی</a:t>
            </a:r>
            <a:r>
              <a:rPr lang="en-US" sz="2500" dirty="0">
                <a:cs typeface="0 Nazanin" panose="00000400000000000000" pitchFamily="2" charset="-78"/>
              </a:rPr>
              <a:t>، </a:t>
            </a:r>
            <a:r>
              <a:rPr lang="en-US" sz="2500" dirty="0" err="1">
                <a:cs typeface="0 Nazanin" panose="00000400000000000000" pitchFamily="2" charset="-78"/>
              </a:rPr>
              <a:t>فیزیکی</a:t>
            </a:r>
            <a:r>
              <a:rPr lang="en-US" sz="2500" dirty="0">
                <a:cs typeface="0 Nazanin" panose="00000400000000000000" pitchFamily="2" charset="-78"/>
              </a:rPr>
              <a:t> و </a:t>
            </a:r>
            <a:r>
              <a:rPr lang="en-US" sz="2500" dirty="0" err="1">
                <a:cs typeface="0 Nazanin" panose="00000400000000000000" pitchFamily="2" charset="-78"/>
              </a:rPr>
              <a:t>زیست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محیطی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مواد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شیمیایی</a:t>
            </a:r>
            <a:r>
              <a:rPr lang="en-US" sz="2500" dirty="0">
                <a:cs typeface="0 Nazanin" panose="00000400000000000000" pitchFamily="2" charset="-78"/>
              </a:rPr>
              <a:t>.</a:t>
            </a:r>
            <a:endParaRPr lang="fa-IR" sz="2500" dirty="0">
              <a:cs typeface="0 Nazanin" panose="00000400000000000000" pitchFamily="2" charset="-78"/>
            </a:endParaRPr>
          </a:p>
          <a:p>
            <a:pPr marL="168275" indent="-168275" algn="r" rtl="1"/>
            <a:r>
              <a:rPr lang="fa-IR" sz="2500" b="1" dirty="0">
                <a:cs typeface="0 Nazanin" panose="00000400000000000000" pitchFamily="2" charset="-78"/>
              </a:rPr>
              <a:t>-</a:t>
            </a:r>
            <a:r>
              <a:rPr lang="fa-IR" sz="2500" dirty="0">
                <a:cs typeface="0 Nazanin" panose="00000400000000000000" pitchFamily="2" charset="-78"/>
              </a:rPr>
              <a:t> 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ایجاد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فرآیندهای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طبقه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بندی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که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از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داده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های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موجود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در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مورد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مواد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شیمیایی</a:t>
            </a:r>
            <a:r>
              <a:rPr lang="fa-IR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برای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مقایسه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با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معیارهای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خطر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تعریف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شده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استفاده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می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کند</a:t>
            </a:r>
            <a:r>
              <a:rPr lang="en-US" sz="2500" dirty="0">
                <a:cs typeface="0 Nazanin" panose="00000400000000000000" pitchFamily="2" charset="-78"/>
              </a:rPr>
              <a:t>. و</a:t>
            </a:r>
          </a:p>
          <a:p>
            <a:pPr algn="r" rtl="1"/>
            <a:r>
              <a:rPr lang="fa-IR" sz="2500" dirty="0">
                <a:cs typeface="0 Nazanin" panose="00000400000000000000" pitchFamily="2" charset="-78"/>
              </a:rPr>
              <a:t>- </a:t>
            </a:r>
            <a:r>
              <a:rPr lang="en-US" sz="2500" dirty="0" err="1">
                <a:cs typeface="0 Nazanin" panose="00000400000000000000" pitchFamily="2" charset="-78"/>
              </a:rPr>
              <a:t>انتقال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اطلاعات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خطر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مواد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شیمیایی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خطرناک</a:t>
            </a:r>
            <a:r>
              <a:rPr lang="en-US" sz="2500" dirty="0">
                <a:cs typeface="0 Nazanin" panose="00000400000000000000" pitchFamily="2" charset="-78"/>
              </a:rPr>
              <a:t> و </a:t>
            </a:r>
            <a:r>
              <a:rPr lang="en-US" sz="2500" dirty="0" err="1">
                <a:cs typeface="0 Nazanin" panose="00000400000000000000" pitchFamily="2" charset="-78"/>
              </a:rPr>
              <a:t>همچنین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اقدامات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حفاظتی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بر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روی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برچسب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ها</a:t>
            </a:r>
            <a:r>
              <a:rPr lang="en-US" sz="2500" dirty="0">
                <a:cs typeface="0 Nazanin" panose="00000400000000000000" pitchFamily="2" charset="-78"/>
              </a:rPr>
              <a:t> و </a:t>
            </a:r>
            <a:r>
              <a:rPr lang="en-US" sz="2500" dirty="0" err="1">
                <a:cs typeface="0 Nazanin" panose="00000400000000000000" pitchFamily="2" charset="-78"/>
              </a:rPr>
              <a:t>برگه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های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اطلاعات</a:t>
            </a:r>
            <a:r>
              <a:rPr lang="en-US" sz="2500" dirty="0">
                <a:cs typeface="0 Nazanin" panose="00000400000000000000" pitchFamily="2" charset="-78"/>
              </a:rPr>
              <a:t> </a:t>
            </a:r>
            <a:r>
              <a:rPr lang="en-US" sz="2500" dirty="0" err="1">
                <a:cs typeface="0 Nazanin" panose="00000400000000000000" pitchFamily="2" charset="-78"/>
              </a:rPr>
              <a:t>ایمنی</a:t>
            </a:r>
            <a:r>
              <a:rPr lang="en-US" sz="2500" dirty="0">
                <a:cs typeface="0 Nazanin" panose="00000400000000000000" pitchFamily="2" charset="-78"/>
              </a:rPr>
              <a:t> (SDS).</a:t>
            </a:r>
            <a:endParaRPr lang="fa-IR" sz="2500" dirty="0">
              <a:cs typeface="0 Nazanin" panose="00000400000000000000" pitchFamily="2" charset="-78"/>
            </a:endParaRPr>
          </a:p>
          <a:p>
            <a:pPr marL="342900" indent="-342900" algn="r" rtl="1">
              <a:buFontTx/>
              <a:buChar char="-"/>
            </a:pPr>
            <a:endParaRPr lang="en-US" sz="2500" dirty="0">
              <a:cs typeface="0 Nazanin" panose="00000400000000000000" pitchFamily="2" charset="-78"/>
            </a:endParaRPr>
          </a:p>
          <a:p>
            <a:pPr marL="401638" indent="55563" algn="r" rtl="1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-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کلاس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های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خطر</a:t>
            </a:r>
            <a:endParaRPr lang="en-US" sz="2500" b="1" dirty="0">
              <a:solidFill>
                <a:srgbClr val="0070C0"/>
              </a:solidFill>
              <a:cs typeface="0 Nazanin" panose="00000400000000000000" pitchFamily="2" charset="-78"/>
            </a:endParaRPr>
          </a:p>
          <a:p>
            <a:pPr marL="401638" indent="55563" algn="r" rtl="1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-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نمادها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،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کلمات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علامتی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 و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عبارات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خطر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 و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احتیاط</a:t>
            </a:r>
            <a:endParaRPr lang="en-US" sz="2500" b="1" dirty="0">
              <a:solidFill>
                <a:srgbClr val="0070C0"/>
              </a:solidFill>
              <a:cs typeface="0 Nazanin" panose="00000400000000000000" pitchFamily="2" charset="-78"/>
            </a:endParaRPr>
          </a:p>
          <a:p>
            <a:pPr marL="401638" indent="55563" algn="r" rtl="1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-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فرمت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استاندارد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برگه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داده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cs typeface="0 Nazanin" panose="00000400000000000000" pitchFamily="2" charset="-78"/>
              </a:rPr>
              <a:t>ایمنی</a:t>
            </a:r>
            <a:r>
              <a:rPr lang="en-US" sz="2500" b="1" dirty="0">
                <a:solidFill>
                  <a:srgbClr val="0070C0"/>
                </a:solidFill>
                <a:cs typeface="0 Nazani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398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836" y="481108"/>
            <a:ext cx="8313575" cy="464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500" dirty="0">
                <a:solidFill>
                  <a:srgbClr val="990000"/>
                </a:solidFill>
                <a:latin typeface="Arial" panose="020B0604020202020204" pitchFamily="34" charset="0"/>
              </a:rPr>
              <a:t>What is GHS?</a:t>
            </a:r>
          </a:p>
          <a:p>
            <a:pPr>
              <a:spcAft>
                <a:spcPts val="500"/>
              </a:spcAft>
            </a:pPr>
            <a:endParaRPr lang="en-US" sz="2500" dirty="0"/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srgbClr val="3E3E00"/>
                </a:solidFill>
                <a:latin typeface="Arial" panose="020B0604020202020204" pitchFamily="34" charset="0"/>
              </a:rPr>
              <a:t>GHS is an international recommendation from </a:t>
            </a:r>
            <a:r>
              <a:rPr lang="en-US" sz="2500" dirty="0">
                <a:solidFill>
                  <a:srgbClr val="070700"/>
                </a:solidFill>
                <a:latin typeface="Arial" panose="020B0604020202020204" pitchFamily="34" charset="0"/>
              </a:rPr>
              <a:t>the United Nations – initiated 1992; agreed upon 2002; published 2003; updated biennially; and now being adopted into regional regulations.</a:t>
            </a:r>
          </a:p>
          <a:p>
            <a:pPr>
              <a:spcAft>
                <a:spcPts val="500"/>
              </a:spcAft>
            </a:pPr>
            <a:endParaRPr lang="en-US" sz="2500" dirty="0"/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srgbClr val="0E0E00"/>
                </a:solidFill>
                <a:latin typeface="Arial" panose="020B0604020202020204" pitchFamily="34" charset="0"/>
              </a:rPr>
              <a:t>Provides the underlying infrastructure for </a:t>
            </a:r>
            <a:r>
              <a:rPr lang="en-US" sz="2500" dirty="0">
                <a:solidFill>
                  <a:srgbClr val="121200"/>
                </a:solidFill>
                <a:latin typeface="Arial" panose="020B0604020202020204" pitchFamily="34" charset="0"/>
              </a:rPr>
              <a:t>establishment of national, comprehensive chemical safety programs.</a:t>
            </a:r>
            <a:endParaRPr lang="en-US" sz="2500" dirty="0"/>
          </a:p>
          <a:p>
            <a:br>
              <a:rPr lang="en-US" sz="2500" dirty="0"/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75076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207" y="490881"/>
            <a:ext cx="8332237" cy="515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500" dirty="0">
                <a:solidFill>
                  <a:srgbClr val="980000"/>
                </a:solidFill>
                <a:latin typeface="Arial" panose="020B0604020202020204" pitchFamily="34" charset="0"/>
              </a:rPr>
              <a:t>Why GHS?</a:t>
            </a:r>
            <a:endParaRPr lang="en-US" sz="2500" dirty="0"/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</a:rPr>
              <a:t>To have a common worldwide approach to classifying and communicating chemical hazards. 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en-US" sz="2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5475" indent="-336550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</a:rPr>
              <a:t>Harmonized definitions of hazards  </a:t>
            </a:r>
          </a:p>
          <a:p>
            <a:pPr marL="625475" indent="-336550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</a:rPr>
              <a:t>Specific criteria for labels </a:t>
            </a:r>
          </a:p>
          <a:p>
            <a:pPr marL="625475" indent="-336550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</a:rPr>
              <a:t>Harmonized format for safety data sheet </a:t>
            </a:r>
          </a:p>
          <a:p>
            <a:pPr marL="625475" indent="-336550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</a:rPr>
              <a:t>Widespread use of chemicals world-wide, want to avoid sector-specific regulations (transport, production, workplace, trade, consumer products.)</a:t>
            </a:r>
            <a:endParaRPr lang="en-US" sz="2500" dirty="0">
              <a:solidFill>
                <a:srgbClr val="0070C0"/>
              </a:solidFill>
            </a:endParaRPr>
          </a:p>
          <a:p>
            <a:br>
              <a:rPr lang="en-US" sz="2500" dirty="0"/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45624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04850"/>
            <a:ext cx="8572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26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514350"/>
            <a:ext cx="8763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08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595312"/>
            <a:ext cx="84296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03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6" y="623887"/>
            <a:ext cx="8868029" cy="59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03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042987"/>
            <a:ext cx="84772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70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15" y="56679"/>
            <a:ext cx="8745170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05" y="127129"/>
            <a:ext cx="8838312" cy="57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5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347662"/>
            <a:ext cx="870585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223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319087"/>
            <a:ext cx="83534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22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347662"/>
            <a:ext cx="83534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139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0180" y="2547258"/>
            <a:ext cx="5645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000" b="1" dirty="0">
                <a:solidFill>
                  <a:srgbClr val="0070C0"/>
                </a:solidFill>
                <a:cs typeface="0 Nazanin" panose="00000400000000000000" pitchFamily="2" charset="-78"/>
              </a:rPr>
              <a:t>مواد شیمیائی ناسازگار با هم</a:t>
            </a:r>
            <a:endParaRPr lang="en-US" sz="5000" b="1" dirty="0">
              <a:solidFill>
                <a:srgbClr val="0070C0"/>
              </a:solidFill>
              <a:cs typeface="0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8337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64304"/>
              </p:ext>
            </p:extLst>
          </p:nvPr>
        </p:nvGraphicFramePr>
        <p:xfrm>
          <a:off x="326573" y="272158"/>
          <a:ext cx="8253704" cy="6035040"/>
        </p:xfrm>
        <a:graphic>
          <a:graphicData uri="http://schemas.openxmlformats.org/drawingml/2006/table">
            <a:tbl>
              <a:tblPr rtl="1"/>
              <a:tblGrid>
                <a:gridCol w="634901">
                  <a:extLst>
                    <a:ext uri="{9D8B030D-6E8A-4147-A177-3AD203B41FA5}">
                      <a16:colId xmlns:a16="http://schemas.microsoft.com/office/drawing/2014/main" val="2515944058"/>
                    </a:ext>
                  </a:extLst>
                </a:gridCol>
                <a:gridCol w="1862374">
                  <a:extLst>
                    <a:ext uri="{9D8B030D-6E8A-4147-A177-3AD203B41FA5}">
                      <a16:colId xmlns:a16="http://schemas.microsoft.com/office/drawing/2014/main" val="2750524278"/>
                    </a:ext>
                  </a:extLst>
                </a:gridCol>
                <a:gridCol w="5756429">
                  <a:extLst>
                    <a:ext uri="{9D8B030D-6E8A-4147-A177-3AD203B41FA5}">
                      <a16:colId xmlns:a16="http://schemas.microsoft.com/office/drawing/2014/main" val="3229644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>
                          <a:solidFill>
                            <a:srgbClr val="0070C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ردیف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>
                          <a:solidFill>
                            <a:srgbClr val="0070C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ماده شیمیایی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>
                          <a:solidFill>
                            <a:srgbClr val="0070C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ناسازگار است با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901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1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استیک اسید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نیتریک اسید – پر منگنات ها – الکل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449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2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استن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مخلوط سولفوریک اسید و نیتریک اسید – آب اکسیژنه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2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3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فلزات قلیایی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آب – کربن تترا کلرید – هالوژن ها – کربن دی اکسید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58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4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آلومنیوم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اسیدها – قلیاها – پر اکسیدها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551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5</a:t>
                      </a:r>
                      <a:endParaRPr lang="fa-IR" sz="1800" dirty="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آمونیاک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جیوه – کلر–- ید – برم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9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6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آمونیوم نیترات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اسیدها – فلزات پودر شده – مایعات آتش گیر – نیترات ها – گوگرد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307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7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کلسیم اکسید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آب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31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8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مس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آب اکسیژنه(هیدروژن پراکسید )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39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9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سیا نید ها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اسید ها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43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10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مایعات آتش گیر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آمونیوم نیترات – هیدروژن پراکسید– نیتریک اسید – سدیم پراکسید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28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11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هیدروژن پراکسید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مس – کروم – آهن – نمک های فلزی – الکل ها –استن –مواد اتش گیر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316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12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جیوه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آمونیاک - استیلن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86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13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نیتراتها و نیتریت ها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اسیدها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97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18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نیتریک اسید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مایعات و گاز های آتش گیر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2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19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فسفر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گوگرد– ترکیبات اکسیژن دار مثل کلرات ها– هوا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88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20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پنتا اکسید فسفر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الکل ها– بازهای قوی– آب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627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21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پتا سیم پر منگنا ت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سولفوریک اسید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47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22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نقره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تارتاریک اسید– ترکیبات آلومینیوم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03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23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روی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کلیه مواد اکسید کننده–اسید ها– قلیا ها– پر اکسید ها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38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24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سدیم پر اکسید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متانول– اتانول– استیک اسید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89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25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سولفوریک اسید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پتاسیم کلرات–پتاسیم پر کلرات –پتاسیم پر منگنات</a:t>
                      </a:r>
                      <a:endParaRPr lang="fa-IR" sz="1800" dirty="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3517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8B656C1-9C27-413E-2D1A-BB2D3129BFA9}"/>
              </a:ext>
            </a:extLst>
          </p:cNvPr>
          <p:cNvSpPr/>
          <p:nvPr/>
        </p:nvSpPr>
        <p:spPr>
          <a:xfrm>
            <a:off x="6951406" y="580103"/>
            <a:ext cx="1150375" cy="2753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3B5740-BC20-F4CA-EB7A-D609FE07ABC7}"/>
              </a:ext>
            </a:extLst>
          </p:cNvPr>
          <p:cNvSpPr/>
          <p:nvPr/>
        </p:nvSpPr>
        <p:spPr>
          <a:xfrm>
            <a:off x="6966158" y="830823"/>
            <a:ext cx="1150375" cy="2753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2ACFE-229B-649D-6C17-02942B40821F}"/>
              </a:ext>
            </a:extLst>
          </p:cNvPr>
          <p:cNvSpPr/>
          <p:nvPr/>
        </p:nvSpPr>
        <p:spPr>
          <a:xfrm>
            <a:off x="6877663" y="1637071"/>
            <a:ext cx="1150375" cy="2753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89568-868D-8D0B-ECE4-1E3185399C86}"/>
              </a:ext>
            </a:extLst>
          </p:cNvPr>
          <p:cNvSpPr/>
          <p:nvPr/>
        </p:nvSpPr>
        <p:spPr>
          <a:xfrm>
            <a:off x="7074310" y="2728455"/>
            <a:ext cx="1150375" cy="2753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589A88-2A47-ED3F-C705-ECE18A556F9D}"/>
              </a:ext>
            </a:extLst>
          </p:cNvPr>
          <p:cNvSpPr/>
          <p:nvPr/>
        </p:nvSpPr>
        <p:spPr>
          <a:xfrm>
            <a:off x="6548284" y="3328226"/>
            <a:ext cx="1578077" cy="2753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F26519-A39F-FF54-2B05-FD9C82D54232}"/>
              </a:ext>
            </a:extLst>
          </p:cNvPr>
          <p:cNvSpPr/>
          <p:nvPr/>
        </p:nvSpPr>
        <p:spPr>
          <a:xfrm>
            <a:off x="6676106" y="6022273"/>
            <a:ext cx="1578076" cy="2849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118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84103"/>
              </p:ext>
            </p:extLst>
          </p:nvPr>
        </p:nvGraphicFramePr>
        <p:xfrm>
          <a:off x="205275" y="1239434"/>
          <a:ext cx="8272753" cy="3840480"/>
        </p:xfrm>
        <a:graphic>
          <a:graphicData uri="http://schemas.openxmlformats.org/drawingml/2006/table">
            <a:tbl>
              <a:tblPr rtl="1"/>
              <a:tblGrid>
                <a:gridCol w="519016">
                  <a:extLst>
                    <a:ext uri="{9D8B030D-6E8A-4147-A177-3AD203B41FA5}">
                      <a16:colId xmlns:a16="http://schemas.microsoft.com/office/drawing/2014/main" val="2156515691"/>
                    </a:ext>
                  </a:extLst>
                </a:gridCol>
                <a:gridCol w="3265714">
                  <a:extLst>
                    <a:ext uri="{9D8B030D-6E8A-4147-A177-3AD203B41FA5}">
                      <a16:colId xmlns:a16="http://schemas.microsoft.com/office/drawing/2014/main" val="2494282176"/>
                    </a:ext>
                  </a:extLst>
                </a:gridCol>
                <a:gridCol w="4488023">
                  <a:extLst>
                    <a:ext uri="{9D8B030D-6E8A-4147-A177-3AD203B41FA5}">
                      <a16:colId xmlns:a16="http://schemas.microsoft.com/office/drawing/2014/main" val="426535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>
                          <a:solidFill>
                            <a:srgbClr val="0070C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ردیف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>
                          <a:solidFill>
                            <a:srgbClr val="0070C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دو ماده ناسازگاری که نباید در کنار هم باشند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>
                          <a:solidFill>
                            <a:srgbClr val="0070C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واکنش های ممکن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647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1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فلزآلومینیوم وآمونیوم نیترات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حاصل یک ماده ی قابل انفجار است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73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2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آمونیوم نیترات و استیک اسید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مخلوط این دو ممکن است باعث احتراق گردد مخصوصا اگر استیک اسید غلیظ باشد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3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هیدروژن پر اکسیدو اکسید سرب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یک واکنش شدید و قابل انفجار است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42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4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هیدروژن پر اکسیدو سولفید آهن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یک واکنش شدیدا گرمازاست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5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5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جیوه نیترات و متانول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میتواند باعث ایجاد فولمینات جیوه شود که یک ماده قابل انفجار است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867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6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نیتریک اسید و فسفر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فسفر در حضور نیتریک اسید خود به خود آتش می گیرد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44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7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پتا سیم سیا نید و پتا سیم پر اکسید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مخلوط این دو ماده اگر حرارت داده شود می تواند باعث انفجار گردد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258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8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سدیم نیترات وسدیم تیو سولفات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مخلوط نمونه های خشک این دو می تواند قابل انفجار باشد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706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9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سولفید سرب وهیدروژن پر اکسید</a:t>
                      </a:r>
                      <a:endParaRPr lang="fa-IR" sz="180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>
                          <a:solidFill>
                            <a:srgbClr val="000000"/>
                          </a:solidFill>
                          <a:effectLst/>
                          <a:latin typeface="Vazir"/>
                          <a:cs typeface="0 Nazanin" panose="00000400000000000000" pitchFamily="2" charset="-78"/>
                        </a:rPr>
                        <a:t>واکنشی است شدیدا قا بل انفجار</a:t>
                      </a:r>
                      <a:endParaRPr lang="fa-IR" sz="1800" dirty="0">
                        <a:effectLst/>
                        <a:latin typeface="Vazir"/>
                        <a:cs typeface="0 Nazanin" panose="000004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0853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ED9FFDA-A15F-3A55-9926-BCD633C461DB}"/>
              </a:ext>
            </a:extLst>
          </p:cNvPr>
          <p:cNvSpPr/>
          <p:nvPr/>
        </p:nvSpPr>
        <p:spPr>
          <a:xfrm>
            <a:off x="5024284" y="1091381"/>
            <a:ext cx="3746090" cy="426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4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65558"/>
              </p:ext>
            </p:extLst>
          </p:nvPr>
        </p:nvGraphicFramePr>
        <p:xfrm>
          <a:off x="401216" y="444691"/>
          <a:ext cx="7996334" cy="5636822"/>
        </p:xfrm>
        <a:graphic>
          <a:graphicData uri="http://schemas.openxmlformats.org/drawingml/2006/table">
            <a:tbl>
              <a:tblPr/>
              <a:tblGrid>
                <a:gridCol w="967674">
                  <a:extLst>
                    <a:ext uri="{9D8B030D-6E8A-4147-A177-3AD203B41FA5}">
                      <a16:colId xmlns:a16="http://schemas.microsoft.com/office/drawing/2014/main" val="1752833154"/>
                    </a:ext>
                  </a:extLst>
                </a:gridCol>
                <a:gridCol w="2846264">
                  <a:extLst>
                    <a:ext uri="{9D8B030D-6E8A-4147-A177-3AD203B41FA5}">
                      <a16:colId xmlns:a16="http://schemas.microsoft.com/office/drawing/2014/main" val="2667703462"/>
                    </a:ext>
                  </a:extLst>
                </a:gridCol>
                <a:gridCol w="4182396">
                  <a:extLst>
                    <a:ext uri="{9D8B030D-6E8A-4147-A177-3AD203B41FA5}">
                      <a16:colId xmlns:a16="http://schemas.microsoft.com/office/drawing/2014/main" val="3001019917"/>
                    </a:ext>
                  </a:extLst>
                </a:gridCol>
              </a:tblGrid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>
                          <a:effectLst/>
                        </a:rPr>
                        <a:t>ردیف</a:t>
                      </a:r>
                      <a:endParaRPr lang="fa-IR" sz="1400">
                        <a:effectLst/>
                      </a:endParaRP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>
                          <a:effectLst/>
                        </a:rPr>
                        <a:t>ماده شیمیایی</a:t>
                      </a:r>
                      <a:endParaRPr lang="fa-IR" sz="1400">
                        <a:effectLst/>
                      </a:endParaRP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>
                          <a:effectLst/>
                        </a:rPr>
                        <a:t>مواد ناسازگار</a:t>
                      </a:r>
                      <a:endParaRPr lang="fa-IR" sz="1400">
                        <a:effectLst/>
                      </a:endParaRP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8B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89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6956"/>
                  </a:ext>
                </a:extLst>
              </a:tr>
              <a:tr h="25785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۱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اسید استیک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عوامل اکسید کننده مانند: اسید کرومیک- اسید نیتریک- ترکیبات هیدروکسیل دار- اتیلن گلیکول- پرکلریک اسید- پراکسیدها- پرمنگنات‌ها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089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89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24164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۲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استون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اسید نیتریک- اسید سولفوریک- سایر عوامل اکسید کننده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89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D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84013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۳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استیلن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کلر- برم- مس- فلئور- نقره- جیوه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8D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91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28108"/>
                  </a:ext>
                </a:extLst>
              </a:tr>
              <a:tr h="198349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۴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فلزات قلیایی و قلیایی خاکی مانند: پودر آلومینیوم- منیزیم- کلسیم- لیتیم- سدیم- پتاسیم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آب- تتراکلرید کربن- سایر ترکیبات هیدروکربنی کلردار- دی اکسید کربن- هالوژن‌ها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91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683639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۵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آمونیاک بی آب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جیوه (در فشارسنج جیوه‌ای)-کلر-هیپوکلریت کلسیم- ید- برم- هیدروفلوریک اسید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57636"/>
                  </a:ext>
                </a:extLst>
              </a:tr>
              <a:tr h="198349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۶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نیترات آمونیوم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اسیدها- پودر فلزات- محلول‌های قابل اشتعال- کلرات‌ها- نیتریت‌ها- گوگرد- ترکیبات آلی ریز یا مواد قابل احتراق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8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559982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۷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آنیلین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اسید نیتریک- پراکسید هیدروژن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8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9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098606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۸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مواد حاوی آرسنیک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عوامل کاهنده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9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977014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۹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آزیدها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اسیدها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805367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۱۰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برم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عوامل مربوط به کلر را مشاهده کنید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8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04658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۱۱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اکسید کلسیم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آب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2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04906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۱۲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کربن فعال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هیپوکلریت کلسیم- سایر عوامل اکسید کننده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92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38612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۱۳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کلرات‌ها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نمک‌های آمونیوم- اسیدها- پودر فلزات- گوگرد- ترکیبات آلی- مواد قابل احتراق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9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9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874749"/>
                  </a:ext>
                </a:extLst>
              </a:tr>
              <a:tr h="25785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۱۴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کلر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آمونیاک- استیلن- بوتا‌دی‌ان- بوتان- متان- پروپان (یا سایر گازهای به دست آمده از نفت)- هیدروژن- سدیم کاربید- بنزن- پودر فلزات- تربانتین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9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9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363480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۱۵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دی‌اکسید کلر(</a:t>
                      </a:r>
                      <a:r>
                        <a:rPr lang="en-US" sz="1400">
                          <a:effectLst/>
                        </a:rPr>
                        <a:t>clo2)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آمونیاک- متان- فسفین- سولفید هیدروژن (</a:t>
                      </a:r>
                      <a:r>
                        <a:rPr lang="en-US" sz="1400">
                          <a:effectLst/>
                        </a:rPr>
                        <a:t>PH3)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9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74007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۱۶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اسید کرمیک (کرومیوم تری اکسید)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اسید استیک- نفتالین- کامفور- گلیسرول- الکل- محلول‌های قابل اشتعال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9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95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83559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۱۷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مس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استیلن- پراکسید هیدروژن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095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66825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۱۸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سیانیدها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اسیدها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95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14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7007537-BF75-FE96-B048-0DABE3CFCDDA}"/>
              </a:ext>
            </a:extLst>
          </p:cNvPr>
          <p:cNvSpPr/>
          <p:nvPr/>
        </p:nvSpPr>
        <p:spPr>
          <a:xfrm>
            <a:off x="2290915" y="2890683"/>
            <a:ext cx="1150375" cy="2753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1C4039-192B-5C63-3364-754B5F5FC658}"/>
              </a:ext>
            </a:extLst>
          </p:cNvPr>
          <p:cNvSpPr/>
          <p:nvPr/>
        </p:nvSpPr>
        <p:spPr>
          <a:xfrm>
            <a:off x="1189703" y="1530036"/>
            <a:ext cx="3038169" cy="5249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4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199051"/>
              </p:ext>
            </p:extLst>
          </p:nvPr>
        </p:nvGraphicFramePr>
        <p:xfrm>
          <a:off x="395385" y="2154308"/>
          <a:ext cx="7996334" cy="4490332"/>
        </p:xfrm>
        <a:graphic>
          <a:graphicData uri="http://schemas.openxmlformats.org/drawingml/2006/table">
            <a:tbl>
              <a:tblPr/>
              <a:tblGrid>
                <a:gridCol w="967674">
                  <a:extLst>
                    <a:ext uri="{9D8B030D-6E8A-4147-A177-3AD203B41FA5}">
                      <a16:colId xmlns:a16="http://schemas.microsoft.com/office/drawing/2014/main" val="3080403659"/>
                    </a:ext>
                  </a:extLst>
                </a:gridCol>
                <a:gridCol w="2846264">
                  <a:extLst>
                    <a:ext uri="{9D8B030D-6E8A-4147-A177-3AD203B41FA5}">
                      <a16:colId xmlns:a16="http://schemas.microsoft.com/office/drawing/2014/main" val="1443963917"/>
                    </a:ext>
                  </a:extLst>
                </a:gridCol>
                <a:gridCol w="4182396">
                  <a:extLst>
                    <a:ext uri="{9D8B030D-6E8A-4147-A177-3AD203B41FA5}">
                      <a16:colId xmlns:a16="http://schemas.microsoft.com/office/drawing/2014/main" val="159566272"/>
                    </a:ext>
                  </a:extLst>
                </a:gridCol>
              </a:tblGrid>
              <a:tr h="60929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۲۸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اسید نیتریک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استیک اسید- آنیلین- اسید کرومیک- هیدروسیانید اسید- سولفید هیدروژن- گازها و محلول‌های قابل اشتعال- مس- آلیاژ برنج- فلزات سنگین- قلیایی‌ها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9B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B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372541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۲۹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نیتریت‌ها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نمک‌های آمونیوم- آمیدها- فسفیدها- عوامل کاهنده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9B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D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97412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۳۰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نیتروپارافین‌ها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اسیدها- بازها- آمین‌ها- هالیدها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9D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9D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40769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۳۱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اسید اگزالیک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نقره- کلریت‌ها- اوره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9D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9073"/>
                  </a:ext>
                </a:extLst>
              </a:tr>
              <a:tr h="198349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۳۲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اکسیژن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روغن‌ها- گریس- هیدروژن- سایر عوامل کاهنده شامل گازها، محلول‌ها و مواد جامد قابل اشتعال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A4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A1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141233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۳۳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پر کلرات‌ها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مشابه کلرات‌ها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A1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A2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05976"/>
                  </a:ext>
                </a:extLst>
              </a:tr>
              <a:tr h="198349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۳۴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پرکلریک اسید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عوامل کاهنده مانند: استیک انیدرید- بیسموت و آلیاز‌های آن- الکل‌ها- کاغذ- پشم- گریس- روغن‌ها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A2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A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81335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۳۵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فسفر (سفید)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هوا- اکسیژن- قلیاها- هالوژن‌ها- اکسیدهای هالوژن- عوامل اکسید کننده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A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A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1444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۳۶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پتاسیم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تتراکلرید کربن- دی‌اکسیدکربن- آب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A3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9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214043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۳۷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پرمنگنات پتاسیم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گلیسرول- اتیلن گلیکول- بنزآلدهید- سایر عوامل کاهنده- اسید سولفوریک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9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A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888401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۳۸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سدیم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تتراکلریدکربن- دی‌اکسیدکربن- آب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0A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A1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909131"/>
                  </a:ext>
                </a:extLst>
              </a:tr>
              <a:tr h="25785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۳۹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پراکسید سدیم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اتانول- متانول- اسید استیک گلاسیال- استیک انیدرید- بنزآلدهید- کربن‌دی‌سولفید- گلیسیرین- اتیلن گلیکول- استیل استات- متیل استات- فورفورال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0A1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2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70320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۴۰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سولفیدها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اسیدها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A2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A2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16007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۴۱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سولفوریک اسید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 آب- محلول‌های آبی- عوامل کاهنده- کلرات‌ها- پرکلرات‌ها- اسید نیتریک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A2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2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9504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71717"/>
              </p:ext>
            </p:extLst>
          </p:nvPr>
        </p:nvGraphicFramePr>
        <p:xfrm>
          <a:off x="395385" y="99463"/>
          <a:ext cx="7996334" cy="2277042"/>
        </p:xfrm>
        <a:graphic>
          <a:graphicData uri="http://schemas.openxmlformats.org/drawingml/2006/table">
            <a:tbl>
              <a:tblPr/>
              <a:tblGrid>
                <a:gridCol w="967674">
                  <a:extLst>
                    <a:ext uri="{9D8B030D-6E8A-4147-A177-3AD203B41FA5}">
                      <a16:colId xmlns:a16="http://schemas.microsoft.com/office/drawing/2014/main" val="2968252889"/>
                    </a:ext>
                  </a:extLst>
                </a:gridCol>
                <a:gridCol w="2846264">
                  <a:extLst>
                    <a:ext uri="{9D8B030D-6E8A-4147-A177-3AD203B41FA5}">
                      <a16:colId xmlns:a16="http://schemas.microsoft.com/office/drawing/2014/main" val="2751399699"/>
                    </a:ext>
                  </a:extLst>
                </a:gridCol>
                <a:gridCol w="4182396">
                  <a:extLst>
                    <a:ext uri="{9D8B030D-6E8A-4147-A177-3AD203B41FA5}">
                      <a16:colId xmlns:a16="http://schemas.microsoft.com/office/drawing/2014/main" val="1507757051"/>
                    </a:ext>
                  </a:extLst>
                </a:gridCol>
              </a:tblGrid>
              <a:tr h="198349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۱۹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محلول‌های قابل اشتعال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نیترات آمونیوم- اسید کرومیک- پراکسید هیدروژن- اسید نیتریک-</a:t>
                      </a:r>
                      <a:r>
                        <a:rPr lang="fa-IR" sz="1400">
                          <a:effectLst/>
                          <a:latin typeface="inherit"/>
                        </a:rPr>
                        <a:t>سدیم پراکسید- هالوژن‌ها</a:t>
                      </a:r>
                      <a:endParaRPr lang="fa-IR" sz="1400">
                        <a:effectLst/>
                      </a:endParaRP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095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089253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۲۰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هیدروکربن‌ها (مانند: بوتان-پروپان-بنزین)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فلوئور-کلر-برم-اسید کرمیک- پراکسید سدیم- سایر عوامل اکسید کننده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9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40853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۲۱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اسید هیدرو سیانیک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قلیا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96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595297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۲۲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اسید هیدروفلوئوریک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پرمنگنات پتاسیم- اسیدسولفوریک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77264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۲۳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سولفید هیدروژن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اکسیدهای فلزی- پودر مس- عوامل اکسیدکننده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9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72189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۲۴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هیپوکلریت‌ها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اسیدها- ذغال فعال- آمونیاک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C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316965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۲۵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ید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استیلن- آمونیاک (گاز یا محلول آبی)- هیدروژن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9F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58325"/>
                  </a:ext>
                </a:extLst>
              </a:tr>
              <a:tr h="7934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۲۶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جیوه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استیلن- فولمینیک اسید- آمونیاک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9A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99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84506"/>
                  </a:ext>
                </a:extLst>
              </a:tr>
              <a:tr h="1388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>
                          <a:effectLst/>
                        </a:rPr>
                        <a:t>۲۷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نیترات‌ها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effectLst/>
                        </a:rPr>
                        <a:t>پودرهای فلزی و غیر فلزی- سولفید‌های فلزی- محلول‌های قابل احتراق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99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9B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39632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E461B0E-4CCD-B19F-D223-A8489F63E551}"/>
              </a:ext>
            </a:extLst>
          </p:cNvPr>
          <p:cNvSpPr/>
          <p:nvPr/>
        </p:nvSpPr>
        <p:spPr>
          <a:xfrm>
            <a:off x="2212258" y="3569110"/>
            <a:ext cx="1150375" cy="27530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6" y="131601"/>
            <a:ext cx="8868934" cy="62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0" y="274282"/>
            <a:ext cx="8654291" cy="5809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2D824F-1347-3E3D-E922-760D28CDDB4A}"/>
              </a:ext>
            </a:extLst>
          </p:cNvPr>
          <p:cNvSpPr txBox="1"/>
          <p:nvPr/>
        </p:nvSpPr>
        <p:spPr>
          <a:xfrm>
            <a:off x="698089" y="438518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C</a:t>
            </a:r>
            <a:r>
              <a:rPr lang="pt-BR" b="1" baseline="-25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12</a:t>
            </a:r>
            <a:r>
              <a:rPr lang="pt-BR" b="1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H</a:t>
            </a:r>
            <a:r>
              <a:rPr lang="pt-BR" b="1" baseline="-25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26</a:t>
            </a:r>
            <a:r>
              <a:rPr lang="pt-BR" b="1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 − C</a:t>
            </a:r>
            <a:r>
              <a:rPr lang="pt-BR" b="1" baseline="-25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15</a:t>
            </a:r>
            <a:r>
              <a:rPr lang="pt-BR" b="1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H</a:t>
            </a:r>
            <a:r>
              <a:rPr lang="pt-BR" b="1" baseline="-250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32</a:t>
            </a:r>
            <a:r>
              <a:rPr lang="pt-BR" b="1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 hydrocarbons</a:t>
            </a:r>
            <a:r>
              <a:rPr lang="pt-BR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602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6" y="224130"/>
            <a:ext cx="8289949" cy="58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9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222"/>
            <a:ext cx="8962176" cy="57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61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1064</Words>
  <Application>Microsoft Office PowerPoint</Application>
  <PresentationFormat>On-screen Show (4:3)</PresentationFormat>
  <Paragraphs>251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0 Nazanin</vt:lpstr>
      <vt:lpstr>Arial</vt:lpstr>
      <vt:lpstr>Arial</vt:lpstr>
      <vt:lpstr>Calibri</vt:lpstr>
      <vt:lpstr>Calibri Light</vt:lpstr>
      <vt:lpstr>Google Sans</vt:lpstr>
      <vt:lpstr>inherit</vt:lpstr>
      <vt:lpstr>Vazir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Rostami</dc:creator>
  <cp:lastModifiedBy>Mahboubeh Rostami</cp:lastModifiedBy>
  <cp:revision>20</cp:revision>
  <dcterms:created xsi:type="dcterms:W3CDTF">2022-03-01T06:07:00Z</dcterms:created>
  <dcterms:modified xsi:type="dcterms:W3CDTF">2024-05-04T09:33:06Z</dcterms:modified>
</cp:coreProperties>
</file>