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0" r:id="rId3"/>
    <p:sldId id="261" r:id="rId4"/>
    <p:sldId id="256" r:id="rId5"/>
    <p:sldId id="257" r:id="rId6"/>
    <p:sldId id="258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E70F-667B-4AB3-9C4D-B3CE212B1376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28712-9116-4AB7-9070-27B01FAFF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508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E70F-667B-4AB3-9C4D-B3CE212B1376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28712-9116-4AB7-9070-27B01FAFF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22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E70F-667B-4AB3-9C4D-B3CE212B1376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28712-9116-4AB7-9070-27B01FAFF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003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189096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19937" y="1016990"/>
            <a:ext cx="9572977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20801" y="1009651"/>
            <a:ext cx="9572977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026029" y="702069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0568399" y="655232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4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69" y="5357593"/>
            <a:ext cx="1618428" cy="365125"/>
          </a:xfr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1F2123"/>
                </a:solidFill>
              </a:rPr>
              <a:pPr/>
              <a:t>4/19/2026</a:t>
            </a:fld>
            <a:endParaRPr lang="en-US">
              <a:solidFill>
                <a:srgbClr val="1F212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5393" y="5357593"/>
            <a:ext cx="6713127" cy="365125"/>
          </a:xfrm>
        </p:spPr>
        <p:txBody>
          <a:bodyPr/>
          <a:lstStyle/>
          <a:p>
            <a:endParaRPr lang="en-US">
              <a:solidFill>
                <a:srgbClr val="1F212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5241" y="5357593"/>
            <a:ext cx="738697" cy="3651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1F2123"/>
                </a:solidFill>
              </a:rPr>
              <a:pPr/>
              <a:t>‹#›</a:t>
            </a:fld>
            <a:endParaRPr lang="en-US">
              <a:solidFill>
                <a:srgbClr val="1F21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653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1F2123"/>
                </a:solidFill>
              </a:rPr>
              <a:pPr/>
              <a:t>4/19/2026</a:t>
            </a:fld>
            <a:endParaRPr lang="en-US">
              <a:solidFill>
                <a:srgbClr val="1F212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212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1F2123"/>
                </a:solidFill>
              </a:rPr>
              <a:pPr/>
              <a:t>‹#›</a:t>
            </a:fld>
            <a:endParaRPr lang="en-US">
              <a:solidFill>
                <a:srgbClr val="1F21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1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39" y="2239431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0" y="3725335"/>
            <a:ext cx="8308623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1F2123"/>
                </a:solidFill>
              </a:rPr>
              <a:pPr/>
              <a:t>4/19/2026</a:t>
            </a:fld>
            <a:endParaRPr lang="en-US">
              <a:solidFill>
                <a:srgbClr val="1F212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212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1F2123"/>
                </a:solidFill>
              </a:rPr>
              <a:pPr/>
              <a:t>‹#›</a:t>
            </a:fld>
            <a:endParaRPr lang="en-US">
              <a:solidFill>
                <a:srgbClr val="1F21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753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1F2123"/>
                </a:solidFill>
              </a:rPr>
              <a:pPr/>
              <a:t>4/19/2026</a:t>
            </a:fld>
            <a:endParaRPr lang="en-US">
              <a:solidFill>
                <a:srgbClr val="1F212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212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1F2123"/>
                </a:solidFill>
              </a:rPr>
              <a:pPr/>
              <a:t>‹#›</a:t>
            </a:fld>
            <a:endParaRPr lang="en-US">
              <a:solidFill>
                <a:srgbClr val="1F2123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53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0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1F2123"/>
                </a:solidFill>
              </a:rPr>
              <a:pPr/>
              <a:t>4/19/2026</a:t>
            </a:fld>
            <a:endParaRPr lang="en-US">
              <a:solidFill>
                <a:srgbClr val="1F212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212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1F2123"/>
                </a:solidFill>
              </a:rPr>
              <a:pPr/>
              <a:t>‹#›</a:t>
            </a:fld>
            <a:endParaRPr lang="en-US">
              <a:solidFill>
                <a:srgbClr val="1F2123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311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1F2123"/>
                </a:solidFill>
              </a:rPr>
              <a:pPr/>
              <a:t>4/19/2026</a:t>
            </a:fld>
            <a:endParaRPr lang="en-US">
              <a:solidFill>
                <a:srgbClr val="1F212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212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1F2123"/>
                </a:solidFill>
              </a:rPr>
              <a:pPr/>
              <a:t>‹#›</a:t>
            </a:fld>
            <a:endParaRPr lang="en-US">
              <a:solidFill>
                <a:srgbClr val="1F21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223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1F2123"/>
                </a:solidFill>
              </a:rPr>
              <a:pPr/>
              <a:t>4/19/2026</a:t>
            </a:fld>
            <a:endParaRPr lang="en-US">
              <a:solidFill>
                <a:srgbClr val="1F212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212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1F2123"/>
                </a:solidFill>
              </a:rPr>
              <a:pPr/>
              <a:t>‹#›</a:t>
            </a:fld>
            <a:endParaRPr lang="en-US">
              <a:solidFill>
                <a:srgbClr val="1F21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755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5961889" y="603504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999745" y="576072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8635" y="2020043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8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0834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5598" y="5885673"/>
            <a:ext cx="1618428" cy="365125"/>
          </a:xfr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1F2123"/>
                </a:solidFill>
              </a:rPr>
              <a:pPr/>
              <a:t>4/19/2026</a:t>
            </a:fld>
            <a:endParaRPr lang="en-US">
              <a:solidFill>
                <a:srgbClr val="1F212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06" y="5829262"/>
            <a:ext cx="4696809" cy="365125"/>
          </a:xfrm>
        </p:spPr>
        <p:txBody>
          <a:bodyPr/>
          <a:lstStyle/>
          <a:p>
            <a:endParaRPr lang="en-US">
              <a:solidFill>
                <a:srgbClr val="1F212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6418" y="5896962"/>
            <a:ext cx="738697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1F2123"/>
                </a:solidFill>
              </a:rPr>
              <a:pPr/>
              <a:t>‹#›</a:t>
            </a:fld>
            <a:endParaRPr lang="en-US">
              <a:solidFill>
                <a:srgbClr val="1F21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505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E70F-667B-4AB3-9C4D-B3CE212B1376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28712-9116-4AB7-9070-27B01FAFF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913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993412" y="575769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5953025" y="603920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87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1249" y="5888738"/>
            <a:ext cx="1618428" cy="365125"/>
          </a:xfr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1F2123"/>
                </a:solidFill>
              </a:rPr>
              <a:pPr/>
              <a:t>4/19/2026</a:t>
            </a:fld>
            <a:endParaRPr lang="en-US">
              <a:solidFill>
                <a:srgbClr val="1F212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26" y="5831038"/>
            <a:ext cx="4425391" cy="365125"/>
          </a:xfrm>
        </p:spPr>
        <p:txBody>
          <a:bodyPr/>
          <a:lstStyle/>
          <a:p>
            <a:endParaRPr lang="en-US">
              <a:solidFill>
                <a:srgbClr val="1F212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2786" y="5900027"/>
            <a:ext cx="738697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1F2123"/>
                </a:solidFill>
              </a:rPr>
              <a:pPr/>
              <a:t>‹#›</a:t>
            </a:fld>
            <a:endParaRPr lang="en-US">
              <a:solidFill>
                <a:srgbClr val="1F21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6208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1F2123"/>
                </a:solidFill>
              </a:rPr>
              <a:pPr/>
              <a:t>4/19/2026</a:t>
            </a:fld>
            <a:endParaRPr lang="en-US">
              <a:solidFill>
                <a:srgbClr val="1F212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212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1F2123"/>
                </a:solidFill>
              </a:rPr>
              <a:pPr/>
              <a:t>‹#›</a:t>
            </a:fld>
            <a:endParaRPr lang="en-US">
              <a:solidFill>
                <a:srgbClr val="1F21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7852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925691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62" y="1106313"/>
            <a:ext cx="690503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1F2123"/>
                </a:solidFill>
              </a:rPr>
              <a:pPr/>
              <a:t>4/19/2026</a:t>
            </a:fld>
            <a:endParaRPr lang="en-US">
              <a:solidFill>
                <a:srgbClr val="1F212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212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1F2123"/>
                </a:solidFill>
              </a:rPr>
              <a:pPr/>
              <a:t>‹#›</a:t>
            </a:fld>
            <a:endParaRPr lang="en-US">
              <a:solidFill>
                <a:srgbClr val="1F21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182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E70F-667B-4AB3-9C4D-B3CE212B1376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28712-9116-4AB7-9070-27B01FAFF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02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E70F-667B-4AB3-9C4D-B3CE212B1376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28712-9116-4AB7-9070-27B01FAFF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18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E70F-667B-4AB3-9C4D-B3CE212B1376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28712-9116-4AB7-9070-27B01FAFF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7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E70F-667B-4AB3-9C4D-B3CE212B1376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28712-9116-4AB7-9070-27B01FAFF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847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E70F-667B-4AB3-9C4D-B3CE212B1376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28712-9116-4AB7-9070-27B01FAFF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41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E70F-667B-4AB3-9C4D-B3CE212B1376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28712-9116-4AB7-9070-27B01FAFF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60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E70F-667B-4AB3-9C4D-B3CE212B1376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28712-9116-4AB7-9070-27B01FAFF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91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5E70F-667B-4AB3-9C4D-B3CE212B1376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28712-9116-4AB7-9070-27B01FAFF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882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1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75360" y="575310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75360" y="576072"/>
            <a:ext cx="102616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724989" y="273091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10914593" y="203675"/>
            <a:ext cx="566928" cy="755904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721" y="2119257"/>
            <a:ext cx="8261873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118" y="5809153"/>
            <a:ext cx="1618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1F2123"/>
                </a:solidFill>
              </a:rPr>
              <a:pPr/>
              <a:t>4/19/2026</a:t>
            </a:fld>
            <a:endParaRPr lang="en-US">
              <a:solidFill>
                <a:srgbClr val="1F212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2" y="5809153"/>
            <a:ext cx="738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>
              <a:solidFill>
                <a:srgbClr val="1F212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6937" y="5809153"/>
            <a:ext cx="738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1F2123"/>
                </a:solidFill>
              </a:rPr>
              <a:pPr/>
              <a:t>‹#›</a:t>
            </a:fld>
            <a:endParaRPr lang="en-US">
              <a:solidFill>
                <a:srgbClr val="1F21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42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3" Type="http://schemas.microsoft.com/office/2007/relationships/media" Target="../media/media3.m4a"/><Relationship Id="rId7" Type="http://schemas.microsoft.com/office/2007/relationships/media" Target="../media/media5.m4a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5" Type="http://schemas.microsoft.com/office/2007/relationships/media" Target="../media/media4.m4a"/><Relationship Id="rId10" Type="http://schemas.openxmlformats.org/officeDocument/2006/relationships/image" Target="../media/image5.png"/><Relationship Id="rId4" Type="http://schemas.openxmlformats.org/officeDocument/2006/relationships/audio" Target="../media/media3.m4a"/><Relationship Id="rId9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Exposure To </a:t>
            </a:r>
            <a:r>
              <a:rPr lang="en-US" dirty="0" err="1" smtClean="0"/>
              <a:t>Nanomaterials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b="1" u="sng" dirty="0" smtClean="0"/>
              <a:t>Dustiness</a:t>
            </a:r>
            <a:endParaRPr lang="en-US" u="sng" dirty="0" smtClean="0">
              <a:sym typeface="Wingdings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sym typeface="Wingdings" pitchFamily="2" charset="2"/>
              </a:rPr>
              <a:t>Bulk Density - Morphology -electrostatic forces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sym typeface="Wingdings" pitchFamily="2" charset="2"/>
              </a:rPr>
              <a:t>Dry powder liquid </a:t>
            </a:r>
          </a:p>
          <a:p>
            <a:pPr>
              <a:lnSpc>
                <a:spcPct val="150000"/>
              </a:lnSpc>
            </a:pPr>
            <a:r>
              <a:rPr lang="en-US" b="1" u="sng" dirty="0" smtClean="0"/>
              <a:t>Type of process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High Energy Process – Open Process</a:t>
            </a:r>
          </a:p>
          <a:p>
            <a:pPr>
              <a:lnSpc>
                <a:spcPct val="150000"/>
              </a:lnSpc>
            </a:pPr>
            <a:r>
              <a:rPr lang="en-US" b="1" u="sng" dirty="0" smtClean="0"/>
              <a:t>Quantity / Duration/ Frequency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31" y="18144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3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0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Safety Through the Life Cycle of a Nanomaterial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Synthesis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Characterization </a:t>
            </a:r>
            <a:r>
              <a:rPr lang="en-US" dirty="0"/>
              <a:t>and </a:t>
            </a:r>
            <a:r>
              <a:rPr lang="en-US" dirty="0" smtClean="0"/>
              <a:t>Purification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Application </a:t>
            </a:r>
            <a:r>
              <a:rPr lang="en-US" dirty="0"/>
              <a:t>and Material Testing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153400" y="2119257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153400" y="2907573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153400" y="3723650"/>
            <a:ext cx="609600" cy="6096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153400" y="45397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93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0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84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68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503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286000" y="838200"/>
          <a:ext cx="7620000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371600"/>
                <a:gridCol w="2514600"/>
                <a:gridCol w="2057400"/>
              </a:tblGrid>
              <a:tr h="610943"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solidFill>
                            <a:srgbClr val="242021"/>
                          </a:solidFill>
                          <a:effectLst/>
                          <a:latin typeface="FranklinGothic-Demi"/>
                        </a:rPr>
                        <a:t>State of the</a:t>
                      </a:r>
                      <a:br>
                        <a:rPr lang="en-US" sz="1800" b="1" i="0" dirty="0">
                          <a:solidFill>
                            <a:srgbClr val="242021"/>
                          </a:solidFill>
                          <a:effectLst/>
                          <a:latin typeface="FranklinGothic-Demi"/>
                        </a:rPr>
                      </a:br>
                      <a:r>
                        <a:rPr lang="en-US" sz="1800" b="1" i="0" dirty="0">
                          <a:solidFill>
                            <a:srgbClr val="242021"/>
                          </a:solidFill>
                          <a:effectLst/>
                          <a:latin typeface="FranklinGothic-Demi"/>
                        </a:rPr>
                        <a:t>nanomaterial </a:t>
                      </a:r>
                      <a:endParaRPr lang="en-US" sz="32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i="0" dirty="0" smtClean="0">
                          <a:solidFill>
                            <a:srgbClr val="242021"/>
                          </a:solidFill>
                          <a:effectLst/>
                          <a:latin typeface="FranklinGothic-Demi"/>
                        </a:rPr>
                        <a:t>Activity</a:t>
                      </a:r>
                      <a:endParaRPr lang="en-US" sz="32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i="0" dirty="0" smtClean="0">
                          <a:solidFill>
                            <a:srgbClr val="242021"/>
                          </a:solidFill>
                          <a:effectLst/>
                          <a:latin typeface="FranklinGothic-Demi"/>
                        </a:rPr>
                        <a:t>Potential</a:t>
                      </a:r>
                      <a:br>
                        <a:rPr lang="en-US" sz="1800" b="1" i="0" dirty="0" smtClean="0">
                          <a:solidFill>
                            <a:srgbClr val="242021"/>
                          </a:solidFill>
                          <a:effectLst/>
                          <a:latin typeface="FranklinGothic-Demi"/>
                        </a:rPr>
                      </a:br>
                      <a:r>
                        <a:rPr lang="en-US" sz="1800" b="1" i="0" dirty="0" smtClean="0">
                          <a:solidFill>
                            <a:srgbClr val="242021"/>
                          </a:solidFill>
                          <a:effectLst/>
                          <a:latin typeface="FranklinGothic-Demi"/>
                        </a:rPr>
                        <a:t>Exposure Source</a:t>
                      </a:r>
                      <a:endParaRPr lang="en-US" sz="32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solidFill>
                            <a:srgbClr val="242021"/>
                          </a:solidFill>
                          <a:effectLst/>
                          <a:latin typeface="FranklinGothic-Demi"/>
                        </a:rPr>
                        <a:t>Recommended</a:t>
                      </a:r>
                      <a:br>
                        <a:rPr lang="en-US" sz="1800" b="1" i="0" dirty="0">
                          <a:solidFill>
                            <a:srgbClr val="242021"/>
                          </a:solidFill>
                          <a:effectLst/>
                          <a:latin typeface="FranklinGothic-Demi"/>
                        </a:rPr>
                      </a:br>
                      <a:r>
                        <a:rPr lang="en-US" sz="1800" b="1" i="0" dirty="0" smtClean="0">
                          <a:solidFill>
                            <a:srgbClr val="242021"/>
                          </a:solidFill>
                          <a:effectLst/>
                          <a:latin typeface="FranklinGothic-Demi"/>
                        </a:rPr>
                        <a:t>controls</a:t>
                      </a:r>
                      <a:endParaRPr lang="en-US" sz="3200" b="1" dirty="0">
                        <a:effectLst/>
                      </a:endParaRPr>
                    </a:p>
                  </a:txBody>
                  <a:tcPr anchor="ctr"/>
                </a:tc>
              </a:tr>
              <a:tr h="2749242">
                <a:tc>
                  <a:txBody>
                    <a:bodyPr/>
                    <a:lstStyle/>
                    <a:p>
                      <a:r>
                        <a:rPr lang="en-US" sz="1600" b="0" i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Bound or fixed</a:t>
                      </a:r>
                      <a:br>
                        <a:rPr lang="en-US" sz="1600" b="0" i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600" b="0" i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nanostructures</a:t>
                      </a:r>
                      <a:br>
                        <a:rPr lang="en-US" sz="1600" b="0" i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600" b="0" i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(polymer matrix)</a:t>
                      </a:r>
                      <a:endParaRPr lang="en-US" sz="36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0" i="0">
                          <a:solidFill>
                            <a:srgbClr val="242021"/>
                          </a:solidFill>
                          <a:effectLst/>
                          <a:latin typeface="MinionPro-Regular"/>
                        </a:rPr>
                        <a:t>■ </a:t>
                      </a:r>
                      <a:r>
                        <a:rPr lang="en-US" sz="1600" b="0" i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Mechanical grinding,</a:t>
                      </a:r>
                      <a:br>
                        <a:rPr lang="en-US" sz="1600" b="0" i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600" b="0" i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alloying, etching,</a:t>
                      </a:r>
                      <a:br>
                        <a:rPr lang="en-US" sz="1600" b="0" i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600" b="0" i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lithography, erosion,</a:t>
                      </a:r>
                      <a:br>
                        <a:rPr lang="en-US" sz="1600" b="0" i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600" b="0" i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mechanical abrasion,</a:t>
                      </a:r>
                      <a:br>
                        <a:rPr lang="en-US" sz="1600" b="0" i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600" b="0" i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grinding, sanding,</a:t>
                      </a:r>
                      <a:br>
                        <a:rPr lang="en-US" sz="1600" b="0" i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600" b="0" i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drilling, heating, cooling</a:t>
                      </a:r>
                      <a:endParaRPr lang="en-US" sz="36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MinionPro-Regular"/>
                        </a:rPr>
                        <a:t>■ </a:t>
                      </a:r>
                      <a:r>
                        <a:rPr lang="en-US" sz="1600" b="0" i="0" dirty="0" err="1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Nanomaterials</a:t>
                      </a:r>
                      <a: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 may</a:t>
                      </a:r>
                      <a:b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be released during</a:t>
                      </a:r>
                      <a:b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grinding, drilling,</a:t>
                      </a:r>
                      <a:b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and sanding. </a:t>
                      </a:r>
                      <a:endParaRPr lang="en-US" sz="1600" b="0" i="0" dirty="0" smtClean="0">
                        <a:solidFill>
                          <a:srgbClr val="242021"/>
                        </a:solidFill>
                        <a:effectLst/>
                        <a:latin typeface="Calibri"/>
                      </a:endParaRPr>
                    </a:p>
                    <a:p>
                      <a:r>
                        <a:rPr lang="en-US" sz="1600" b="0" i="0" dirty="0" smtClean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Heating or </a:t>
                      </a:r>
                      <a: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cooling may</a:t>
                      </a:r>
                      <a:b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damage the matrix,</a:t>
                      </a:r>
                      <a:b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allowing release of</a:t>
                      </a:r>
                      <a:b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nanomaterial.</a:t>
                      </a:r>
                      <a:endParaRPr lang="en-US" sz="36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MinionPro-Regular"/>
                        </a:rPr>
                        <a:t>■ </a:t>
                      </a:r>
                      <a: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Local exhaust</a:t>
                      </a:r>
                      <a:b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ventilation</a:t>
                      </a:r>
                      <a:b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MinionPro-Regular"/>
                        </a:rPr>
                        <a:t>■ </a:t>
                      </a:r>
                      <a: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Laboratory chemical</a:t>
                      </a:r>
                      <a:b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hood (with HEPA</a:t>
                      </a:r>
                      <a:b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filtered exhaust)</a:t>
                      </a:r>
                      <a:b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MinionPro-Regular"/>
                        </a:rPr>
                        <a:t>■ </a:t>
                      </a:r>
                      <a: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HEPA-filtered</a:t>
                      </a:r>
                      <a:b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exhausted enclosure</a:t>
                      </a:r>
                      <a:b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n-US" sz="1600" b="0" i="0" dirty="0" err="1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glovebox</a:t>
                      </a:r>
                      <a: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)</a:t>
                      </a:r>
                      <a:b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MinionPro-Regular"/>
                        </a:rPr>
                        <a:t>■ </a:t>
                      </a:r>
                      <a: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Biological safety</a:t>
                      </a:r>
                      <a:b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cabinet class II type </a:t>
                      </a:r>
                      <a:r>
                        <a:rPr lang="en-US" sz="1600" b="0" i="0" dirty="0" smtClean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A1, A2</a:t>
                      </a:r>
                      <a: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, vented via thimble</a:t>
                      </a:r>
                      <a:b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connection, or B1 or B2</a:t>
                      </a:r>
                      <a:endParaRPr lang="en-US" sz="3600" dirty="0">
                        <a:effectLst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283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286000" y="609600"/>
          <a:ext cx="7620000" cy="60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371600"/>
                <a:gridCol w="2514600"/>
                <a:gridCol w="2057400"/>
              </a:tblGrid>
              <a:tr h="610943"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solidFill>
                            <a:srgbClr val="242021"/>
                          </a:solidFill>
                          <a:effectLst/>
                          <a:latin typeface="FranklinGothic-Demi"/>
                        </a:rPr>
                        <a:t>State of the</a:t>
                      </a:r>
                      <a:br>
                        <a:rPr lang="en-US" sz="1800" b="1" i="0" dirty="0">
                          <a:solidFill>
                            <a:srgbClr val="242021"/>
                          </a:solidFill>
                          <a:effectLst/>
                          <a:latin typeface="FranklinGothic-Demi"/>
                        </a:rPr>
                      </a:br>
                      <a:r>
                        <a:rPr lang="en-US" sz="1800" b="1" i="0" dirty="0">
                          <a:solidFill>
                            <a:srgbClr val="242021"/>
                          </a:solidFill>
                          <a:effectLst/>
                          <a:latin typeface="FranklinGothic-Demi"/>
                        </a:rPr>
                        <a:t>nanomaterial </a:t>
                      </a:r>
                      <a:endParaRPr lang="en-US" sz="32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i="0" dirty="0" smtClean="0">
                          <a:solidFill>
                            <a:srgbClr val="242021"/>
                          </a:solidFill>
                          <a:effectLst/>
                          <a:latin typeface="FranklinGothic-Demi"/>
                        </a:rPr>
                        <a:t>Activity</a:t>
                      </a:r>
                      <a:endParaRPr lang="en-US" sz="32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i="0" dirty="0" smtClean="0">
                          <a:solidFill>
                            <a:srgbClr val="242021"/>
                          </a:solidFill>
                          <a:effectLst/>
                          <a:latin typeface="FranklinGothic-Demi"/>
                        </a:rPr>
                        <a:t>Potential</a:t>
                      </a:r>
                      <a:br>
                        <a:rPr lang="en-US" sz="1800" b="1" i="0" dirty="0" smtClean="0">
                          <a:solidFill>
                            <a:srgbClr val="242021"/>
                          </a:solidFill>
                          <a:effectLst/>
                          <a:latin typeface="FranklinGothic-Demi"/>
                        </a:rPr>
                      </a:br>
                      <a:r>
                        <a:rPr lang="en-US" sz="1800" b="1" i="0" dirty="0" smtClean="0">
                          <a:solidFill>
                            <a:srgbClr val="242021"/>
                          </a:solidFill>
                          <a:effectLst/>
                          <a:latin typeface="FranklinGothic-Demi"/>
                        </a:rPr>
                        <a:t>Exposure Source</a:t>
                      </a:r>
                      <a:endParaRPr lang="en-US" sz="32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solidFill>
                            <a:srgbClr val="242021"/>
                          </a:solidFill>
                          <a:effectLst/>
                          <a:latin typeface="FranklinGothic-Demi"/>
                        </a:rPr>
                        <a:t>Recommended</a:t>
                      </a:r>
                      <a:br>
                        <a:rPr lang="en-US" sz="1800" b="1" i="0" dirty="0">
                          <a:solidFill>
                            <a:srgbClr val="242021"/>
                          </a:solidFill>
                          <a:effectLst/>
                          <a:latin typeface="FranklinGothic-Demi"/>
                        </a:rPr>
                      </a:br>
                      <a:r>
                        <a:rPr lang="en-US" sz="1800" b="1" i="0" dirty="0" smtClean="0">
                          <a:solidFill>
                            <a:srgbClr val="242021"/>
                          </a:solidFill>
                          <a:effectLst/>
                          <a:latin typeface="FranklinGothic-Demi"/>
                        </a:rPr>
                        <a:t>controls</a:t>
                      </a:r>
                      <a:endParaRPr lang="en-US" sz="3200" b="1" dirty="0">
                        <a:effectLst/>
                      </a:endParaRPr>
                    </a:p>
                  </a:txBody>
                  <a:tcPr anchor="ctr"/>
                </a:tc>
              </a:tr>
              <a:tr h="2749242">
                <a:tc>
                  <a:txBody>
                    <a:bodyPr/>
                    <a:lstStyle/>
                    <a:p>
                      <a:r>
                        <a:rPr lang="en-US" sz="1600" b="0" i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Liquid suspension,</a:t>
                      </a:r>
                      <a:br>
                        <a:rPr lang="en-US" sz="1600" b="0" i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600" b="0" i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liquid dispersion</a:t>
                      </a:r>
                      <a:endParaRPr lang="en-US" sz="36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0" i="0">
                          <a:solidFill>
                            <a:srgbClr val="242021"/>
                          </a:solidFill>
                          <a:effectLst/>
                          <a:latin typeface="MinionPro-Regular"/>
                        </a:rPr>
                        <a:t>■ </a:t>
                      </a:r>
                      <a:r>
                        <a:rPr lang="en-US" sz="1600" b="0" i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Synthesis</a:t>
                      </a:r>
                      <a:br>
                        <a:rPr lang="en-US" sz="1600" b="0" i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600" b="0" i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methods: chemical</a:t>
                      </a:r>
                      <a:br>
                        <a:rPr lang="en-US" sz="1600" b="0" i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600" b="0" i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precipitation, chemical</a:t>
                      </a:r>
                      <a:br>
                        <a:rPr lang="en-US" sz="1600" b="0" i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600" b="0" i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deposition, colloidal,</a:t>
                      </a:r>
                      <a:br>
                        <a:rPr lang="en-US" sz="1600" b="0" i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600" b="0" i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electrodeposition</a:t>
                      </a:r>
                      <a:br>
                        <a:rPr lang="en-US" sz="1600" b="0" i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600" b="0" i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crystallization, laser</a:t>
                      </a:r>
                      <a:br>
                        <a:rPr lang="en-US" sz="1600" b="0" i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600" b="0" i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ablation (in liquid)</a:t>
                      </a:r>
                      <a:br>
                        <a:rPr lang="en-US" sz="1600" b="0" i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600" b="0" i="0">
                          <a:solidFill>
                            <a:srgbClr val="242021"/>
                          </a:solidFill>
                          <a:effectLst/>
                          <a:latin typeface="MinionPro-Regular"/>
                        </a:rPr>
                        <a:t>■ </a:t>
                      </a:r>
                      <a:r>
                        <a:rPr lang="en-US" sz="1600" b="0" i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Pouring and mixing</a:t>
                      </a:r>
                      <a:br>
                        <a:rPr lang="en-US" sz="1600" b="0" i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600" b="0" i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of liquid containing</a:t>
                      </a:r>
                      <a:br>
                        <a:rPr lang="en-US" sz="1600" b="0" i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600" b="0" i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nanomaterials</a:t>
                      </a:r>
                      <a:br>
                        <a:rPr lang="en-US" sz="1600" b="0" i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600" b="0" i="0">
                          <a:solidFill>
                            <a:srgbClr val="242021"/>
                          </a:solidFill>
                          <a:effectLst/>
                          <a:latin typeface="MinionPro-Regular"/>
                        </a:rPr>
                        <a:t>■ </a:t>
                      </a:r>
                      <a:r>
                        <a:rPr lang="en-US" sz="1600" b="0" i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Sonication</a:t>
                      </a:r>
                      <a:br>
                        <a:rPr lang="en-US" sz="1600" b="0" i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600" b="0" i="0">
                          <a:solidFill>
                            <a:srgbClr val="242021"/>
                          </a:solidFill>
                          <a:effectLst/>
                          <a:latin typeface="MinionPro-Regular"/>
                        </a:rPr>
                        <a:t>■ </a:t>
                      </a:r>
                      <a:r>
                        <a:rPr lang="en-US" sz="1600" b="0" i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Spraying</a:t>
                      </a:r>
                      <a:br>
                        <a:rPr lang="en-US" sz="1600" b="0" i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600" b="0" i="0">
                          <a:solidFill>
                            <a:srgbClr val="242021"/>
                          </a:solidFill>
                          <a:effectLst/>
                          <a:latin typeface="MinionPro-Regular"/>
                        </a:rPr>
                        <a:t>■ </a:t>
                      </a:r>
                      <a:r>
                        <a:rPr lang="en-US" sz="1600" b="0" i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Spray drying</a:t>
                      </a:r>
                      <a:endParaRPr lang="en-US" sz="36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0" i="0">
                          <a:solidFill>
                            <a:srgbClr val="242021"/>
                          </a:solidFill>
                          <a:effectLst/>
                          <a:latin typeface="MinionPro-Regular"/>
                        </a:rPr>
                        <a:t>■ </a:t>
                      </a:r>
                      <a:r>
                        <a:rPr lang="en-US" sz="1600" b="0" i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Exposures may result</a:t>
                      </a:r>
                      <a:br>
                        <a:rPr lang="en-US" sz="1600" b="0" i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600" b="0" i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from aerosolization</a:t>
                      </a:r>
                      <a:br>
                        <a:rPr lang="en-US" sz="1600" b="0" i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600" b="0" i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of nanoparticles</a:t>
                      </a:r>
                      <a:br>
                        <a:rPr lang="en-US" sz="1600" b="0" i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600" b="0" i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during sonication or</a:t>
                      </a:r>
                      <a:br>
                        <a:rPr lang="en-US" sz="1600" b="0" i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600" b="0" i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spraying, equipment</a:t>
                      </a:r>
                      <a:br>
                        <a:rPr lang="en-US" sz="1600" b="0" i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600" b="0" i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cleaning and</a:t>
                      </a:r>
                      <a:br>
                        <a:rPr lang="en-US" sz="1600" b="0" i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600" b="0" i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maintenance, spills,</a:t>
                      </a:r>
                      <a:br>
                        <a:rPr lang="en-US" sz="1600" b="0" i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600" b="0" i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or product recovery</a:t>
                      </a:r>
                      <a:br>
                        <a:rPr lang="en-US" sz="1600" b="0" i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600" b="0" i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(dry powders).</a:t>
                      </a:r>
                      <a:endParaRPr lang="en-US" sz="36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MinionPro-Regular"/>
                        </a:rPr>
                        <a:t>■ </a:t>
                      </a:r>
                      <a: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Laboratory chemical</a:t>
                      </a:r>
                      <a:b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hood (with HEPA</a:t>
                      </a:r>
                      <a:b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filtered exhaust)</a:t>
                      </a:r>
                      <a:b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MinionPro-Regular"/>
                        </a:rPr>
                        <a:t>■ </a:t>
                      </a:r>
                      <a: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HEPA-filtered</a:t>
                      </a:r>
                      <a:b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exhausted enclosure</a:t>
                      </a:r>
                      <a:b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n-US" sz="1600" b="0" i="0" dirty="0" err="1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glovebox</a:t>
                      </a:r>
                      <a: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)</a:t>
                      </a:r>
                      <a:b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MinionPro-Regular"/>
                        </a:rPr>
                        <a:t>■ </a:t>
                      </a:r>
                      <a: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Biological safety</a:t>
                      </a:r>
                      <a:b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cabinet class II type</a:t>
                      </a:r>
                      <a:b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A1, A2, vented via</a:t>
                      </a:r>
                      <a:b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thimble connection, or</a:t>
                      </a:r>
                      <a:b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B1 or B</a:t>
                      </a:r>
                      <a:endParaRPr lang="en-US" sz="3600" dirty="0">
                        <a:effectLst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196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286000" y="838200"/>
          <a:ext cx="762000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371600"/>
                <a:gridCol w="2514600"/>
                <a:gridCol w="2057400"/>
              </a:tblGrid>
              <a:tr h="610943"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solidFill>
                            <a:srgbClr val="242021"/>
                          </a:solidFill>
                          <a:effectLst/>
                          <a:latin typeface="FranklinGothic-Demi"/>
                        </a:rPr>
                        <a:t>State of the</a:t>
                      </a:r>
                      <a:br>
                        <a:rPr lang="en-US" sz="1800" b="1" i="0" dirty="0">
                          <a:solidFill>
                            <a:srgbClr val="242021"/>
                          </a:solidFill>
                          <a:effectLst/>
                          <a:latin typeface="FranklinGothic-Demi"/>
                        </a:rPr>
                      </a:br>
                      <a:r>
                        <a:rPr lang="en-US" sz="1800" b="1" i="0" dirty="0">
                          <a:solidFill>
                            <a:srgbClr val="242021"/>
                          </a:solidFill>
                          <a:effectLst/>
                          <a:latin typeface="FranklinGothic-Demi"/>
                        </a:rPr>
                        <a:t>nanomaterial </a:t>
                      </a:r>
                      <a:endParaRPr lang="en-US" sz="32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i="0" dirty="0" smtClean="0">
                          <a:solidFill>
                            <a:srgbClr val="242021"/>
                          </a:solidFill>
                          <a:effectLst/>
                          <a:latin typeface="FranklinGothic-Demi"/>
                        </a:rPr>
                        <a:t>Activity</a:t>
                      </a:r>
                      <a:endParaRPr lang="en-US" sz="32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i="0" dirty="0" smtClean="0">
                          <a:solidFill>
                            <a:srgbClr val="242021"/>
                          </a:solidFill>
                          <a:effectLst/>
                          <a:latin typeface="FranklinGothic-Demi"/>
                        </a:rPr>
                        <a:t>Potential</a:t>
                      </a:r>
                      <a:br>
                        <a:rPr lang="en-US" sz="1800" b="1" i="0" dirty="0" smtClean="0">
                          <a:solidFill>
                            <a:srgbClr val="242021"/>
                          </a:solidFill>
                          <a:effectLst/>
                          <a:latin typeface="FranklinGothic-Demi"/>
                        </a:rPr>
                      </a:br>
                      <a:r>
                        <a:rPr lang="en-US" sz="1800" b="1" i="0" dirty="0" smtClean="0">
                          <a:solidFill>
                            <a:srgbClr val="242021"/>
                          </a:solidFill>
                          <a:effectLst/>
                          <a:latin typeface="FranklinGothic-Demi"/>
                        </a:rPr>
                        <a:t>Exposure Source</a:t>
                      </a:r>
                      <a:endParaRPr lang="en-US" sz="32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solidFill>
                            <a:srgbClr val="242021"/>
                          </a:solidFill>
                          <a:effectLst/>
                          <a:latin typeface="FranklinGothic-Demi"/>
                        </a:rPr>
                        <a:t>Recommended</a:t>
                      </a:r>
                      <a:br>
                        <a:rPr lang="en-US" sz="1800" b="1" i="0" dirty="0">
                          <a:solidFill>
                            <a:srgbClr val="242021"/>
                          </a:solidFill>
                          <a:effectLst/>
                          <a:latin typeface="FranklinGothic-Demi"/>
                        </a:rPr>
                      </a:br>
                      <a:r>
                        <a:rPr lang="en-US" sz="1800" b="1" i="0" dirty="0" smtClean="0">
                          <a:solidFill>
                            <a:srgbClr val="242021"/>
                          </a:solidFill>
                          <a:effectLst/>
                          <a:latin typeface="FranklinGothic-Demi"/>
                        </a:rPr>
                        <a:t>controls</a:t>
                      </a:r>
                      <a:endParaRPr lang="en-US" sz="3200" b="1" dirty="0">
                        <a:effectLst/>
                      </a:endParaRPr>
                    </a:p>
                  </a:txBody>
                  <a:tcPr anchor="ctr"/>
                </a:tc>
              </a:tr>
              <a:tr h="2749242">
                <a:tc>
                  <a:txBody>
                    <a:bodyPr/>
                    <a:lstStyle/>
                    <a:p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Dry dispersible</a:t>
                      </a:r>
                      <a:b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2000" b="0" i="0" dirty="0" err="1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nanomaterials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 and</a:t>
                      </a:r>
                      <a:b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agglomerates</a:t>
                      </a:r>
                      <a:endParaRPr lang="en-US" sz="44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0" i="0" dirty="0" smtClean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Collection 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of material</a:t>
                      </a:r>
                      <a:b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(after synthesis),</a:t>
                      </a:r>
                      <a:b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material transfers,</a:t>
                      </a:r>
                      <a:b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weighing of dry</a:t>
                      </a:r>
                      <a:b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powders, mixing of dry</a:t>
                      </a:r>
                      <a:b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powders</a:t>
                      </a:r>
                      <a:endParaRPr lang="en-US" sz="44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0" i="0" dirty="0" smtClean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Exposures 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may</a:t>
                      </a:r>
                      <a:b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occur during any dry</a:t>
                      </a:r>
                      <a:b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powder handling</a:t>
                      </a:r>
                      <a:b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activity or product</a:t>
                      </a:r>
                      <a:b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recovery.</a:t>
                      </a:r>
                      <a:endParaRPr lang="en-US" sz="44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MinionPro-Regular"/>
                        </a:rPr>
                        <a:t>■ 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Laboratory chemical</a:t>
                      </a:r>
                      <a:b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hood with HEPA</a:t>
                      </a:r>
                      <a:b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filtered exhaust</a:t>
                      </a:r>
                      <a:b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MinionPro-Regular"/>
                        </a:rPr>
                        <a:t>■ 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HEPA-filtered</a:t>
                      </a:r>
                      <a:b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exhausted enclosure</a:t>
                      </a:r>
                      <a:b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n-US" sz="2000" b="0" i="0" dirty="0" err="1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glovebox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)</a:t>
                      </a:r>
                      <a:b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MinionPro-Regular"/>
                        </a:rPr>
                        <a:t>■ 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Biological safety cabinet</a:t>
                      </a:r>
                      <a:b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class II, B1 or B2</a:t>
                      </a:r>
                      <a:endParaRPr lang="en-US" sz="4400" dirty="0">
                        <a:effectLst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774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286000" y="609601"/>
          <a:ext cx="7620000" cy="5143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00200"/>
                <a:gridCol w="2286000"/>
                <a:gridCol w="2057400"/>
              </a:tblGrid>
              <a:tr h="906603"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solidFill>
                            <a:srgbClr val="242021"/>
                          </a:solidFill>
                          <a:effectLst/>
                          <a:latin typeface="FranklinGothic-Demi"/>
                        </a:rPr>
                        <a:t>State of the</a:t>
                      </a:r>
                      <a:br>
                        <a:rPr lang="en-US" sz="1800" b="1" i="0" dirty="0">
                          <a:solidFill>
                            <a:srgbClr val="242021"/>
                          </a:solidFill>
                          <a:effectLst/>
                          <a:latin typeface="FranklinGothic-Demi"/>
                        </a:rPr>
                      </a:br>
                      <a:r>
                        <a:rPr lang="en-US" sz="1800" b="1" i="0" dirty="0">
                          <a:solidFill>
                            <a:srgbClr val="242021"/>
                          </a:solidFill>
                          <a:effectLst/>
                          <a:latin typeface="FranklinGothic-Demi"/>
                        </a:rPr>
                        <a:t>nanomaterial </a:t>
                      </a:r>
                      <a:endParaRPr lang="en-US" sz="32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i="0" dirty="0" smtClean="0">
                          <a:solidFill>
                            <a:srgbClr val="242021"/>
                          </a:solidFill>
                          <a:effectLst/>
                          <a:latin typeface="FranklinGothic-Demi"/>
                        </a:rPr>
                        <a:t>Activity</a:t>
                      </a:r>
                      <a:endParaRPr lang="en-US" sz="32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i="0" dirty="0" smtClean="0">
                          <a:solidFill>
                            <a:srgbClr val="242021"/>
                          </a:solidFill>
                          <a:effectLst/>
                          <a:latin typeface="FranklinGothic-Demi"/>
                        </a:rPr>
                        <a:t>Potential</a:t>
                      </a:r>
                      <a:br>
                        <a:rPr lang="en-US" sz="1800" b="1" i="0" dirty="0" smtClean="0">
                          <a:solidFill>
                            <a:srgbClr val="242021"/>
                          </a:solidFill>
                          <a:effectLst/>
                          <a:latin typeface="FranklinGothic-Demi"/>
                        </a:rPr>
                      </a:br>
                      <a:r>
                        <a:rPr lang="en-US" sz="1800" b="1" i="0" dirty="0" smtClean="0">
                          <a:solidFill>
                            <a:srgbClr val="242021"/>
                          </a:solidFill>
                          <a:effectLst/>
                          <a:latin typeface="FranklinGothic-Demi"/>
                        </a:rPr>
                        <a:t>Exposure Source</a:t>
                      </a:r>
                      <a:endParaRPr lang="en-US" sz="32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solidFill>
                            <a:srgbClr val="242021"/>
                          </a:solidFill>
                          <a:effectLst/>
                          <a:latin typeface="FranklinGothic-Demi"/>
                        </a:rPr>
                        <a:t>Recommended</a:t>
                      </a:r>
                      <a:br>
                        <a:rPr lang="en-US" sz="1800" b="1" i="0" dirty="0">
                          <a:solidFill>
                            <a:srgbClr val="242021"/>
                          </a:solidFill>
                          <a:effectLst/>
                          <a:latin typeface="FranklinGothic-Demi"/>
                        </a:rPr>
                      </a:br>
                      <a:r>
                        <a:rPr lang="en-US" sz="1800" b="1" i="0" dirty="0" smtClean="0">
                          <a:solidFill>
                            <a:srgbClr val="242021"/>
                          </a:solidFill>
                          <a:effectLst/>
                          <a:latin typeface="FranklinGothic-Demi"/>
                        </a:rPr>
                        <a:t>controls</a:t>
                      </a:r>
                      <a:endParaRPr lang="en-US" sz="3200" b="1" dirty="0">
                        <a:effectLst/>
                      </a:endParaRPr>
                    </a:p>
                  </a:txBody>
                  <a:tcPr anchor="ctr"/>
                </a:tc>
              </a:tr>
              <a:tr h="3893997">
                <a:tc>
                  <a:txBody>
                    <a:bodyPr/>
                    <a:lstStyle/>
                    <a:p>
                      <a:r>
                        <a:rPr lang="en-US" sz="1600" b="0" i="0" dirty="0" err="1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Nanoaerosols</a:t>
                      </a:r>
                      <a: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and gas phase</a:t>
                      </a:r>
                      <a:b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synthesis (on</a:t>
                      </a:r>
                      <a:b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substrate)</a:t>
                      </a:r>
                      <a:endParaRPr lang="en-US" sz="36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Vapor </a:t>
                      </a:r>
                      <a: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deposition,</a:t>
                      </a:r>
                      <a:b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vapor condensation,</a:t>
                      </a:r>
                      <a:b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rapid solidification,</a:t>
                      </a:r>
                      <a:b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aerosol techniques, gas</a:t>
                      </a:r>
                      <a:b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phase agglomeration,</a:t>
                      </a:r>
                      <a:b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inert gas condensation</a:t>
                      </a:r>
                      <a:b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(flame pyrolysis,</a:t>
                      </a:r>
                      <a:b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high temperature</a:t>
                      </a:r>
                      <a:b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evaporation), or spraying</a:t>
                      </a:r>
                      <a:endParaRPr lang="en-US" sz="36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Exposures </a:t>
                      </a:r>
                      <a: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may occur</a:t>
                      </a:r>
                      <a:b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with direct leakage</a:t>
                      </a:r>
                      <a:b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from the reactor,</a:t>
                      </a:r>
                      <a:b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product recovery,</a:t>
                      </a:r>
                      <a:b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processing and</a:t>
                      </a:r>
                      <a:b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packaging of dry</a:t>
                      </a:r>
                      <a:b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powder, equipment</a:t>
                      </a:r>
                      <a:b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cleaning, and</a:t>
                      </a:r>
                      <a:b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maintenance.</a:t>
                      </a:r>
                      <a:endParaRPr lang="en-US" sz="36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MinionPro-Regular"/>
                        </a:rPr>
                        <a:t>■ </a:t>
                      </a:r>
                      <a:r>
                        <a:rPr lang="en-US" sz="1600" b="0" i="0" dirty="0" err="1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Glovebox</a:t>
                      </a:r>
                      <a: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 or other</a:t>
                      </a:r>
                      <a:b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sealed enclosure with</a:t>
                      </a:r>
                      <a:b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HEPA-filtered exhaust</a:t>
                      </a:r>
                      <a:b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MinionPro-Regular"/>
                        </a:rPr>
                        <a:t>■ </a:t>
                      </a:r>
                      <a: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Appropriate</a:t>
                      </a:r>
                      <a:b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equipment for</a:t>
                      </a:r>
                      <a:b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monitoring toxic gas</a:t>
                      </a:r>
                      <a:b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600" b="0" i="0" dirty="0">
                          <a:solidFill>
                            <a:srgbClr val="242021"/>
                          </a:solidFill>
                          <a:effectLst/>
                          <a:latin typeface="Calibri"/>
                        </a:rPr>
                        <a:t>(e.g., CO)</a:t>
                      </a:r>
                      <a:endParaRPr lang="en-US" sz="3600" dirty="0">
                        <a:effectLst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53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ushpin">
  <a:themeElements>
    <a:clrScheme name="Custom 26">
      <a:dk1>
        <a:srgbClr val="256115"/>
      </a:dk1>
      <a:lt1>
        <a:srgbClr val="FFFFFF"/>
      </a:lt1>
      <a:dk2>
        <a:srgbClr val="1F2123"/>
      </a:dk2>
      <a:lt2>
        <a:srgbClr val="9E2263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</Words>
  <Application>Microsoft Office PowerPoint</Application>
  <PresentationFormat>Widescreen</PresentationFormat>
  <Paragraphs>44</Paragraphs>
  <Slides>6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Arial</vt:lpstr>
      <vt:lpstr>Brush Script MT</vt:lpstr>
      <vt:lpstr>Calibri</vt:lpstr>
      <vt:lpstr>Calibri Light</vt:lpstr>
      <vt:lpstr>Constantia</vt:lpstr>
      <vt:lpstr>Franklin Gothic Book</vt:lpstr>
      <vt:lpstr>FranklinGothic-Demi</vt:lpstr>
      <vt:lpstr>MinionPro-Regular</vt:lpstr>
      <vt:lpstr>Rage Italic</vt:lpstr>
      <vt:lpstr>Wingdings</vt:lpstr>
      <vt:lpstr>Office Theme</vt:lpstr>
      <vt:lpstr>Pushpin</vt:lpstr>
      <vt:lpstr>Potential Exposure To Nanomaterials </vt:lpstr>
      <vt:lpstr>Safety Through the Life Cycle of a Nanomaterial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ghassami</dc:creator>
  <cp:lastModifiedBy>ghassami</cp:lastModifiedBy>
  <cp:revision>2</cp:revision>
  <dcterms:created xsi:type="dcterms:W3CDTF">2026-04-19T10:11:50Z</dcterms:created>
  <dcterms:modified xsi:type="dcterms:W3CDTF">2026-04-19T10:13:04Z</dcterms:modified>
</cp:coreProperties>
</file>