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4" r:id="rId17"/>
    <p:sldId id="283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434" autoAdjust="0"/>
  </p:normalViewPr>
  <p:slideViewPr>
    <p:cSldViewPr>
      <p:cViewPr varScale="1">
        <p:scale>
          <a:sx n="71" d="100"/>
          <a:sy n="71" d="100"/>
        </p:scale>
        <p:origin x="126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853BF-1CF1-4B98-B99A-63904920ACB6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7484-9082-4F7C-BC19-DC075F21B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6.pn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817582"/>
            <a:ext cx="7145868" cy="1202485"/>
          </a:xfrm>
        </p:spPr>
        <p:txBody>
          <a:bodyPr>
            <a:noAutofit/>
          </a:bodyPr>
          <a:lstStyle/>
          <a:p>
            <a:r>
              <a:rPr lang="en-US" sz="2800" dirty="0"/>
              <a:t>Aerosol droplets containing</a:t>
            </a:r>
            <a:br>
              <a:rPr lang="en-US" sz="2800" dirty="0"/>
            </a:br>
            <a:r>
              <a:rPr lang="en-US" sz="2800" dirty="0" err="1"/>
              <a:t>nanomaterials</a:t>
            </a:r>
            <a:r>
              <a:rPr lang="en-US" sz="2800" dirty="0"/>
              <a:t> ejected from vial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during </a:t>
            </a:r>
            <a:r>
              <a:rPr lang="en-US" sz="2800" dirty="0"/>
              <a:t>sonication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13294" r="18790" b="43353"/>
          <a:stretch/>
        </p:blipFill>
        <p:spPr bwMode="auto">
          <a:xfrm>
            <a:off x="2057400" y="2133600"/>
            <a:ext cx="5410200" cy="404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1" y="817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Conventional (constant-flow) laboratory chemical </a:t>
            </a:r>
            <a:r>
              <a:rPr lang="en-US" sz="3600" dirty="0" smtClean="0"/>
              <a:t>hood </a:t>
            </a:r>
            <a:endParaRPr lang="en-US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9313"/>
            <a:ext cx="6215381" cy="405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23" y="140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Laboratory bypass </a:t>
            </a:r>
            <a:r>
              <a:rPr lang="en-US" sz="3600" dirty="0" smtClean="0"/>
              <a:t>hood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19745"/>
            <a:ext cx="662666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" y="1204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48" y="990600"/>
            <a:ext cx="7145868" cy="724667"/>
          </a:xfrm>
        </p:spPr>
        <p:txBody>
          <a:bodyPr>
            <a:noAutofit/>
          </a:bodyPr>
          <a:lstStyle/>
          <a:p>
            <a:r>
              <a:rPr lang="en-US" sz="3600" dirty="0" smtClean="0"/>
              <a:t>Laboratory </a:t>
            </a:r>
            <a:r>
              <a:rPr lang="en-US" sz="3600" dirty="0"/>
              <a:t>constant-velocity </a:t>
            </a:r>
            <a:r>
              <a:rPr lang="en-US" sz="3600" dirty="0" smtClean="0"/>
              <a:t>hood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63156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154" y="1410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Glove box enclosure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828800"/>
            <a:ext cx="6781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23" y="1018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Close-up of a </a:t>
            </a:r>
            <a:r>
              <a:rPr lang="en-US" sz="3200" dirty="0" err="1"/>
              <a:t>nanopowder</a:t>
            </a:r>
            <a:r>
              <a:rPr lang="en-US" sz="3200" dirty="0"/>
              <a:t> transfer</a:t>
            </a:r>
            <a:br>
              <a:rPr lang="en-US" sz="3200" dirty="0"/>
            </a:br>
            <a:r>
              <a:rPr lang="en-US" sz="3200" dirty="0"/>
              <a:t>operation.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42094"/>
            <a:ext cx="4876800" cy="380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07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4683" r="27156" b="8531"/>
          <a:stretch/>
        </p:blipFill>
        <p:spPr bwMode="auto">
          <a:xfrm>
            <a:off x="935182" y="304800"/>
            <a:ext cx="7218218" cy="627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4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Fire </a:t>
            </a:r>
            <a:r>
              <a:rPr lang="en-US" dirty="0"/>
              <a:t>and Explosion Control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7522" y="1523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965245" cy="1202485"/>
          </a:xfrm>
        </p:spPr>
        <p:txBody>
          <a:bodyPr>
            <a:normAutofit/>
          </a:bodyPr>
          <a:lstStyle/>
          <a:p>
            <a:r>
              <a:rPr lang="en-US" sz="3200" dirty="0"/>
              <a:t>Management of Nanomaterial Spills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6629400" cy="480060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1800" dirty="0"/>
              <a:t>Barricade </a:t>
            </a:r>
            <a:r>
              <a:rPr lang="en-US" sz="1800" dirty="0" smtClean="0"/>
              <a:t>tape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Nitrile </a:t>
            </a:r>
            <a:r>
              <a:rPr lang="en-US" sz="1800" dirty="0"/>
              <a:t>or other chemically impervious </a:t>
            </a:r>
            <a:r>
              <a:rPr lang="en-US" sz="1800" dirty="0" smtClean="0"/>
              <a:t>gloves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Elastomeric </a:t>
            </a:r>
            <a:r>
              <a:rPr lang="en-US" sz="1800" dirty="0"/>
              <a:t>respirator with appropriate </a:t>
            </a:r>
            <a:r>
              <a:rPr lang="en-US" sz="1800" dirty="0" smtClean="0"/>
              <a:t>filters</a:t>
            </a:r>
            <a:endParaRPr lang="en-US" sz="1800" dirty="0"/>
          </a:p>
          <a:p>
            <a:pPr>
              <a:lnSpc>
                <a:spcPct val="160000"/>
              </a:lnSpc>
            </a:pPr>
            <a:r>
              <a:rPr lang="en-US" sz="1800" dirty="0" smtClean="0"/>
              <a:t>Adsorbent material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Wipes</a:t>
            </a:r>
            <a:endParaRPr lang="en-US" sz="1800" dirty="0"/>
          </a:p>
          <a:p>
            <a:pPr>
              <a:lnSpc>
                <a:spcPct val="160000"/>
              </a:lnSpc>
            </a:pPr>
            <a:r>
              <a:rPr lang="en-US" sz="1800" dirty="0" smtClean="0"/>
              <a:t>Sealable </a:t>
            </a:r>
            <a:r>
              <a:rPr lang="en-US" sz="1800" dirty="0"/>
              <a:t>plastic </a:t>
            </a:r>
            <a:r>
              <a:rPr lang="en-US" sz="1800" dirty="0" smtClean="0"/>
              <a:t>bags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Walk-off mat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HEPA-filtered vacuum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Spray </a:t>
            </a:r>
            <a:r>
              <a:rPr lang="en-US" sz="1800" dirty="0"/>
              <a:t>bottle with deionized water or other appropriate liquid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9368" y="1689847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9368" y="257408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9368" y="3388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28295"/>
            <a:ext cx="7467600" cy="1202485"/>
          </a:xfrm>
        </p:spPr>
        <p:txBody>
          <a:bodyPr>
            <a:normAutofit/>
          </a:bodyPr>
          <a:lstStyle/>
          <a:p>
            <a:r>
              <a:rPr lang="en-US" sz="3600" dirty="0"/>
              <a:t>Factors influencing control selection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27976" r="25037" b="14881"/>
          <a:stretch/>
        </p:blipFill>
        <p:spPr bwMode="auto">
          <a:xfrm>
            <a:off x="928688" y="1809998"/>
            <a:ext cx="7224712" cy="450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9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Recommendations for Exposure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438400"/>
            <a:ext cx="6196405" cy="36038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Elimination or </a:t>
            </a:r>
            <a:r>
              <a:rPr lang="en-US" dirty="0" smtClean="0"/>
              <a:t>Substitution</a:t>
            </a:r>
          </a:p>
          <a:p>
            <a:pPr>
              <a:lnSpc>
                <a:spcPct val="150000"/>
              </a:lnSpc>
            </a:pPr>
            <a:r>
              <a:rPr lang="en-US" dirty="0"/>
              <a:t>Isolation and </a:t>
            </a:r>
            <a:r>
              <a:rPr lang="en-US" dirty="0" smtClean="0"/>
              <a:t>Controls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Administrative Controls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Personal </a:t>
            </a:r>
            <a:r>
              <a:rPr lang="en-US" dirty="0"/>
              <a:t>Protective Equipment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0" y="244736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5965" y="32766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5965" y="4114800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7000" y="5142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6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6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Isolation </a:t>
            </a:r>
            <a:r>
              <a:rPr lang="en-US" dirty="0"/>
              <a:t>and Engineering </a:t>
            </a:r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Containment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Ventilation </a:t>
            </a:r>
          </a:p>
          <a:p>
            <a:pPr lvl="1">
              <a:lnSpc>
                <a:spcPct val="150000"/>
              </a:lnSpc>
            </a:pPr>
            <a:r>
              <a:rPr lang="en-US" i="1" dirty="0" smtClean="0"/>
              <a:t>General </a:t>
            </a:r>
            <a:r>
              <a:rPr lang="en-US" i="1" dirty="0"/>
              <a:t>exhaust ventilation (</a:t>
            </a:r>
            <a:r>
              <a:rPr lang="en-US" i="1" dirty="0" smtClean="0"/>
              <a:t>GEV)</a:t>
            </a:r>
            <a:endParaRPr lang="en-US" i="1" dirty="0"/>
          </a:p>
          <a:p>
            <a:pPr lvl="1">
              <a:lnSpc>
                <a:spcPct val="150000"/>
              </a:lnSpc>
            </a:pPr>
            <a:r>
              <a:rPr lang="en-US" i="1" dirty="0" smtClean="0"/>
              <a:t>Local </a:t>
            </a:r>
            <a:r>
              <a:rPr lang="en-US" i="1" dirty="0"/>
              <a:t>exhaust ventilation</a:t>
            </a:r>
            <a:br>
              <a:rPr lang="en-US" i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211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t="15436" r="33496" b="24337"/>
          <a:stretch/>
        </p:blipFill>
        <p:spPr bwMode="auto">
          <a:xfrm>
            <a:off x="990600" y="685800"/>
            <a:ext cx="7086600" cy="560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6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Administrative Controls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Training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Labeling </a:t>
            </a:r>
            <a:r>
              <a:rPr lang="en-US" dirty="0"/>
              <a:t>and Storage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Personal </a:t>
            </a:r>
            <a:r>
              <a:rPr lang="en-US" dirty="0"/>
              <a:t>Protective Equipment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Protective Clothing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Respirators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49617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2293"/>
            <a:ext cx="3177020" cy="391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</a:t>
            </a:r>
            <a:r>
              <a:rPr lang="en-US" dirty="0"/>
              <a:t>Exhaust </a:t>
            </a:r>
            <a:r>
              <a:rPr lang="en-US" dirty="0" smtClean="0"/>
              <a:t>Ventilation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Custom 26">
      <a:dk1>
        <a:srgbClr val="256115"/>
      </a:dk1>
      <a:lt1>
        <a:srgbClr val="FFFFFF"/>
      </a:lt1>
      <a:dk2>
        <a:srgbClr val="1F2123"/>
      </a:dk2>
      <a:lt2>
        <a:srgbClr val="9E2263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1200</TotalTime>
  <Words>115</Words>
  <Application>Microsoft Office PowerPoint</Application>
  <PresentationFormat>On-screen Show (4:3)</PresentationFormat>
  <Paragraphs>36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Brush Script MT</vt:lpstr>
      <vt:lpstr>Calibri</vt:lpstr>
      <vt:lpstr>Constantia</vt:lpstr>
      <vt:lpstr>Franklin Gothic Book</vt:lpstr>
      <vt:lpstr>Rage Italic</vt:lpstr>
      <vt:lpstr>Pushpin</vt:lpstr>
      <vt:lpstr>Aerosol droplets containing nanomaterials ejected from vial  during sonication</vt:lpstr>
      <vt:lpstr>Factors influencing control selection </vt:lpstr>
      <vt:lpstr>Recommendations for Exposure Control</vt:lpstr>
      <vt:lpstr>Isolation and Engineering Controls</vt:lpstr>
      <vt:lpstr>PowerPoint Presentation</vt:lpstr>
      <vt:lpstr>Administrative Controls </vt:lpstr>
      <vt:lpstr>Personal Protective Equipment </vt:lpstr>
      <vt:lpstr>PowerPoint Presentation</vt:lpstr>
      <vt:lpstr>Local Exhaust Ventilation</vt:lpstr>
      <vt:lpstr>Conventional (constant-flow) laboratory chemical hood </vt:lpstr>
      <vt:lpstr>Laboratory bypass hood </vt:lpstr>
      <vt:lpstr>Laboratory constant-velocity hood </vt:lpstr>
      <vt:lpstr>Glove box enclosure  </vt:lpstr>
      <vt:lpstr>Close-up of a nanopowder transfer operation.  </vt:lpstr>
      <vt:lpstr>PowerPoint Presentation</vt:lpstr>
      <vt:lpstr>Fire and Explosion Control </vt:lpstr>
      <vt:lpstr>Management of Nanomaterial Spills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erfaneh</dc:creator>
  <cp:lastModifiedBy>ghassami</cp:lastModifiedBy>
  <cp:revision>59</cp:revision>
  <dcterms:created xsi:type="dcterms:W3CDTF">2006-08-16T00:00:00Z</dcterms:created>
  <dcterms:modified xsi:type="dcterms:W3CDTF">2026-04-19T10:08:59Z</dcterms:modified>
</cp:coreProperties>
</file>