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300" r:id="rId18"/>
    <p:sldId id="279" r:id="rId19"/>
    <p:sldId id="280" r:id="rId20"/>
    <p:sldId id="281" r:id="rId21"/>
    <p:sldId id="282" r:id="rId22"/>
    <p:sldId id="283" r:id="rId23"/>
    <p:sldId id="284" r:id="rId24"/>
    <p:sldId id="285" r:id="rId25"/>
    <p:sldId id="286" r:id="rId26"/>
    <p:sldId id="287" r:id="rId27"/>
    <p:sldId id="290" r:id="rId28"/>
    <p:sldId id="288" r:id="rId29"/>
    <p:sldId id="289" r:id="rId30"/>
    <p:sldId id="291" r:id="rId31"/>
    <p:sldId id="292" r:id="rId32"/>
    <p:sldId id="293" r:id="rId33"/>
    <p:sldId id="294" r:id="rId34"/>
    <p:sldId id="295" r:id="rId35"/>
    <p:sldId id="296" r:id="rId36"/>
    <p:sldId id="297" r:id="rId37"/>
    <p:sldId id="298" r:id="rId38"/>
    <p:sldId id="299"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8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02A248-7C3B-4C3B-88F1-A088F1BF369D}" type="datetimeFigureOut">
              <a:rPr lang="en-US" smtClean="0"/>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45418A-8F2C-49B8-845B-9F952364C93A}" type="slidenum">
              <a:rPr lang="en-US" smtClean="0"/>
              <a:t>‹#›</a:t>
            </a:fld>
            <a:endParaRPr lang="en-US"/>
          </a:p>
        </p:txBody>
      </p:sp>
    </p:spTree>
    <p:extLst>
      <p:ext uri="{BB962C8B-B14F-4D97-AF65-F5344CB8AC3E}">
        <p14:creationId xmlns:p14="http://schemas.microsoft.com/office/powerpoint/2010/main" val="3886010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02A248-7C3B-4C3B-88F1-A088F1BF369D}" type="datetimeFigureOut">
              <a:rPr lang="en-US" smtClean="0"/>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45418A-8F2C-49B8-845B-9F952364C93A}" type="slidenum">
              <a:rPr lang="en-US" smtClean="0"/>
              <a:t>‹#›</a:t>
            </a:fld>
            <a:endParaRPr lang="en-US"/>
          </a:p>
        </p:txBody>
      </p:sp>
    </p:spTree>
    <p:extLst>
      <p:ext uri="{BB962C8B-B14F-4D97-AF65-F5344CB8AC3E}">
        <p14:creationId xmlns:p14="http://schemas.microsoft.com/office/powerpoint/2010/main" val="3122469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02A248-7C3B-4C3B-88F1-A088F1BF369D}" type="datetimeFigureOut">
              <a:rPr lang="en-US" smtClean="0"/>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45418A-8F2C-49B8-845B-9F952364C93A}" type="slidenum">
              <a:rPr lang="en-US" smtClean="0"/>
              <a:t>‹#›</a:t>
            </a:fld>
            <a:endParaRPr lang="en-US"/>
          </a:p>
        </p:txBody>
      </p:sp>
    </p:spTree>
    <p:extLst>
      <p:ext uri="{BB962C8B-B14F-4D97-AF65-F5344CB8AC3E}">
        <p14:creationId xmlns:p14="http://schemas.microsoft.com/office/powerpoint/2010/main" val="8721091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0145" y="273631"/>
            <a:ext cx="10971711" cy="1143479"/>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10146" y="1601449"/>
            <a:ext cx="5309712" cy="45249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268512" y="1601449"/>
            <a:ext cx="5313345" cy="45249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10146" y="6250256"/>
            <a:ext cx="2843711" cy="478130"/>
          </a:xfrm>
        </p:spPr>
        <p:txBody>
          <a:bodyPr/>
          <a:lstStyle>
            <a:lvl1pPr>
              <a:defRPr/>
            </a:lvl1pPr>
          </a:lstStyle>
          <a:p>
            <a:endParaRPr lang="en-US" altLang="en-US"/>
          </a:p>
        </p:txBody>
      </p:sp>
      <p:sp>
        <p:nvSpPr>
          <p:cNvPr id="6" name="Slide Number Placeholder 5"/>
          <p:cNvSpPr>
            <a:spLocks noGrp="1"/>
          </p:cNvSpPr>
          <p:nvPr>
            <p:ph type="sldNum" sz="quarter" idx="11"/>
          </p:nvPr>
        </p:nvSpPr>
        <p:spPr>
          <a:xfrm>
            <a:off x="8738145" y="6247377"/>
            <a:ext cx="2843711" cy="478130"/>
          </a:xfrm>
        </p:spPr>
        <p:txBody>
          <a:bodyPr/>
          <a:lstStyle>
            <a:lvl1pPr>
              <a:defRPr/>
            </a:lvl1pPr>
          </a:lstStyle>
          <a:p>
            <a:fld id="{D650359E-CD91-422E-AD8D-ABDA9EAE95E0}" type="slidenum">
              <a:rPr lang="ar-SA" altLang="en-US"/>
              <a:pPr/>
              <a:t>‹#›</a:t>
            </a:fld>
            <a:endParaRPr lang="en-US" altLang="en-US"/>
          </a:p>
        </p:txBody>
      </p:sp>
      <p:sp>
        <p:nvSpPr>
          <p:cNvPr id="7" name="Footer Placeholder 6"/>
          <p:cNvSpPr>
            <a:spLocks noGrp="1"/>
          </p:cNvSpPr>
          <p:nvPr>
            <p:ph type="ftr" sz="quarter" idx="12"/>
          </p:nvPr>
        </p:nvSpPr>
        <p:spPr>
          <a:xfrm>
            <a:off x="4165692" y="6247377"/>
            <a:ext cx="3860617" cy="478130"/>
          </a:xfrm>
        </p:spPr>
        <p:txBody>
          <a:bodyPr/>
          <a:lstStyle>
            <a:lvl1pPr>
              <a:defRPr/>
            </a:lvl1pPr>
          </a:lstStyle>
          <a:p>
            <a:endParaRPr lang="en-US" altLang="en-US"/>
          </a:p>
        </p:txBody>
      </p:sp>
    </p:spTree>
    <p:extLst>
      <p:ext uri="{BB962C8B-B14F-4D97-AF65-F5344CB8AC3E}">
        <p14:creationId xmlns:p14="http://schemas.microsoft.com/office/powerpoint/2010/main" val="957593485"/>
      </p:ext>
    </p:extLst>
  </p:cSld>
  <p:clrMapOvr>
    <a:masterClrMapping/>
  </p:clrMapOvr>
  <p:transition>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10145" y="273631"/>
            <a:ext cx="10971711" cy="1143479"/>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10146" y="1601449"/>
            <a:ext cx="5309712" cy="45249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268512" y="1601448"/>
            <a:ext cx="5313345" cy="21227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268512" y="4000741"/>
            <a:ext cx="5313345" cy="21256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10146" y="6250256"/>
            <a:ext cx="2843711" cy="478130"/>
          </a:xfrm>
        </p:spPr>
        <p:txBody>
          <a:bodyPr/>
          <a:lstStyle>
            <a:lvl1pPr>
              <a:defRPr/>
            </a:lvl1pPr>
          </a:lstStyle>
          <a:p>
            <a:endParaRPr lang="en-US" altLang="en-US"/>
          </a:p>
        </p:txBody>
      </p:sp>
      <p:sp>
        <p:nvSpPr>
          <p:cNvPr id="7" name="Slide Number Placeholder 6"/>
          <p:cNvSpPr>
            <a:spLocks noGrp="1"/>
          </p:cNvSpPr>
          <p:nvPr>
            <p:ph type="sldNum" sz="quarter" idx="11"/>
          </p:nvPr>
        </p:nvSpPr>
        <p:spPr>
          <a:xfrm>
            <a:off x="8738145" y="6247377"/>
            <a:ext cx="2843711" cy="478130"/>
          </a:xfrm>
        </p:spPr>
        <p:txBody>
          <a:bodyPr/>
          <a:lstStyle>
            <a:lvl1pPr>
              <a:defRPr/>
            </a:lvl1pPr>
          </a:lstStyle>
          <a:p>
            <a:fld id="{6D7993E3-F879-46A5-9350-BB1CD27B4428}" type="slidenum">
              <a:rPr lang="ar-SA" altLang="en-US"/>
              <a:pPr/>
              <a:t>‹#›</a:t>
            </a:fld>
            <a:endParaRPr lang="en-US" altLang="en-US"/>
          </a:p>
        </p:txBody>
      </p:sp>
      <p:sp>
        <p:nvSpPr>
          <p:cNvPr id="8" name="Footer Placeholder 7"/>
          <p:cNvSpPr>
            <a:spLocks noGrp="1"/>
          </p:cNvSpPr>
          <p:nvPr>
            <p:ph type="ftr" sz="quarter" idx="12"/>
          </p:nvPr>
        </p:nvSpPr>
        <p:spPr>
          <a:xfrm>
            <a:off x="4165692" y="6247377"/>
            <a:ext cx="3860617" cy="478130"/>
          </a:xfrm>
        </p:spPr>
        <p:txBody>
          <a:bodyPr/>
          <a:lstStyle>
            <a:lvl1pPr>
              <a:defRPr/>
            </a:lvl1pPr>
          </a:lstStyle>
          <a:p>
            <a:endParaRPr lang="en-US" altLang="en-US"/>
          </a:p>
        </p:txBody>
      </p:sp>
    </p:spTree>
    <p:extLst>
      <p:ext uri="{BB962C8B-B14F-4D97-AF65-F5344CB8AC3E}">
        <p14:creationId xmlns:p14="http://schemas.microsoft.com/office/powerpoint/2010/main" val="541114111"/>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02A248-7C3B-4C3B-88F1-A088F1BF369D}" type="datetimeFigureOut">
              <a:rPr lang="en-US" smtClean="0"/>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45418A-8F2C-49B8-845B-9F952364C93A}" type="slidenum">
              <a:rPr lang="en-US" smtClean="0"/>
              <a:t>‹#›</a:t>
            </a:fld>
            <a:endParaRPr lang="en-US"/>
          </a:p>
        </p:txBody>
      </p:sp>
    </p:spTree>
    <p:extLst>
      <p:ext uri="{BB962C8B-B14F-4D97-AF65-F5344CB8AC3E}">
        <p14:creationId xmlns:p14="http://schemas.microsoft.com/office/powerpoint/2010/main" val="3107881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02A248-7C3B-4C3B-88F1-A088F1BF369D}" type="datetimeFigureOut">
              <a:rPr lang="en-US" smtClean="0"/>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45418A-8F2C-49B8-845B-9F952364C93A}" type="slidenum">
              <a:rPr lang="en-US" smtClean="0"/>
              <a:t>‹#›</a:t>
            </a:fld>
            <a:endParaRPr lang="en-US"/>
          </a:p>
        </p:txBody>
      </p:sp>
    </p:spTree>
    <p:extLst>
      <p:ext uri="{BB962C8B-B14F-4D97-AF65-F5344CB8AC3E}">
        <p14:creationId xmlns:p14="http://schemas.microsoft.com/office/powerpoint/2010/main" val="91105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02A248-7C3B-4C3B-88F1-A088F1BF369D}" type="datetimeFigureOut">
              <a:rPr lang="en-US" smtClean="0"/>
              <a:t>9/26/2018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45418A-8F2C-49B8-845B-9F952364C93A}" type="slidenum">
              <a:rPr lang="en-US" smtClean="0"/>
              <a:t>‹#›</a:t>
            </a:fld>
            <a:endParaRPr lang="en-US"/>
          </a:p>
        </p:txBody>
      </p:sp>
    </p:spTree>
    <p:extLst>
      <p:ext uri="{BB962C8B-B14F-4D97-AF65-F5344CB8AC3E}">
        <p14:creationId xmlns:p14="http://schemas.microsoft.com/office/powerpoint/2010/main" val="3457196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02A248-7C3B-4C3B-88F1-A088F1BF369D}" type="datetimeFigureOut">
              <a:rPr lang="en-US" smtClean="0"/>
              <a:t>9/26/2018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45418A-8F2C-49B8-845B-9F952364C93A}" type="slidenum">
              <a:rPr lang="en-US" smtClean="0"/>
              <a:t>‹#›</a:t>
            </a:fld>
            <a:endParaRPr lang="en-US"/>
          </a:p>
        </p:txBody>
      </p:sp>
    </p:spTree>
    <p:extLst>
      <p:ext uri="{BB962C8B-B14F-4D97-AF65-F5344CB8AC3E}">
        <p14:creationId xmlns:p14="http://schemas.microsoft.com/office/powerpoint/2010/main" val="2147882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02A248-7C3B-4C3B-88F1-A088F1BF369D}" type="datetimeFigureOut">
              <a:rPr lang="en-US" smtClean="0"/>
              <a:t>9/26/2018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45418A-8F2C-49B8-845B-9F952364C93A}" type="slidenum">
              <a:rPr lang="en-US" smtClean="0"/>
              <a:t>‹#›</a:t>
            </a:fld>
            <a:endParaRPr lang="en-US"/>
          </a:p>
        </p:txBody>
      </p:sp>
    </p:spTree>
    <p:extLst>
      <p:ext uri="{BB962C8B-B14F-4D97-AF65-F5344CB8AC3E}">
        <p14:creationId xmlns:p14="http://schemas.microsoft.com/office/powerpoint/2010/main" val="792472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02A248-7C3B-4C3B-88F1-A088F1BF369D}" type="datetimeFigureOut">
              <a:rPr lang="en-US" smtClean="0"/>
              <a:t>9/26/2018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45418A-8F2C-49B8-845B-9F952364C93A}" type="slidenum">
              <a:rPr lang="en-US" smtClean="0"/>
              <a:t>‹#›</a:t>
            </a:fld>
            <a:endParaRPr lang="en-US"/>
          </a:p>
        </p:txBody>
      </p:sp>
    </p:spTree>
    <p:extLst>
      <p:ext uri="{BB962C8B-B14F-4D97-AF65-F5344CB8AC3E}">
        <p14:creationId xmlns:p14="http://schemas.microsoft.com/office/powerpoint/2010/main" val="3547592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02A248-7C3B-4C3B-88F1-A088F1BF369D}" type="datetimeFigureOut">
              <a:rPr lang="en-US" smtClean="0"/>
              <a:t>9/26/2018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45418A-8F2C-49B8-845B-9F952364C93A}" type="slidenum">
              <a:rPr lang="en-US" smtClean="0"/>
              <a:t>‹#›</a:t>
            </a:fld>
            <a:endParaRPr lang="en-US"/>
          </a:p>
        </p:txBody>
      </p:sp>
    </p:spTree>
    <p:extLst>
      <p:ext uri="{BB962C8B-B14F-4D97-AF65-F5344CB8AC3E}">
        <p14:creationId xmlns:p14="http://schemas.microsoft.com/office/powerpoint/2010/main" val="1302765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02A248-7C3B-4C3B-88F1-A088F1BF369D}" type="datetimeFigureOut">
              <a:rPr lang="en-US" smtClean="0"/>
              <a:t>9/26/2018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45418A-8F2C-49B8-845B-9F952364C93A}" type="slidenum">
              <a:rPr lang="en-US" smtClean="0"/>
              <a:t>‹#›</a:t>
            </a:fld>
            <a:endParaRPr lang="en-US"/>
          </a:p>
        </p:txBody>
      </p:sp>
    </p:spTree>
    <p:extLst>
      <p:ext uri="{BB962C8B-B14F-4D97-AF65-F5344CB8AC3E}">
        <p14:creationId xmlns:p14="http://schemas.microsoft.com/office/powerpoint/2010/main" val="402286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02A248-7C3B-4C3B-88F1-A088F1BF369D}" type="datetimeFigureOut">
              <a:rPr lang="en-US" smtClean="0"/>
              <a:t>9/26/2018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45418A-8F2C-49B8-845B-9F952364C93A}" type="slidenum">
              <a:rPr lang="en-US" smtClean="0"/>
              <a:t>‹#›</a:t>
            </a:fld>
            <a:endParaRPr lang="en-US"/>
          </a:p>
        </p:txBody>
      </p:sp>
    </p:spTree>
    <p:extLst>
      <p:ext uri="{BB962C8B-B14F-4D97-AF65-F5344CB8AC3E}">
        <p14:creationId xmlns:p14="http://schemas.microsoft.com/office/powerpoint/2010/main" val="3268607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06400" y="-1320402"/>
            <a:ext cx="11306629" cy="2857260"/>
          </a:xfrm>
        </p:spPr>
        <p:txBody>
          <a:bodyPr>
            <a:normAutofit/>
          </a:bodyPr>
          <a:lstStyle/>
          <a:p>
            <a:r>
              <a:rPr lang="fa-IR" altLang="en-US" sz="4500" b="1" dirty="0">
                <a:cs typeface="B Mitra" panose="00000400000000000000" pitchFamily="2" charset="-78"/>
              </a:rPr>
              <a:t> دوره آموزشي ايمني و بهداشت حرفه اي مواد شيميايي</a:t>
            </a:r>
            <a:endParaRPr lang="en-US" altLang="en-US" sz="4500" b="1" dirty="0">
              <a:cs typeface="B Mitra" panose="00000400000000000000" pitchFamily="2" charset="-78"/>
            </a:endParaRPr>
          </a:p>
        </p:txBody>
      </p:sp>
      <p:sp>
        <p:nvSpPr>
          <p:cNvPr id="2051" name="Rectangle 3"/>
          <p:cNvSpPr>
            <a:spLocks noGrp="1" noChangeArrowheads="1"/>
          </p:cNvSpPr>
          <p:nvPr>
            <p:ph type="subTitle" idx="1"/>
          </p:nvPr>
        </p:nvSpPr>
        <p:spPr>
          <a:xfrm>
            <a:off x="5065917" y="2295611"/>
            <a:ext cx="6356826" cy="3096326"/>
          </a:xfrm>
        </p:spPr>
        <p:txBody>
          <a:bodyPr/>
          <a:lstStyle/>
          <a:p>
            <a:pPr algn="r" rtl="1">
              <a:lnSpc>
                <a:spcPct val="80000"/>
              </a:lnSpc>
            </a:pPr>
            <a:r>
              <a:rPr lang="fa-IR" altLang="en-US" sz="2540" b="1" dirty="0">
                <a:solidFill>
                  <a:srgbClr val="FFFF00"/>
                </a:solidFill>
                <a:cs typeface="B Mitra" panose="00000400000000000000" pitchFamily="2" charset="-78"/>
              </a:rPr>
              <a:t> مقدمه                         </a:t>
            </a:r>
          </a:p>
          <a:p>
            <a:pPr algn="r" rtl="1">
              <a:lnSpc>
                <a:spcPct val="80000"/>
              </a:lnSpc>
            </a:pPr>
            <a:r>
              <a:rPr lang="fa-IR" altLang="en-US" sz="2540" b="1" dirty="0">
                <a:solidFill>
                  <a:srgbClr val="FFFF00"/>
                </a:solidFill>
                <a:cs typeface="B Mitra" panose="00000400000000000000" pitchFamily="2" charset="-78"/>
              </a:rPr>
              <a:t> برچسب گذاري</a:t>
            </a:r>
          </a:p>
          <a:p>
            <a:pPr algn="r" rtl="1">
              <a:lnSpc>
                <a:spcPct val="80000"/>
              </a:lnSpc>
            </a:pPr>
            <a:r>
              <a:rPr lang="fa-IR" altLang="en-US" sz="2540" b="1" dirty="0">
                <a:solidFill>
                  <a:srgbClr val="FFFF00"/>
                </a:solidFill>
                <a:cs typeface="B Mitra" panose="00000400000000000000" pitchFamily="2" charset="-78"/>
              </a:rPr>
              <a:t> برگه اطلاعات ايمني و بهداشتي مواد(</a:t>
            </a:r>
            <a:r>
              <a:rPr lang="en-US" altLang="en-US" sz="2540" b="1" dirty="0">
                <a:solidFill>
                  <a:srgbClr val="FFFF00"/>
                </a:solidFill>
                <a:cs typeface="B Mitra" panose="00000400000000000000" pitchFamily="2" charset="-78"/>
              </a:rPr>
              <a:t>MSDS</a:t>
            </a:r>
            <a:r>
              <a:rPr lang="fa-IR" altLang="en-US" sz="2540" b="1" dirty="0">
                <a:solidFill>
                  <a:srgbClr val="FFFF00"/>
                </a:solidFill>
                <a:cs typeface="B Mitra" panose="00000400000000000000" pitchFamily="2" charset="-78"/>
              </a:rPr>
              <a:t>)</a:t>
            </a:r>
          </a:p>
          <a:p>
            <a:pPr algn="r" rtl="1">
              <a:lnSpc>
                <a:spcPct val="80000"/>
              </a:lnSpc>
            </a:pPr>
            <a:r>
              <a:rPr lang="fa-IR" altLang="en-US" sz="2540" b="1" dirty="0">
                <a:solidFill>
                  <a:srgbClr val="FFFF00"/>
                </a:solidFill>
                <a:cs typeface="B Mitra" panose="00000400000000000000" pitchFamily="2" charset="-78"/>
              </a:rPr>
              <a:t> خطرات فيزيكي</a:t>
            </a:r>
          </a:p>
          <a:p>
            <a:pPr algn="r" rtl="1">
              <a:lnSpc>
                <a:spcPct val="80000"/>
              </a:lnSpc>
            </a:pPr>
            <a:r>
              <a:rPr lang="en-US" altLang="en-US" sz="2540" b="1" dirty="0">
                <a:solidFill>
                  <a:srgbClr val="FFFF00"/>
                </a:solidFill>
                <a:cs typeface="B Mitra" panose="00000400000000000000" pitchFamily="2" charset="-78"/>
              </a:rPr>
              <a:t> </a:t>
            </a:r>
            <a:r>
              <a:rPr lang="fa-IR" altLang="en-US" sz="2540" b="1" dirty="0">
                <a:solidFill>
                  <a:srgbClr val="FFFF00"/>
                </a:solidFill>
                <a:cs typeface="B Mitra" panose="00000400000000000000" pitchFamily="2" charset="-78"/>
              </a:rPr>
              <a:t>خطرات بهداشتي</a:t>
            </a:r>
          </a:p>
          <a:p>
            <a:pPr algn="r" rtl="1">
              <a:lnSpc>
                <a:spcPct val="80000"/>
              </a:lnSpc>
            </a:pPr>
            <a:r>
              <a:rPr lang="fa-IR" altLang="en-US" sz="2540" b="1" dirty="0">
                <a:solidFill>
                  <a:srgbClr val="FFFF00"/>
                </a:solidFill>
                <a:cs typeface="B Mitra" panose="00000400000000000000" pitchFamily="2" charset="-78"/>
              </a:rPr>
              <a:t> اقدامات پيشگيرانه</a:t>
            </a:r>
            <a:endParaRPr lang="en-US" altLang="en-US" sz="2540" b="1" dirty="0">
              <a:solidFill>
                <a:srgbClr val="FFFF00"/>
              </a:solidFill>
              <a:cs typeface="B Mitra" panose="00000400000000000000" pitchFamily="2" charset="-78"/>
            </a:endParaRPr>
          </a:p>
        </p:txBody>
      </p:sp>
      <p:pic>
        <p:nvPicPr>
          <p:cNvPr id="2053" name="Picture 5" descr="Hazmen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9282" y="3283545"/>
            <a:ext cx="2736287" cy="31049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39182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rrowheads="1"/>
          </p:cNvSpPr>
          <p:nvPr>
            <p:ph type="title"/>
          </p:nvPr>
        </p:nvSpPr>
        <p:spPr>
          <a:xfrm>
            <a:off x="1129553" y="123078"/>
            <a:ext cx="10515600" cy="1325563"/>
          </a:xfrm>
        </p:spPr>
        <p:txBody>
          <a:bodyPr>
            <a:normAutofit/>
          </a:bodyPr>
          <a:lstStyle/>
          <a:p>
            <a:pPr algn="r" rtl="1"/>
            <a:r>
              <a:rPr lang="fa-IR" altLang="en-US" sz="5000" b="1" dirty="0">
                <a:solidFill>
                  <a:srgbClr val="FFFF00"/>
                </a:solidFill>
                <a:cs typeface="B Mitra" panose="00000400000000000000" pitchFamily="2" charset="-78"/>
              </a:rPr>
              <a:t>برچسب هاي تجارتي</a:t>
            </a:r>
            <a:endParaRPr lang="en-US" altLang="en-US" sz="5000" b="1" dirty="0">
              <a:solidFill>
                <a:srgbClr val="FFFF00"/>
              </a:solidFill>
              <a:cs typeface="B Mitra" panose="00000400000000000000" pitchFamily="2" charset="-78"/>
            </a:endParaRPr>
          </a:p>
        </p:txBody>
      </p:sp>
      <p:sp>
        <p:nvSpPr>
          <p:cNvPr id="110595" name="Rectangle 3"/>
          <p:cNvSpPr>
            <a:spLocks noGrp="1" noChangeArrowheads="1"/>
          </p:cNvSpPr>
          <p:nvPr>
            <p:ph type="body" idx="1"/>
          </p:nvPr>
        </p:nvSpPr>
        <p:spPr>
          <a:xfrm>
            <a:off x="712694" y="1601449"/>
            <a:ext cx="10932459" cy="4524956"/>
          </a:xfrm>
        </p:spPr>
        <p:txBody>
          <a:bodyPr>
            <a:normAutofit/>
          </a:bodyPr>
          <a:lstStyle/>
          <a:p>
            <a:pPr marL="535747" indent="-535747" algn="r" rtl="1"/>
            <a:r>
              <a:rPr lang="fa-IR" altLang="en-US" sz="3500" b="1" dirty="0">
                <a:solidFill>
                  <a:srgbClr val="FFFFCC"/>
                </a:solidFill>
                <a:cs typeface="B Mitra" panose="00000400000000000000" pitchFamily="2" charset="-78"/>
              </a:rPr>
              <a:t>دراين مثال برچسب </a:t>
            </a:r>
            <a:r>
              <a:rPr lang="fa-IR" altLang="en-US" sz="3500" b="1" dirty="0" smtClean="0">
                <a:solidFill>
                  <a:srgbClr val="FFFFCC"/>
                </a:solidFill>
                <a:cs typeface="B Mitra" panose="00000400000000000000" pitchFamily="2" charset="-78"/>
              </a:rPr>
              <a:t>هشداراز  يك </a:t>
            </a:r>
            <a:r>
              <a:rPr lang="fa-IR" altLang="en-US" sz="3500" b="1" dirty="0">
                <a:solidFill>
                  <a:srgbClr val="FFFFCC"/>
                </a:solidFill>
                <a:cs typeface="B Mitra" panose="00000400000000000000" pitchFamily="2" charset="-78"/>
              </a:rPr>
              <a:t>قوطي حلال سيمان الاستيك ارائه شده:</a:t>
            </a:r>
          </a:p>
          <a:p>
            <a:pPr marL="535747" indent="-535747" algn="r" rtl="1"/>
            <a:endParaRPr lang="fa-IR" altLang="en-US" sz="2540" b="1" dirty="0">
              <a:cs typeface="B Mitra" panose="00000400000000000000" pitchFamily="2" charset="-78"/>
            </a:endParaRPr>
          </a:p>
          <a:p>
            <a:pPr marL="535747" indent="-535747" algn="r" rtl="1">
              <a:buNone/>
            </a:pPr>
            <a:endParaRPr lang="fa-IR" altLang="en-US" b="1" dirty="0" smtClean="0">
              <a:solidFill>
                <a:srgbClr val="66FF33"/>
              </a:solidFill>
              <a:cs typeface="B Mitra" panose="00000400000000000000" pitchFamily="2" charset="-78"/>
            </a:endParaRPr>
          </a:p>
          <a:p>
            <a:pPr marL="535747" indent="-535747" algn="r" rtl="1">
              <a:buNone/>
            </a:pPr>
            <a:r>
              <a:rPr lang="fa-IR" altLang="en-US" b="1" dirty="0" smtClean="0">
                <a:solidFill>
                  <a:srgbClr val="66FF33"/>
                </a:solidFill>
                <a:cs typeface="B Mitra" panose="00000400000000000000" pitchFamily="2" charset="-78"/>
              </a:rPr>
              <a:t>1 </a:t>
            </a:r>
            <a:r>
              <a:rPr lang="fa-IR" altLang="en-US" b="1" dirty="0">
                <a:solidFill>
                  <a:srgbClr val="66FF33"/>
                </a:solidFill>
                <a:cs typeface="B Mitra" panose="00000400000000000000" pitchFamily="2" charset="-78"/>
              </a:rPr>
              <a:t>-   نماد، پيغام هشدار</a:t>
            </a:r>
          </a:p>
          <a:p>
            <a:pPr marL="535747" indent="-535747" algn="r" rtl="1">
              <a:buNone/>
            </a:pPr>
            <a:r>
              <a:rPr lang="fa-IR" altLang="en-US" b="1" dirty="0">
                <a:solidFill>
                  <a:schemeClr val="accent1">
                    <a:lumMod val="40000"/>
                    <a:lumOff val="60000"/>
                  </a:schemeClr>
                </a:solidFill>
                <a:cs typeface="B Mitra" panose="00000400000000000000" pitchFamily="2" charset="-78"/>
              </a:rPr>
              <a:t>2 -   نام محصول </a:t>
            </a:r>
          </a:p>
          <a:p>
            <a:pPr marL="535747" indent="-535747" algn="r" rtl="1">
              <a:buNone/>
            </a:pPr>
            <a:r>
              <a:rPr lang="fa-IR" altLang="en-US" b="1" dirty="0">
                <a:solidFill>
                  <a:schemeClr val="accent6">
                    <a:lumMod val="20000"/>
                    <a:lumOff val="80000"/>
                  </a:schemeClr>
                </a:solidFill>
                <a:cs typeface="B Mitra" panose="00000400000000000000" pitchFamily="2" charset="-78"/>
              </a:rPr>
              <a:t>3 -   روش كار ايمن</a:t>
            </a:r>
          </a:p>
          <a:p>
            <a:pPr marL="535747" indent="-535747" algn="r" rtl="1">
              <a:buNone/>
            </a:pPr>
            <a:r>
              <a:rPr lang="fa-IR" altLang="en-US" b="1" dirty="0">
                <a:solidFill>
                  <a:schemeClr val="accent2">
                    <a:lumMod val="40000"/>
                    <a:lumOff val="60000"/>
                  </a:schemeClr>
                </a:solidFill>
                <a:cs typeface="B Mitra" panose="00000400000000000000" pitchFamily="2" charset="-78"/>
              </a:rPr>
              <a:t>4 -   نام وآدرس توليد كننده</a:t>
            </a:r>
            <a:endParaRPr lang="en-US" altLang="en-US" dirty="0">
              <a:solidFill>
                <a:schemeClr val="accent2">
                  <a:lumMod val="40000"/>
                  <a:lumOff val="60000"/>
                </a:schemeClr>
              </a:solidFill>
              <a:cs typeface="B Mitra" panose="00000400000000000000" pitchFamily="2" charset="-78"/>
            </a:endParaRPr>
          </a:p>
        </p:txBody>
      </p:sp>
      <p:graphicFrame>
        <p:nvGraphicFramePr>
          <p:cNvPr id="110644" name="Group 52"/>
          <p:cNvGraphicFramePr>
            <a:graphicFrameLocks noGrp="1"/>
          </p:cNvGraphicFramePr>
          <p:nvPr>
            <p:extLst>
              <p:ext uri="{D42A27DB-BD31-4B8C-83A1-F6EECF244321}">
                <p14:modId xmlns:p14="http://schemas.microsoft.com/office/powerpoint/2010/main" val="1973426712"/>
              </p:ext>
            </p:extLst>
          </p:nvPr>
        </p:nvGraphicFramePr>
        <p:xfrm>
          <a:off x="309282" y="2496200"/>
          <a:ext cx="7584141" cy="4044986"/>
        </p:xfrm>
        <a:graphic>
          <a:graphicData uri="http://schemas.openxmlformats.org/drawingml/2006/table">
            <a:tbl>
              <a:tblPr/>
              <a:tblGrid>
                <a:gridCol w="7584141"/>
              </a:tblGrid>
              <a:tr h="3672386">
                <a:tc>
                  <a:txBody>
                    <a:bodyPr/>
                    <a:lstStyle>
                      <a:lvl1pPr defTabSz="520700">
                        <a:spcBef>
                          <a:spcPct val="20000"/>
                        </a:spcBef>
                        <a:buClr>
                          <a:schemeClr val="hlink"/>
                        </a:buClr>
                        <a:buSzPct val="70000"/>
                        <a:buFont typeface="Wingdings" pitchFamily="2" charset="2"/>
                        <a:defRPr sz="1600">
                          <a:solidFill>
                            <a:schemeClr val="tx1"/>
                          </a:solidFill>
                          <a:effectLst>
                            <a:outerShdw blurRad="38100" dist="38100" dir="2700000" algn="tl">
                              <a:srgbClr val="000000"/>
                            </a:outerShdw>
                          </a:effectLst>
                          <a:latin typeface="Garamond" pitchFamily="18" charset="0"/>
                          <a:cs typeface="Arial" charset="0"/>
                        </a:defRPr>
                      </a:lvl1pPr>
                      <a:lvl2pPr marL="220663" indent="39688" defTabSz="520700">
                        <a:spcBef>
                          <a:spcPct val="20000"/>
                        </a:spcBef>
                        <a:buClr>
                          <a:schemeClr val="accent2"/>
                        </a:buClr>
                        <a:buSzPct val="70000"/>
                        <a:buFont typeface="Wingdings" pitchFamily="2" charset="2"/>
                        <a:defRPr sz="1400">
                          <a:solidFill>
                            <a:schemeClr val="tx1"/>
                          </a:solidFill>
                          <a:effectLst>
                            <a:outerShdw blurRad="38100" dist="38100" dir="2700000" algn="tl">
                              <a:srgbClr val="000000"/>
                            </a:outerShdw>
                          </a:effectLst>
                          <a:latin typeface="Garamond" pitchFamily="18" charset="0"/>
                          <a:cs typeface="Arial" charset="0"/>
                        </a:defRPr>
                      </a:lvl2pPr>
                      <a:lvl3pPr marL="441325" indent="79375" defTabSz="520700">
                        <a:spcBef>
                          <a:spcPct val="20000"/>
                        </a:spcBef>
                        <a:buClr>
                          <a:schemeClr val="tx2"/>
                        </a:buClr>
                        <a:buSzPct val="70000"/>
                        <a:buFont typeface="Wingdings" pitchFamily="2" charset="2"/>
                        <a:defRPr sz="1200">
                          <a:solidFill>
                            <a:schemeClr val="tx1"/>
                          </a:solidFill>
                          <a:effectLst>
                            <a:outerShdw blurRad="38100" dist="38100" dir="2700000" algn="tl">
                              <a:srgbClr val="000000"/>
                            </a:outerShdw>
                          </a:effectLst>
                          <a:latin typeface="Garamond" pitchFamily="18" charset="0"/>
                          <a:cs typeface="Arial" charset="0"/>
                        </a:defRPr>
                      </a:lvl3pPr>
                      <a:lvl4pPr marL="661988" indent="119063" defTabSz="520700">
                        <a:spcBef>
                          <a:spcPct val="20000"/>
                        </a:spcBef>
                        <a:buClr>
                          <a:schemeClr val="accent2"/>
                        </a:buClr>
                        <a:buSzPct val="70000"/>
                        <a:buFont typeface="Wingdings" pitchFamily="2" charset="2"/>
                        <a:defRPr sz="1000">
                          <a:solidFill>
                            <a:schemeClr val="tx1"/>
                          </a:solidFill>
                          <a:effectLst>
                            <a:outerShdw blurRad="38100" dist="38100" dir="2700000" algn="tl">
                              <a:srgbClr val="000000"/>
                            </a:outerShdw>
                          </a:effectLst>
                          <a:latin typeface="Garamond" pitchFamily="18" charset="0"/>
                          <a:cs typeface="Arial" charset="0"/>
                        </a:defRPr>
                      </a:lvl4pPr>
                      <a:lvl5pPr marL="882650" indent="158750" defTabSz="520700">
                        <a:spcBef>
                          <a:spcPct val="20000"/>
                        </a:spcBef>
                        <a:buClr>
                          <a:schemeClr val="hlink"/>
                        </a:buClr>
                        <a:buSzPct val="70000"/>
                        <a:buFont typeface="Wingdings" pitchFamily="2" charset="2"/>
                        <a:defRPr sz="1000">
                          <a:solidFill>
                            <a:schemeClr val="tx1"/>
                          </a:solidFill>
                          <a:effectLst>
                            <a:outerShdw blurRad="38100" dist="38100" dir="2700000" algn="tl">
                              <a:srgbClr val="000000"/>
                            </a:outerShdw>
                          </a:effectLst>
                          <a:latin typeface="Garamond" pitchFamily="18" charset="0"/>
                          <a:cs typeface="Arial" charset="0"/>
                        </a:defRPr>
                      </a:lvl5pPr>
                      <a:lvl6pPr marL="1339850" indent="158750" algn="r" defTabSz="520700" rtl="1" fontAlgn="base">
                        <a:spcBef>
                          <a:spcPct val="20000"/>
                        </a:spcBef>
                        <a:spcAft>
                          <a:spcPct val="0"/>
                        </a:spcAft>
                        <a:buClr>
                          <a:schemeClr val="hlink"/>
                        </a:buClr>
                        <a:buSzPct val="70000"/>
                        <a:buFont typeface="Wingdings" pitchFamily="2" charset="2"/>
                        <a:defRPr sz="1000">
                          <a:solidFill>
                            <a:schemeClr val="tx1"/>
                          </a:solidFill>
                          <a:effectLst>
                            <a:outerShdw blurRad="38100" dist="38100" dir="2700000" algn="tl">
                              <a:srgbClr val="000000"/>
                            </a:outerShdw>
                          </a:effectLst>
                          <a:latin typeface="Garamond" pitchFamily="18" charset="0"/>
                          <a:cs typeface="Arial" charset="0"/>
                        </a:defRPr>
                      </a:lvl6pPr>
                      <a:lvl7pPr marL="1797050" indent="158750" algn="r" defTabSz="520700" rtl="1" fontAlgn="base">
                        <a:spcBef>
                          <a:spcPct val="20000"/>
                        </a:spcBef>
                        <a:spcAft>
                          <a:spcPct val="0"/>
                        </a:spcAft>
                        <a:buClr>
                          <a:schemeClr val="hlink"/>
                        </a:buClr>
                        <a:buSzPct val="70000"/>
                        <a:buFont typeface="Wingdings" pitchFamily="2" charset="2"/>
                        <a:defRPr sz="1000">
                          <a:solidFill>
                            <a:schemeClr val="tx1"/>
                          </a:solidFill>
                          <a:effectLst>
                            <a:outerShdw blurRad="38100" dist="38100" dir="2700000" algn="tl">
                              <a:srgbClr val="000000"/>
                            </a:outerShdw>
                          </a:effectLst>
                          <a:latin typeface="Garamond" pitchFamily="18" charset="0"/>
                          <a:cs typeface="Arial" charset="0"/>
                        </a:defRPr>
                      </a:lvl7pPr>
                      <a:lvl8pPr marL="2254250" indent="158750" algn="r" defTabSz="520700" rtl="1" fontAlgn="base">
                        <a:spcBef>
                          <a:spcPct val="20000"/>
                        </a:spcBef>
                        <a:spcAft>
                          <a:spcPct val="0"/>
                        </a:spcAft>
                        <a:buClr>
                          <a:schemeClr val="hlink"/>
                        </a:buClr>
                        <a:buSzPct val="70000"/>
                        <a:buFont typeface="Wingdings" pitchFamily="2" charset="2"/>
                        <a:defRPr sz="1000">
                          <a:solidFill>
                            <a:schemeClr val="tx1"/>
                          </a:solidFill>
                          <a:effectLst>
                            <a:outerShdw blurRad="38100" dist="38100" dir="2700000" algn="tl">
                              <a:srgbClr val="000000"/>
                            </a:outerShdw>
                          </a:effectLst>
                          <a:latin typeface="Garamond" pitchFamily="18" charset="0"/>
                          <a:cs typeface="Arial" charset="0"/>
                        </a:defRPr>
                      </a:lvl8pPr>
                      <a:lvl9pPr marL="2711450" indent="158750" algn="r" defTabSz="520700" rtl="1" fontAlgn="base">
                        <a:spcBef>
                          <a:spcPct val="20000"/>
                        </a:spcBef>
                        <a:spcAft>
                          <a:spcPct val="0"/>
                        </a:spcAft>
                        <a:buClr>
                          <a:schemeClr val="hlink"/>
                        </a:buClr>
                        <a:buSzPct val="70000"/>
                        <a:buFont typeface="Wingdings" pitchFamily="2" charset="2"/>
                        <a:defRPr sz="1000">
                          <a:solidFill>
                            <a:schemeClr val="tx1"/>
                          </a:solidFill>
                          <a:effectLst>
                            <a:outerShdw blurRad="38100" dist="38100" dir="2700000" algn="tl">
                              <a:srgbClr val="000000"/>
                            </a:outerShdw>
                          </a:effectLst>
                          <a:latin typeface="Garamond" pitchFamily="18" charset="0"/>
                          <a:cs typeface="Arial" charset="0"/>
                        </a:defRPr>
                      </a:lvl9pPr>
                    </a:lstStyle>
                    <a:p>
                      <a:pPr marL="0" marR="0" lvl="0" indent="0" algn="just" defTabSz="520700" rtl="1" eaLnBrk="1" fontAlgn="base" latinLnBrk="0" hangingPunct="1">
                        <a:lnSpc>
                          <a:spcPct val="100000"/>
                        </a:lnSpc>
                        <a:spcBef>
                          <a:spcPct val="20000"/>
                        </a:spcBef>
                        <a:spcAft>
                          <a:spcPct val="0"/>
                        </a:spcAft>
                        <a:buClr>
                          <a:schemeClr val="hlink"/>
                        </a:buClr>
                        <a:buSzPct val="70000"/>
                        <a:buFontTx/>
                        <a:buChar char="-"/>
                        <a:tabLst/>
                      </a:pPr>
                      <a:r>
                        <a:rPr kumimoji="0" lang="fa-IR" altLang="en-US" sz="2300" b="1" i="0" u="none" strike="noStrike" cap="none" normalizeH="0" baseline="0" dirty="0" smtClean="0">
                          <a:ln>
                            <a:noFill/>
                          </a:ln>
                          <a:solidFill>
                            <a:srgbClr val="66FF33"/>
                          </a:solidFill>
                          <a:effectLst/>
                          <a:latin typeface="Garamond" pitchFamily="18" charset="0"/>
                          <a:cs typeface="B Mitra" panose="00000400000000000000" pitchFamily="2" charset="-78"/>
                        </a:rPr>
                        <a:t>ممكن است تنفس بخارات يا تماس پوستي به سيستم اعصاب مركزي ومحيطي آسيب وارد سازد.</a:t>
                      </a:r>
                      <a:endParaRPr kumimoji="0" lang="en-US" altLang="en-US" sz="2300" b="1" i="0" u="none" strike="noStrike" cap="none" normalizeH="0" baseline="0" dirty="0" smtClean="0">
                        <a:ln>
                          <a:noFill/>
                        </a:ln>
                        <a:solidFill>
                          <a:srgbClr val="66FF33"/>
                        </a:solidFill>
                        <a:effectLst/>
                        <a:latin typeface="Garamond" pitchFamily="18" charset="0"/>
                        <a:cs typeface="B Mitra" panose="00000400000000000000" pitchFamily="2" charset="-78"/>
                      </a:endParaRPr>
                    </a:p>
                    <a:p>
                      <a:pPr marL="0" marR="0" lvl="0" indent="0" algn="just" defTabSz="520700" rtl="1" eaLnBrk="1" fontAlgn="base" latinLnBrk="0" hangingPunct="1">
                        <a:lnSpc>
                          <a:spcPct val="100000"/>
                        </a:lnSpc>
                        <a:spcBef>
                          <a:spcPct val="20000"/>
                        </a:spcBef>
                        <a:spcAft>
                          <a:spcPct val="0"/>
                        </a:spcAft>
                        <a:buClr>
                          <a:schemeClr val="hlink"/>
                        </a:buClr>
                        <a:buSzPct val="70000"/>
                        <a:buFontTx/>
                        <a:buChar char="-"/>
                        <a:tabLst/>
                      </a:pPr>
                      <a:endParaRPr kumimoji="0" lang="fa-IR" altLang="en-US" sz="2300" b="1" i="0" u="none" strike="noStrike" cap="none" normalizeH="0" baseline="0" dirty="0" smtClean="0">
                        <a:ln>
                          <a:noFill/>
                        </a:ln>
                        <a:solidFill>
                          <a:srgbClr val="66FF33"/>
                        </a:solidFill>
                        <a:effectLst/>
                        <a:latin typeface="Garamond" pitchFamily="18" charset="0"/>
                        <a:cs typeface="B Mitra" panose="00000400000000000000" pitchFamily="2" charset="-78"/>
                      </a:endParaRPr>
                    </a:p>
                    <a:p>
                      <a:pPr marL="0" marR="0" lvl="0" indent="0" algn="r" defTabSz="914400" rtl="1" eaLnBrk="1" fontAlgn="base" latinLnBrk="0" hangingPunct="1">
                        <a:lnSpc>
                          <a:spcPct val="90000"/>
                        </a:lnSpc>
                        <a:spcBef>
                          <a:spcPts val="1000"/>
                        </a:spcBef>
                        <a:spcAft>
                          <a:spcPct val="0"/>
                        </a:spcAft>
                        <a:buClr>
                          <a:schemeClr val="hlink"/>
                        </a:buClr>
                        <a:buSzPct val="70000"/>
                        <a:buFontTx/>
                        <a:buChar char="-"/>
                        <a:tabLst/>
                      </a:pPr>
                      <a:r>
                        <a:rPr lang="fa-IR" altLang="en-US" sz="2300" b="1" kern="1200" dirty="0" smtClean="0">
                          <a:solidFill>
                            <a:schemeClr val="accent1">
                              <a:lumMod val="40000"/>
                              <a:lumOff val="60000"/>
                            </a:schemeClr>
                          </a:solidFill>
                          <a:effectLst/>
                          <a:latin typeface="+mn-lt"/>
                          <a:ea typeface="+mn-ea"/>
                          <a:cs typeface="B Mitra" panose="00000400000000000000" pitchFamily="2" charset="-78"/>
                        </a:rPr>
                        <a:t>حاوي ان-هگزان </a:t>
                      </a:r>
                      <a:r>
                        <a:rPr lang="en-US" altLang="en-US" sz="2300" b="1" kern="1200" dirty="0" smtClean="0">
                          <a:solidFill>
                            <a:schemeClr val="accent1">
                              <a:lumMod val="40000"/>
                              <a:lumOff val="60000"/>
                            </a:schemeClr>
                          </a:solidFill>
                          <a:effectLst/>
                          <a:latin typeface="+mn-lt"/>
                          <a:ea typeface="+mn-ea"/>
                          <a:cs typeface="B Mitra" panose="00000400000000000000" pitchFamily="2" charset="-78"/>
                        </a:rPr>
                        <a:t>(CAS110-54-3). </a:t>
                      </a:r>
                    </a:p>
                    <a:p>
                      <a:pPr marL="0" marR="0" lvl="0" indent="0" algn="r" defTabSz="914400" rtl="1" eaLnBrk="1" fontAlgn="base" latinLnBrk="0" hangingPunct="1">
                        <a:lnSpc>
                          <a:spcPct val="90000"/>
                        </a:lnSpc>
                        <a:spcBef>
                          <a:spcPts val="1000"/>
                        </a:spcBef>
                        <a:spcAft>
                          <a:spcPct val="0"/>
                        </a:spcAft>
                        <a:buClr>
                          <a:schemeClr val="hlink"/>
                        </a:buClr>
                        <a:buSzPct val="70000"/>
                        <a:buFont typeface="Arial" panose="020B0604020202020204" pitchFamily="34" charset="0"/>
                        <a:buNone/>
                        <a:tabLst/>
                      </a:pPr>
                      <a:endParaRPr lang="en-US" altLang="en-US" sz="2300" b="1" kern="1200" dirty="0" smtClean="0">
                        <a:solidFill>
                          <a:schemeClr val="accent1">
                            <a:lumMod val="40000"/>
                            <a:lumOff val="60000"/>
                          </a:schemeClr>
                        </a:solidFill>
                        <a:effectLst/>
                        <a:latin typeface="+mn-lt"/>
                        <a:ea typeface="+mn-ea"/>
                        <a:cs typeface="B Mitra" panose="00000400000000000000" pitchFamily="2" charset="-78"/>
                      </a:endParaRPr>
                    </a:p>
                    <a:p>
                      <a:pPr marL="0" marR="0" lvl="0" indent="0" algn="r" defTabSz="914400" rtl="1" eaLnBrk="1" fontAlgn="base" latinLnBrk="0" hangingPunct="1">
                        <a:lnSpc>
                          <a:spcPct val="90000"/>
                        </a:lnSpc>
                        <a:spcBef>
                          <a:spcPts val="1000"/>
                        </a:spcBef>
                        <a:spcAft>
                          <a:spcPct val="0"/>
                        </a:spcAft>
                        <a:buClr>
                          <a:schemeClr val="hlink"/>
                        </a:buClr>
                        <a:buSzPct val="70000"/>
                        <a:buFont typeface="Arial" panose="020B0604020202020204" pitchFamily="34" charset="0"/>
                        <a:buNone/>
                        <a:tabLst/>
                      </a:pPr>
                      <a:r>
                        <a:rPr lang="fa-IR" altLang="en-US" sz="2300" b="1" kern="1200" dirty="0" smtClean="0">
                          <a:solidFill>
                            <a:schemeClr val="accent6">
                              <a:lumMod val="20000"/>
                              <a:lumOff val="80000"/>
                            </a:schemeClr>
                          </a:solidFill>
                          <a:effectLst/>
                          <a:latin typeface="+mn-lt"/>
                          <a:ea typeface="+mn-ea"/>
                          <a:cs typeface="B Mitra" panose="00000400000000000000" pitchFamily="2" charset="-78"/>
                        </a:rPr>
                        <a:t>-ازتماس پوستي يا تنفس بخارات بپرهيزيد. فقط در محل هاي داراي تهويه مناسب استفاده شود، در اين محل نخوريد، ننوشيد و سيگارنكشيد.درهنگام بلع اتفاقي، استفراغ نكنيد، با فوريتهاي پزشكي تماس بگيريد.</a:t>
                      </a:r>
                    </a:p>
                    <a:p>
                      <a:pPr marL="0" marR="0" lvl="0" indent="0" algn="r" defTabSz="914400" rtl="1" eaLnBrk="1" fontAlgn="base" latinLnBrk="0" hangingPunct="1">
                        <a:lnSpc>
                          <a:spcPct val="90000"/>
                        </a:lnSpc>
                        <a:spcBef>
                          <a:spcPts val="1000"/>
                        </a:spcBef>
                        <a:spcAft>
                          <a:spcPct val="0"/>
                        </a:spcAft>
                        <a:buClr>
                          <a:schemeClr val="hlink"/>
                        </a:buClr>
                        <a:buSzPct val="70000"/>
                        <a:buFont typeface="Arial" panose="020B0604020202020204" pitchFamily="34" charset="0"/>
                        <a:buNone/>
                        <a:tabLst/>
                      </a:pPr>
                      <a:endParaRPr lang="fa-IR" altLang="en-US" sz="2300" b="1" kern="1200" dirty="0" smtClean="0">
                        <a:solidFill>
                          <a:schemeClr val="accent6">
                            <a:lumMod val="20000"/>
                            <a:lumOff val="80000"/>
                          </a:schemeClr>
                        </a:solidFill>
                        <a:effectLst/>
                        <a:latin typeface="+mn-lt"/>
                        <a:ea typeface="+mn-ea"/>
                        <a:cs typeface="B Mitra" panose="00000400000000000000" pitchFamily="2" charset="-78"/>
                      </a:endParaRPr>
                    </a:p>
                    <a:p>
                      <a:pPr marL="0" marR="0" lvl="0" indent="0" algn="r" defTabSz="914400" rtl="1" eaLnBrk="1" fontAlgn="base" latinLnBrk="0" hangingPunct="1">
                        <a:lnSpc>
                          <a:spcPct val="90000"/>
                        </a:lnSpc>
                        <a:spcBef>
                          <a:spcPts val="1000"/>
                        </a:spcBef>
                        <a:spcAft>
                          <a:spcPct val="0"/>
                        </a:spcAft>
                        <a:buClr>
                          <a:schemeClr val="hlink"/>
                        </a:buClr>
                        <a:buSzPct val="70000"/>
                        <a:buFont typeface="Arial" panose="020B0604020202020204" pitchFamily="34" charset="0"/>
                        <a:buNone/>
                        <a:tabLst/>
                      </a:pPr>
                      <a:r>
                        <a:rPr lang="fa-IR" altLang="en-US" sz="2300" b="1" kern="1200" dirty="0" smtClean="0">
                          <a:solidFill>
                            <a:schemeClr val="accent2">
                              <a:lumMod val="40000"/>
                              <a:lumOff val="60000"/>
                            </a:schemeClr>
                          </a:solidFill>
                          <a:effectLst/>
                          <a:latin typeface="+mn-lt"/>
                          <a:ea typeface="+mn-ea"/>
                          <a:cs typeface="B Mitra" panose="00000400000000000000" pitchFamily="2" charset="-78"/>
                        </a:rPr>
                        <a:t>- شركت سيمان الاستيك </a:t>
                      </a:r>
                      <a:r>
                        <a:rPr lang="en-US" altLang="en-US" sz="2300" b="1" kern="1200" dirty="0" smtClean="0">
                          <a:solidFill>
                            <a:schemeClr val="accent2">
                              <a:lumMod val="40000"/>
                              <a:lumOff val="60000"/>
                            </a:schemeClr>
                          </a:solidFill>
                          <a:effectLst/>
                          <a:latin typeface="+mn-lt"/>
                          <a:ea typeface="+mn-ea"/>
                          <a:cs typeface="B Mitra" panose="00000400000000000000" pitchFamily="2" charset="-78"/>
                        </a:rPr>
                        <a:t>ABC </a:t>
                      </a:r>
                      <a:r>
                        <a:rPr lang="fa-IR" altLang="en-US" sz="2300" b="1" kern="1200" dirty="0" smtClean="0">
                          <a:solidFill>
                            <a:schemeClr val="accent2">
                              <a:lumMod val="40000"/>
                              <a:lumOff val="60000"/>
                            </a:schemeClr>
                          </a:solidFill>
                          <a:effectLst/>
                          <a:latin typeface="+mn-lt"/>
                          <a:ea typeface="+mn-ea"/>
                          <a:cs typeface="B Mitra" panose="00000400000000000000" pitchFamily="2" charset="-78"/>
                        </a:rPr>
                        <a:t> آلتونيا</a:t>
                      </a:r>
                      <a:endParaRPr lang="en-US" altLang="en-US" sz="2300" b="1" kern="1200" dirty="0" smtClean="0">
                        <a:solidFill>
                          <a:schemeClr val="accent2">
                            <a:lumMod val="40000"/>
                            <a:lumOff val="60000"/>
                          </a:schemeClr>
                        </a:solidFill>
                        <a:effectLst/>
                        <a:latin typeface="+mn-lt"/>
                        <a:ea typeface="+mn-ea"/>
                        <a:cs typeface="B Mitra" panose="00000400000000000000" pitchFamily="2" charset="-78"/>
                      </a:endParaRPr>
                    </a:p>
                  </a:txBody>
                  <a:tcPr marL="80048" marR="80048" marT="40023" marB="4002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8944815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rrowheads="1"/>
          </p:cNvSpPr>
          <p:nvPr>
            <p:ph type="title"/>
          </p:nvPr>
        </p:nvSpPr>
        <p:spPr>
          <a:xfrm>
            <a:off x="959223" y="257549"/>
            <a:ext cx="10515600" cy="1325563"/>
          </a:xfrm>
        </p:spPr>
        <p:txBody>
          <a:bodyPr>
            <a:normAutofit/>
          </a:bodyPr>
          <a:lstStyle/>
          <a:p>
            <a:pPr algn="r" rtl="1"/>
            <a:r>
              <a:rPr lang="fa-IR" altLang="en-US" sz="2600" b="1" dirty="0">
                <a:solidFill>
                  <a:srgbClr val="FFFF00"/>
                </a:solidFill>
                <a:cs typeface="B Mitra" panose="00000400000000000000" pitchFamily="2" charset="-78"/>
              </a:rPr>
              <a:t>اصطلاحات كليدي</a:t>
            </a:r>
            <a:endParaRPr lang="en-US" altLang="en-US" sz="2600" b="1" dirty="0">
              <a:solidFill>
                <a:srgbClr val="FFFF00"/>
              </a:solidFill>
              <a:cs typeface="B Mitra" panose="00000400000000000000" pitchFamily="2" charset="-78"/>
            </a:endParaRPr>
          </a:p>
        </p:txBody>
      </p:sp>
      <p:sp>
        <p:nvSpPr>
          <p:cNvPr id="113667" name="Rectangle 3"/>
          <p:cNvSpPr>
            <a:spLocks noGrp="1" noChangeArrowheads="1"/>
          </p:cNvSpPr>
          <p:nvPr>
            <p:ph type="body" idx="1"/>
          </p:nvPr>
        </p:nvSpPr>
        <p:spPr>
          <a:xfrm>
            <a:off x="457199" y="1476001"/>
            <a:ext cx="11165541" cy="4351338"/>
          </a:xfrm>
        </p:spPr>
        <p:txBody>
          <a:bodyPr>
            <a:noAutofit/>
          </a:bodyPr>
          <a:lstStyle/>
          <a:p>
            <a:pPr marL="622158" indent="-622158" algn="just" rtl="1">
              <a:lnSpc>
                <a:spcPct val="110000"/>
              </a:lnSpc>
            </a:pPr>
            <a:r>
              <a:rPr lang="fa-IR" altLang="en-US" sz="2200" b="1" dirty="0">
                <a:solidFill>
                  <a:srgbClr val="FFFFCC"/>
                </a:solidFill>
                <a:cs typeface="B Mitra" panose="00000400000000000000" pitchFamily="2" charset="-78"/>
              </a:rPr>
              <a:t>هنگامي كه برچسب ها رامي خوانيد، اصطلاحات كليدي ، به شما نشان مي دهد كه بايد هنگام حمل آن ماده خطرناك مراقب باشيد، اين اصطلاحات كليدي شامل:</a:t>
            </a:r>
          </a:p>
          <a:p>
            <a:pPr marL="622158" indent="-622158" algn="just" rtl="1">
              <a:lnSpc>
                <a:spcPct val="80000"/>
              </a:lnSpc>
              <a:buNone/>
            </a:pPr>
            <a:r>
              <a:rPr lang="fa-IR" altLang="en-US" sz="2200" dirty="0">
                <a:solidFill>
                  <a:srgbClr val="FFFFCC"/>
                </a:solidFill>
                <a:cs typeface="B Mitra" panose="00000400000000000000" pitchFamily="2" charset="-78"/>
              </a:rPr>
              <a:t>	</a:t>
            </a:r>
          </a:p>
          <a:p>
            <a:pPr marL="622158" indent="-622158" algn="just" rtl="1">
              <a:lnSpc>
                <a:spcPct val="80000"/>
              </a:lnSpc>
              <a:buNone/>
            </a:pPr>
            <a:r>
              <a:rPr lang="fa-IR" altLang="en-US" sz="2200" dirty="0">
                <a:solidFill>
                  <a:srgbClr val="FFFFCC"/>
                </a:solidFill>
                <a:cs typeface="B Mitra" panose="00000400000000000000" pitchFamily="2" charset="-78"/>
              </a:rPr>
              <a:t>	</a:t>
            </a:r>
            <a:r>
              <a:rPr lang="fa-IR" altLang="en-US" sz="2200" dirty="0">
                <a:solidFill>
                  <a:srgbClr val="FFFF00"/>
                </a:solidFill>
                <a:cs typeface="B Mitra" panose="00000400000000000000" pitchFamily="2" charset="-78"/>
              </a:rPr>
              <a:t>	</a:t>
            </a:r>
            <a:r>
              <a:rPr lang="fa-IR" altLang="en-US" sz="2300" b="1" dirty="0">
                <a:solidFill>
                  <a:srgbClr val="FFFF00"/>
                </a:solidFill>
                <a:cs typeface="B Mitra" panose="00000400000000000000" pitchFamily="2" charset="-78"/>
              </a:rPr>
              <a:t>احتياط		مخاطره متوسط		هشدار	</a:t>
            </a:r>
          </a:p>
          <a:p>
            <a:pPr marL="622158" indent="-622158" algn="just" rtl="1">
              <a:lnSpc>
                <a:spcPct val="80000"/>
              </a:lnSpc>
              <a:buNone/>
            </a:pPr>
            <a:r>
              <a:rPr lang="fa-IR" altLang="en-US" sz="2300" b="1" dirty="0">
                <a:solidFill>
                  <a:srgbClr val="FFFF00"/>
                </a:solidFill>
                <a:cs typeface="B Mitra" panose="00000400000000000000" pitchFamily="2" charset="-78"/>
              </a:rPr>
              <a:t>		خطر		مخاطره شديد		مخاطره اصلي</a:t>
            </a:r>
          </a:p>
          <a:p>
            <a:pPr marL="622158" indent="-622158" algn="just" rtl="1">
              <a:lnSpc>
                <a:spcPct val="80000"/>
              </a:lnSpc>
              <a:buNone/>
            </a:pPr>
            <a:endParaRPr lang="fa-IR" altLang="en-US" sz="2200" dirty="0">
              <a:solidFill>
                <a:srgbClr val="FFFFCC"/>
              </a:solidFill>
              <a:cs typeface="B Mitra" panose="00000400000000000000" pitchFamily="2" charset="-78"/>
            </a:endParaRPr>
          </a:p>
          <a:p>
            <a:pPr marL="622158" indent="-622158" algn="just" rtl="1">
              <a:lnSpc>
                <a:spcPct val="80000"/>
              </a:lnSpc>
              <a:buNone/>
            </a:pPr>
            <a:r>
              <a:rPr lang="fa-IR" altLang="en-US" sz="2200" b="1" dirty="0">
                <a:solidFill>
                  <a:srgbClr val="FFFFCC"/>
                </a:solidFill>
                <a:cs typeface="B Mitra" panose="00000400000000000000" pitchFamily="2" charset="-78"/>
              </a:rPr>
              <a:t>براي مثال اصطلاح كليدي خطريعني:</a:t>
            </a:r>
          </a:p>
          <a:p>
            <a:pPr marL="622158" indent="-622158" algn="just" rtl="1">
              <a:lnSpc>
                <a:spcPct val="80000"/>
              </a:lnSpc>
              <a:buNone/>
            </a:pPr>
            <a:endParaRPr lang="fa-IR" altLang="en-US" sz="2200" b="1" dirty="0">
              <a:solidFill>
                <a:srgbClr val="FFFFCC"/>
              </a:solidFill>
              <a:cs typeface="B Mitra" panose="00000400000000000000" pitchFamily="2" charset="-78"/>
            </a:endParaRPr>
          </a:p>
          <a:p>
            <a:pPr marL="622158" indent="-622158" algn="just" rtl="1">
              <a:buFont typeface="Wingdings" pitchFamily="2" charset="2"/>
              <a:buAutoNum type="arabicPeriod"/>
            </a:pPr>
            <a:r>
              <a:rPr lang="fa-IR" altLang="en-US" sz="2200" b="1" dirty="0">
                <a:solidFill>
                  <a:srgbClr val="FFFFCC"/>
                </a:solidFill>
                <a:cs typeface="B Mitra" panose="00000400000000000000" pitchFamily="2" charset="-78"/>
              </a:rPr>
              <a:t>تجهيزات يا لباسهاي حفاظتي قبل ازشروع به كار موردنيازاست.</a:t>
            </a:r>
          </a:p>
          <a:p>
            <a:pPr marL="622158" indent="-622158" algn="just" rtl="1">
              <a:buFont typeface="Wingdings" pitchFamily="2" charset="2"/>
              <a:buAutoNum type="arabicPeriod"/>
            </a:pPr>
            <a:r>
              <a:rPr lang="fa-IR" altLang="en-US" sz="2200" b="1" dirty="0">
                <a:solidFill>
                  <a:srgbClr val="FFFFCC"/>
                </a:solidFill>
                <a:cs typeface="B Mitra" panose="00000400000000000000" pitchFamily="2" charset="-78"/>
              </a:rPr>
              <a:t>استفاده نادرست مي تواند به صدمه آني ، تاثيرات درازمدت يا مرگ منتهي گردد.</a:t>
            </a:r>
          </a:p>
          <a:p>
            <a:pPr marL="622158" indent="-622158" algn="just" rtl="1">
              <a:buFont typeface="Wingdings" pitchFamily="2" charset="2"/>
              <a:buAutoNum type="arabicPeriod"/>
            </a:pPr>
            <a:r>
              <a:rPr lang="fa-IR" altLang="en-US" sz="2200" b="1" dirty="0">
                <a:solidFill>
                  <a:srgbClr val="FFFFCC"/>
                </a:solidFill>
                <a:cs typeface="B Mitra" panose="00000400000000000000" pitchFamily="2" charset="-78"/>
              </a:rPr>
              <a:t>مواد شيميايي ممكن است سمي، خورنده يا قابل اشتعال باشند.</a:t>
            </a:r>
          </a:p>
          <a:p>
            <a:pPr marL="622158" indent="-622158" algn="just" rtl="1">
              <a:buNone/>
            </a:pPr>
            <a:endParaRPr lang="en-US" altLang="en-US" sz="2200" dirty="0">
              <a:solidFill>
                <a:srgbClr val="FFFFCC"/>
              </a:solidFill>
              <a:cs typeface="B Mitra" panose="00000400000000000000" pitchFamily="2" charset="-78"/>
            </a:endParaRPr>
          </a:p>
        </p:txBody>
      </p:sp>
    </p:spTree>
    <p:extLst>
      <p:ext uri="{BB962C8B-B14F-4D97-AF65-F5344CB8AC3E}">
        <p14:creationId xmlns:p14="http://schemas.microsoft.com/office/powerpoint/2010/main" val="34723139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rrowheads="1"/>
          </p:cNvSpPr>
          <p:nvPr>
            <p:ph type="title"/>
          </p:nvPr>
        </p:nvSpPr>
        <p:spPr/>
        <p:txBody>
          <a:bodyPr>
            <a:normAutofit/>
          </a:bodyPr>
          <a:lstStyle/>
          <a:p>
            <a:pPr algn="r" rtl="1"/>
            <a:r>
              <a:rPr lang="fa-IR" altLang="en-US" sz="2800" b="1" dirty="0">
                <a:solidFill>
                  <a:srgbClr val="FFFF00"/>
                </a:solidFill>
                <a:latin typeface="AlMutanabi 2" pitchFamily="2" charset="2"/>
                <a:cs typeface="B Mitra" panose="00000400000000000000" pitchFamily="2" charset="-78"/>
              </a:rPr>
              <a:t>طرح برچسب ها(لوزي خطر)</a:t>
            </a:r>
            <a:endParaRPr lang="en-US" altLang="en-US" sz="2800" b="1" dirty="0">
              <a:solidFill>
                <a:srgbClr val="FFFF00"/>
              </a:solidFill>
              <a:latin typeface="AlMutanabi 2" pitchFamily="2" charset="2"/>
              <a:cs typeface="B Mitra" panose="00000400000000000000" pitchFamily="2" charset="-78"/>
            </a:endParaRPr>
          </a:p>
        </p:txBody>
      </p:sp>
      <p:sp>
        <p:nvSpPr>
          <p:cNvPr id="114691" name="Rectangle 3"/>
          <p:cNvSpPr>
            <a:spLocks noGrp="1" noChangeArrowheads="1"/>
          </p:cNvSpPr>
          <p:nvPr>
            <p:ph type="body" sz="half" idx="1"/>
          </p:nvPr>
        </p:nvSpPr>
        <p:spPr>
          <a:xfrm>
            <a:off x="497541" y="1601449"/>
            <a:ext cx="10851777" cy="1906760"/>
          </a:xfrm>
        </p:spPr>
        <p:txBody>
          <a:bodyPr>
            <a:normAutofit/>
          </a:bodyPr>
          <a:lstStyle/>
          <a:p>
            <a:pPr algn="just" rtl="1">
              <a:lnSpc>
                <a:spcPct val="105000"/>
              </a:lnSpc>
            </a:pPr>
            <a:r>
              <a:rPr lang="fa-IR" altLang="en-US" sz="2200" b="1" dirty="0">
                <a:solidFill>
                  <a:srgbClr val="FFFFCC"/>
                </a:solidFill>
                <a:cs typeface="B Mitra" panose="00000400000000000000" pitchFamily="2" charset="-78"/>
              </a:rPr>
              <a:t>دربرچسب هاي تجاري، بسياري ازسازمان ها از برچسب هايي مانندآنچه كه درشكل آمده استفاده مي كنند يا سازمان شما ممكن است يك برچسب طراحي شده خاص كه شامل اطلاعات مشابهي است را استفاده كند. با كارشناسان ايمني وبهداشت حرفه اي براي كسب اطللاعات بيشتردرباره برچسب هايي كه به وسيله سازمانتان استفاده مي شود تماس بگيريد.</a:t>
            </a:r>
          </a:p>
          <a:p>
            <a:pPr algn="just" rtl="1">
              <a:lnSpc>
                <a:spcPct val="90000"/>
              </a:lnSpc>
            </a:pPr>
            <a:endParaRPr lang="en-US" altLang="en-US" sz="2400" b="1" dirty="0">
              <a:solidFill>
                <a:srgbClr val="FFFFCC"/>
              </a:solidFill>
              <a:cs typeface="B Mitra" panose="00000400000000000000" pitchFamily="2" charset="-78"/>
            </a:endParaRPr>
          </a:p>
        </p:txBody>
      </p:sp>
      <p:pic>
        <p:nvPicPr>
          <p:cNvPr id="114698" name="Picture 10" descr="20"/>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2831178" y="3689669"/>
            <a:ext cx="6924247" cy="248282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954492745"/>
      </p:ext>
    </p:extLst>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rrowheads="1"/>
          </p:cNvSpPr>
          <p:nvPr>
            <p:ph type="title"/>
          </p:nvPr>
        </p:nvSpPr>
        <p:spPr/>
        <p:txBody>
          <a:bodyPr/>
          <a:lstStyle/>
          <a:p>
            <a:pPr algn="r" rtl="1"/>
            <a:r>
              <a:rPr lang="fa-IR" altLang="en-US" sz="3500" b="1" dirty="0">
                <a:solidFill>
                  <a:srgbClr val="FFFF00"/>
                </a:solidFill>
                <a:cs typeface="B Mitra" panose="00000400000000000000" pitchFamily="2" charset="-78"/>
              </a:rPr>
              <a:t>نام شيميايي</a:t>
            </a:r>
            <a:endParaRPr lang="en-US" altLang="en-US" sz="3500" b="1" dirty="0">
              <a:solidFill>
                <a:srgbClr val="FFFF00"/>
              </a:solidFill>
              <a:cs typeface="B Mitra" panose="00000400000000000000" pitchFamily="2" charset="-78"/>
            </a:endParaRPr>
          </a:p>
        </p:txBody>
      </p:sp>
      <p:sp>
        <p:nvSpPr>
          <p:cNvPr id="119811" name="Rectangle 3"/>
          <p:cNvSpPr>
            <a:spLocks noGrp="1" noChangeArrowheads="1"/>
          </p:cNvSpPr>
          <p:nvPr>
            <p:ph type="body" sz="half" idx="1"/>
          </p:nvPr>
        </p:nvSpPr>
        <p:spPr>
          <a:xfrm>
            <a:off x="349624" y="1601449"/>
            <a:ext cx="12895729" cy="650948"/>
          </a:xfrm>
        </p:spPr>
        <p:txBody>
          <a:bodyPr>
            <a:noAutofit/>
          </a:bodyPr>
          <a:lstStyle/>
          <a:p>
            <a:pPr lvl="4" algn="r" rtl="1"/>
            <a:r>
              <a:rPr lang="fa-IR" altLang="en-US" sz="3300" b="1" dirty="0">
                <a:solidFill>
                  <a:srgbClr val="FFFF00"/>
                </a:solidFill>
                <a:cs typeface="B Mitra" panose="00000400000000000000" pitchFamily="2" charset="-78"/>
              </a:rPr>
              <a:t>درقسمت بالايي برچسب نام تجاري ماده شيميايي خطرناك آورده مي شود.  </a:t>
            </a:r>
            <a:endParaRPr lang="en-US" altLang="en-US" sz="3300" b="1" dirty="0">
              <a:solidFill>
                <a:srgbClr val="FFFF00"/>
              </a:solidFill>
              <a:cs typeface="B Mitra" panose="00000400000000000000" pitchFamily="2" charset="-78"/>
            </a:endParaRPr>
          </a:p>
        </p:txBody>
      </p:sp>
      <p:pic>
        <p:nvPicPr>
          <p:cNvPr id="119812" name="Picture 4" descr="21"/>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2883023" y="2920627"/>
            <a:ext cx="6852238" cy="23445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157626096"/>
      </p:ext>
    </p:extLst>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rrowheads="1"/>
          </p:cNvSpPr>
          <p:nvPr>
            <p:ph type="title"/>
          </p:nvPr>
        </p:nvSpPr>
        <p:spPr/>
        <p:txBody>
          <a:bodyPr>
            <a:normAutofit/>
          </a:bodyPr>
          <a:lstStyle/>
          <a:p>
            <a:pPr algn="r" rtl="1"/>
            <a:r>
              <a:rPr lang="fa-IR" altLang="en-US" sz="4000" b="1" dirty="0">
                <a:solidFill>
                  <a:srgbClr val="FFFF00"/>
                </a:solidFill>
                <a:cs typeface="B Mitra" panose="00000400000000000000" pitchFamily="2" charset="-78"/>
              </a:rPr>
              <a:t>طبقه بندي خطرات</a:t>
            </a:r>
            <a:endParaRPr lang="en-US" altLang="en-US" sz="4000" b="1" dirty="0">
              <a:solidFill>
                <a:srgbClr val="FFFF00"/>
              </a:solidFill>
              <a:cs typeface="B Mitra" panose="00000400000000000000" pitchFamily="2" charset="-78"/>
            </a:endParaRPr>
          </a:p>
        </p:txBody>
      </p:sp>
      <p:sp>
        <p:nvSpPr>
          <p:cNvPr id="121859" name="Rectangle 3"/>
          <p:cNvSpPr>
            <a:spLocks noGrp="1" noChangeArrowheads="1"/>
          </p:cNvSpPr>
          <p:nvPr>
            <p:ph type="body" sz="half" idx="1"/>
          </p:nvPr>
        </p:nvSpPr>
        <p:spPr>
          <a:xfrm>
            <a:off x="430306" y="1731062"/>
            <a:ext cx="11151550" cy="2220712"/>
          </a:xfrm>
        </p:spPr>
        <p:txBody>
          <a:bodyPr/>
          <a:lstStyle/>
          <a:p>
            <a:pPr algn="just" rtl="1">
              <a:lnSpc>
                <a:spcPct val="110000"/>
              </a:lnSpc>
            </a:pPr>
            <a:r>
              <a:rPr lang="fa-IR" altLang="en-US" sz="2177" b="1" dirty="0">
                <a:solidFill>
                  <a:srgbClr val="FFFFCC"/>
                </a:solidFill>
                <a:cs typeface="B Mitra" panose="00000400000000000000" pitchFamily="2" charset="-78"/>
              </a:rPr>
              <a:t>هرنواررنگي يا هرلوزي كوچك، يك كلاس خطررا ارائه مي كند. كلاس بندي اين خطرات روي برچسب ها شامل: خطرات بهداشتي، خطرات اشتعال پذيري، خطرات واكنش پذيري ودربرخي موارد خطرات ويژه است، هركلاس خطربايك رنگ متفاوت ويك چهارچوب كدبندي از</a:t>
            </a:r>
            <a:r>
              <a:rPr lang="fa-IR" altLang="en-US" sz="2177" b="1" u="sng" dirty="0">
                <a:solidFill>
                  <a:srgbClr val="FFFFCC"/>
                </a:solidFill>
                <a:cs typeface="B Mitra" panose="00000400000000000000" pitchFamily="2" charset="-78"/>
              </a:rPr>
              <a:t>0</a:t>
            </a:r>
            <a:r>
              <a:rPr lang="fa-IR" altLang="en-US" sz="2177" b="1" dirty="0">
                <a:solidFill>
                  <a:srgbClr val="FFFFCC"/>
                </a:solidFill>
                <a:cs typeface="B Mitra" panose="00000400000000000000" pitchFamily="2" charset="-78"/>
              </a:rPr>
              <a:t> تا </a:t>
            </a:r>
            <a:r>
              <a:rPr lang="fa-IR" altLang="en-US" sz="2177" b="1" u="sng" dirty="0">
                <a:solidFill>
                  <a:srgbClr val="FFFFCC"/>
                </a:solidFill>
                <a:cs typeface="B Mitra" panose="00000400000000000000" pitchFamily="2" charset="-78"/>
              </a:rPr>
              <a:t>4</a:t>
            </a:r>
            <a:r>
              <a:rPr lang="fa-IR" altLang="en-US" sz="2177" b="1" dirty="0">
                <a:solidFill>
                  <a:srgbClr val="FFFFCC"/>
                </a:solidFill>
                <a:cs typeface="B Mitra" panose="00000400000000000000" pitchFamily="2" charset="-78"/>
              </a:rPr>
              <a:t>  مشخص شده است.</a:t>
            </a:r>
            <a:endParaRPr lang="en-US" altLang="en-US" sz="2177" b="1" dirty="0">
              <a:solidFill>
                <a:srgbClr val="FFFFCC"/>
              </a:solidFill>
              <a:cs typeface="B Mitra" panose="00000400000000000000" pitchFamily="2" charset="-78"/>
            </a:endParaRPr>
          </a:p>
        </p:txBody>
      </p:sp>
      <p:pic>
        <p:nvPicPr>
          <p:cNvPr id="121860" name="Picture 4" descr="2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2831179" y="3689669"/>
            <a:ext cx="7056741" cy="263259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703551531"/>
      </p:ext>
    </p:extLst>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rrowheads="1"/>
          </p:cNvSpPr>
          <p:nvPr>
            <p:ph type="title"/>
          </p:nvPr>
        </p:nvSpPr>
        <p:spPr/>
        <p:txBody>
          <a:bodyPr>
            <a:normAutofit/>
          </a:bodyPr>
          <a:lstStyle/>
          <a:p>
            <a:pPr algn="r" rtl="1"/>
            <a:r>
              <a:rPr lang="fa-IR" altLang="en-US" sz="4000" b="1" dirty="0">
                <a:solidFill>
                  <a:srgbClr val="FFFF00"/>
                </a:solidFill>
                <a:cs typeface="B Mitra" panose="00000400000000000000" pitchFamily="2" charset="-78"/>
              </a:rPr>
              <a:t>خطرات بهداشتي</a:t>
            </a:r>
            <a:endParaRPr lang="en-US" altLang="en-US" sz="4000" b="1" dirty="0">
              <a:solidFill>
                <a:srgbClr val="FFFF00"/>
              </a:solidFill>
              <a:cs typeface="B Mitra" panose="00000400000000000000" pitchFamily="2" charset="-78"/>
            </a:endParaRPr>
          </a:p>
        </p:txBody>
      </p:sp>
      <p:sp>
        <p:nvSpPr>
          <p:cNvPr id="125955" name="Rectangle 3"/>
          <p:cNvSpPr>
            <a:spLocks noGrp="1" noChangeArrowheads="1"/>
          </p:cNvSpPr>
          <p:nvPr>
            <p:ph type="body" sz="half" idx="1"/>
          </p:nvPr>
        </p:nvSpPr>
        <p:spPr>
          <a:xfrm>
            <a:off x="610146" y="1601449"/>
            <a:ext cx="10971710" cy="4524956"/>
          </a:xfrm>
        </p:spPr>
        <p:txBody>
          <a:bodyPr>
            <a:normAutofit/>
          </a:bodyPr>
          <a:lstStyle/>
          <a:p>
            <a:pPr algn="r" rtl="1">
              <a:lnSpc>
                <a:spcPct val="90000"/>
              </a:lnSpc>
            </a:pPr>
            <a:endParaRPr lang="fa-IR" altLang="en-US" sz="3447" dirty="0">
              <a:solidFill>
                <a:srgbClr val="FFFFCC"/>
              </a:solidFill>
              <a:cs typeface="B Mitra" panose="00000400000000000000" pitchFamily="2" charset="-78"/>
            </a:endParaRPr>
          </a:p>
          <a:p>
            <a:pPr algn="r" rtl="1">
              <a:lnSpc>
                <a:spcPct val="90000"/>
              </a:lnSpc>
            </a:pPr>
            <a:r>
              <a:rPr lang="fa-IR" altLang="en-US" sz="2540" b="1" dirty="0">
                <a:solidFill>
                  <a:srgbClr val="FFFFCC"/>
                </a:solidFill>
                <a:cs typeface="B Mitra" panose="00000400000000000000" pitchFamily="2" charset="-78"/>
              </a:rPr>
              <a:t>اولين كلاس خطر ، خطرات بهداشتي است، اين كلاس خطربه رنگ آبي است. </a:t>
            </a:r>
            <a:r>
              <a:rPr lang="fa-IR" altLang="en-US" sz="2540" b="1" dirty="0" smtClean="0">
                <a:solidFill>
                  <a:srgbClr val="FFFFCC"/>
                </a:solidFill>
                <a:cs typeface="B Mitra" panose="00000400000000000000" pitchFamily="2" charset="-78"/>
              </a:rPr>
              <a:t>چهارچوب </a:t>
            </a:r>
            <a:r>
              <a:rPr lang="fa-IR" altLang="en-US" sz="2540" b="1" dirty="0">
                <a:solidFill>
                  <a:srgbClr val="FFFFCC"/>
                </a:solidFill>
                <a:cs typeface="B Mitra" panose="00000400000000000000" pitchFamily="2" charset="-78"/>
              </a:rPr>
              <a:t>كدبندي براي خطرات بهداشتي به شرح ذيل مي باشد :</a:t>
            </a:r>
          </a:p>
          <a:p>
            <a:pPr algn="r" rtl="1">
              <a:lnSpc>
                <a:spcPct val="90000"/>
              </a:lnSpc>
              <a:buFont typeface="Wingdings" pitchFamily="2" charset="2"/>
              <a:buNone/>
            </a:pPr>
            <a:endParaRPr lang="fa-IR" altLang="en-US" sz="2540" b="1" dirty="0">
              <a:solidFill>
                <a:srgbClr val="FFFFCC"/>
              </a:solidFill>
              <a:cs typeface="B Mitra" panose="00000400000000000000" pitchFamily="2" charset="-78"/>
            </a:endParaRPr>
          </a:p>
          <a:p>
            <a:pPr algn="r" rtl="1">
              <a:lnSpc>
                <a:spcPct val="90000"/>
              </a:lnSpc>
              <a:buFont typeface="Wingdings" pitchFamily="2" charset="2"/>
              <a:buNone/>
            </a:pPr>
            <a:r>
              <a:rPr lang="fa-IR" altLang="en-US" sz="2540" b="1" dirty="0">
                <a:solidFill>
                  <a:srgbClr val="FFFFCC"/>
                </a:solidFill>
                <a:cs typeface="B Mitra" panose="00000400000000000000" pitchFamily="2" charset="-78"/>
              </a:rPr>
              <a:t>0- بي خطر</a:t>
            </a:r>
          </a:p>
          <a:p>
            <a:pPr algn="r" rtl="1">
              <a:lnSpc>
                <a:spcPct val="90000"/>
              </a:lnSpc>
              <a:buFont typeface="Wingdings" pitchFamily="2" charset="2"/>
              <a:buNone/>
            </a:pPr>
            <a:r>
              <a:rPr lang="fa-IR" altLang="en-US" sz="2540" b="1" dirty="0">
                <a:solidFill>
                  <a:srgbClr val="FFFFCC"/>
                </a:solidFill>
                <a:cs typeface="B Mitra" panose="00000400000000000000" pitchFamily="2" charset="-78"/>
              </a:rPr>
              <a:t>1- كم خطر</a:t>
            </a:r>
          </a:p>
          <a:p>
            <a:pPr algn="r" rtl="1">
              <a:lnSpc>
                <a:spcPct val="90000"/>
              </a:lnSpc>
              <a:buFont typeface="Wingdings" pitchFamily="2" charset="2"/>
              <a:buNone/>
            </a:pPr>
            <a:r>
              <a:rPr lang="fa-IR" altLang="en-US" sz="2540" b="1" dirty="0">
                <a:solidFill>
                  <a:srgbClr val="FFFFCC"/>
                </a:solidFill>
                <a:cs typeface="B Mitra" panose="00000400000000000000" pitchFamily="2" charset="-78"/>
              </a:rPr>
              <a:t>2- خطرناك				</a:t>
            </a:r>
          </a:p>
          <a:p>
            <a:pPr algn="r" rtl="1">
              <a:lnSpc>
                <a:spcPct val="90000"/>
              </a:lnSpc>
              <a:buFont typeface="Wingdings" pitchFamily="2" charset="2"/>
              <a:buNone/>
            </a:pPr>
            <a:r>
              <a:rPr lang="fa-IR" altLang="en-US" sz="2540" b="1" dirty="0">
                <a:solidFill>
                  <a:srgbClr val="FFFFCC"/>
                </a:solidFill>
                <a:cs typeface="B Mitra" panose="00000400000000000000" pitchFamily="2" charset="-78"/>
              </a:rPr>
              <a:t>3- فوق العاده خطرناك</a:t>
            </a:r>
          </a:p>
          <a:p>
            <a:pPr algn="r" rtl="1">
              <a:lnSpc>
                <a:spcPct val="90000"/>
              </a:lnSpc>
              <a:buFont typeface="Wingdings" pitchFamily="2" charset="2"/>
              <a:buNone/>
            </a:pPr>
            <a:r>
              <a:rPr lang="fa-IR" altLang="en-US" sz="2540" b="1" dirty="0">
                <a:solidFill>
                  <a:srgbClr val="FFFFCC"/>
                </a:solidFill>
                <a:cs typeface="B Mitra" panose="00000400000000000000" pitchFamily="2" charset="-78"/>
              </a:rPr>
              <a:t>4- كشنده</a:t>
            </a:r>
            <a:endParaRPr lang="en-US" altLang="en-US" sz="2540" b="1" dirty="0">
              <a:solidFill>
                <a:srgbClr val="FFFFCC"/>
              </a:solidFill>
              <a:cs typeface="B Mitra" panose="00000400000000000000" pitchFamily="2" charset="-78"/>
            </a:endParaRPr>
          </a:p>
        </p:txBody>
      </p:sp>
      <p:pic>
        <p:nvPicPr>
          <p:cNvPr id="125956" name="Picture 4" descr="24"/>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1886439" y="3865366"/>
            <a:ext cx="5250790" cy="1275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325102644"/>
      </p:ext>
    </p:extLst>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rrowheads="1"/>
          </p:cNvSpPr>
          <p:nvPr>
            <p:ph type="title"/>
          </p:nvPr>
        </p:nvSpPr>
        <p:spPr/>
        <p:txBody>
          <a:bodyPr>
            <a:normAutofit/>
          </a:bodyPr>
          <a:lstStyle/>
          <a:p>
            <a:pPr algn="r" rtl="1"/>
            <a:r>
              <a:rPr lang="fa-IR" altLang="en-US" sz="4000" b="1" dirty="0">
                <a:solidFill>
                  <a:srgbClr val="FFFF00"/>
                </a:solidFill>
                <a:cs typeface="B Mitra" panose="00000400000000000000" pitchFamily="2" charset="-78"/>
              </a:rPr>
              <a:t>خطرات اشتعال پذيري</a:t>
            </a:r>
            <a:endParaRPr lang="en-US" altLang="en-US" sz="4000" b="1" dirty="0">
              <a:solidFill>
                <a:srgbClr val="FFFF00"/>
              </a:solidFill>
              <a:cs typeface="B Mitra" panose="00000400000000000000" pitchFamily="2" charset="-78"/>
            </a:endParaRPr>
          </a:p>
        </p:txBody>
      </p:sp>
      <p:sp>
        <p:nvSpPr>
          <p:cNvPr id="123907" name="Rectangle 3"/>
          <p:cNvSpPr>
            <a:spLocks noGrp="1" noChangeArrowheads="1"/>
          </p:cNvSpPr>
          <p:nvPr>
            <p:ph type="body" idx="1"/>
          </p:nvPr>
        </p:nvSpPr>
        <p:spPr>
          <a:xfrm>
            <a:off x="730624" y="1598568"/>
            <a:ext cx="10981765" cy="4527835"/>
          </a:xfrm>
        </p:spPr>
        <p:txBody>
          <a:bodyPr>
            <a:noAutofit/>
          </a:bodyPr>
          <a:lstStyle/>
          <a:p>
            <a:pPr marL="535747" indent="-535747" algn="r" rtl="1">
              <a:lnSpc>
                <a:spcPct val="80000"/>
              </a:lnSpc>
            </a:pPr>
            <a:endParaRPr lang="fa-IR" altLang="en-US" sz="2500" dirty="0">
              <a:solidFill>
                <a:srgbClr val="FFFFCC"/>
              </a:solidFill>
              <a:cs typeface="B Mitra" panose="00000400000000000000" pitchFamily="2" charset="-78"/>
            </a:endParaRPr>
          </a:p>
          <a:p>
            <a:pPr marL="535747" indent="-535747" algn="just" rtl="1">
              <a:lnSpc>
                <a:spcPct val="120000"/>
              </a:lnSpc>
              <a:buNone/>
            </a:pPr>
            <a:r>
              <a:rPr lang="fa-IR" altLang="en-US" sz="2500" dirty="0">
                <a:solidFill>
                  <a:srgbClr val="FFFFCC"/>
                </a:solidFill>
                <a:cs typeface="B Mitra" panose="00000400000000000000" pitchFamily="2" charset="-78"/>
              </a:rPr>
              <a:t>	</a:t>
            </a:r>
            <a:r>
              <a:rPr lang="fa-IR" altLang="en-US" sz="2500" b="1" dirty="0">
                <a:solidFill>
                  <a:srgbClr val="FFFFCC"/>
                </a:solidFill>
                <a:cs typeface="B Mitra" panose="00000400000000000000" pitchFamily="2" charset="-78"/>
              </a:rPr>
              <a:t>دومين كلاس خطر ،خطرات اشتعال پذيري است، اين كلاس خطربه رنگ قرمز است.</a:t>
            </a:r>
          </a:p>
          <a:p>
            <a:pPr marL="535747" indent="-535747" algn="just" rtl="1">
              <a:lnSpc>
                <a:spcPct val="120000"/>
              </a:lnSpc>
              <a:buNone/>
            </a:pPr>
            <a:r>
              <a:rPr lang="fa-IR" altLang="en-US" sz="2500" b="1" dirty="0">
                <a:solidFill>
                  <a:srgbClr val="FFFFCC"/>
                </a:solidFill>
                <a:cs typeface="B Mitra" panose="00000400000000000000" pitchFamily="2" charset="-78"/>
              </a:rPr>
              <a:t>	چهارچوب كدبندي براي خطرات اشتعال پذيري درزير براساس نقطه شعله زني مواد به شرح ذيل مي باشد.</a:t>
            </a:r>
          </a:p>
          <a:p>
            <a:pPr marL="535747" indent="-535747" algn="just" rtl="1">
              <a:lnSpc>
                <a:spcPct val="120000"/>
              </a:lnSpc>
              <a:buNone/>
            </a:pPr>
            <a:r>
              <a:rPr lang="fa-IR" altLang="en-US" sz="2500" b="1" dirty="0">
                <a:solidFill>
                  <a:srgbClr val="FFFFCC"/>
                </a:solidFill>
                <a:cs typeface="B Mitra" panose="00000400000000000000" pitchFamily="2" charset="-78"/>
              </a:rPr>
              <a:t>           </a:t>
            </a:r>
            <a:r>
              <a:rPr lang="fa-IR" altLang="en-US" sz="2500" b="1" dirty="0">
                <a:solidFill>
                  <a:srgbClr val="FFFF00"/>
                </a:solidFill>
                <a:cs typeface="B Mitra" panose="00000400000000000000" pitchFamily="2" charset="-78"/>
              </a:rPr>
              <a:t>نقطه شعله زني </a:t>
            </a:r>
            <a:r>
              <a:rPr lang="fa-IR" altLang="en-US" sz="2500" b="1" dirty="0">
                <a:solidFill>
                  <a:srgbClr val="FFFFCC"/>
                </a:solidFill>
                <a:cs typeface="B Mitra" panose="00000400000000000000" pitchFamily="2" charset="-78"/>
              </a:rPr>
              <a:t>درجه حرارتي است كه درآن درجه حرارت، يك ماده سوختني مايع به اندازه كافي بخار مي گردد وبه محض نزديك شدن شعله ياجرقه به آن باعث شعله ور شدن </a:t>
            </a:r>
            <a:r>
              <a:rPr lang="fa-IR" altLang="en-US" sz="2500" b="1" dirty="0" smtClean="0">
                <a:solidFill>
                  <a:srgbClr val="FFFFCC"/>
                </a:solidFill>
                <a:cs typeface="B Mitra" panose="00000400000000000000" pitchFamily="2" charset="-78"/>
              </a:rPr>
              <a:t>و شروع </a:t>
            </a:r>
            <a:r>
              <a:rPr lang="fa-IR" altLang="en-US" sz="2500" b="1" dirty="0">
                <a:solidFill>
                  <a:srgbClr val="FFFFCC"/>
                </a:solidFill>
                <a:cs typeface="B Mitra" panose="00000400000000000000" pitchFamily="2" charset="-78"/>
              </a:rPr>
              <a:t>حريق مي گردد اگر برخي جامدات بتوانند مستقيما يا با واسطه تبديل به بخار شوند اين اصطلاح در مورد آن ها نيز صادق است .</a:t>
            </a:r>
          </a:p>
          <a:p>
            <a:pPr marL="535747" indent="-535747" algn="just" rtl="1">
              <a:lnSpc>
                <a:spcPct val="120000"/>
              </a:lnSpc>
              <a:buNone/>
            </a:pPr>
            <a:endParaRPr lang="fa-IR" altLang="en-US" sz="2500" b="1" dirty="0">
              <a:solidFill>
                <a:srgbClr val="FFFFCC"/>
              </a:solidFill>
              <a:cs typeface="B Mitra" panose="00000400000000000000" pitchFamily="2" charset="-78"/>
            </a:endParaRPr>
          </a:p>
          <a:p>
            <a:pPr marL="535747" indent="-535747" algn="just" rtl="1">
              <a:lnSpc>
                <a:spcPct val="120000"/>
              </a:lnSpc>
              <a:buNone/>
            </a:pPr>
            <a:r>
              <a:rPr lang="fa-IR" altLang="en-US" sz="2500" b="1" dirty="0">
                <a:solidFill>
                  <a:srgbClr val="FFFFCC"/>
                </a:solidFill>
                <a:cs typeface="B Mitra" panose="00000400000000000000" pitchFamily="2" charset="-78"/>
              </a:rPr>
              <a:t>	</a:t>
            </a:r>
          </a:p>
          <a:p>
            <a:pPr marL="535747" indent="-535747" algn="just" rtl="1">
              <a:lnSpc>
                <a:spcPct val="120000"/>
              </a:lnSpc>
              <a:buNone/>
            </a:pPr>
            <a:r>
              <a:rPr lang="fa-IR" altLang="en-US" sz="2500" b="1" dirty="0">
                <a:solidFill>
                  <a:srgbClr val="FFFFCC"/>
                </a:solidFill>
                <a:cs typeface="B Mitra" panose="00000400000000000000" pitchFamily="2" charset="-78"/>
              </a:rPr>
              <a:t>            </a:t>
            </a:r>
            <a:endParaRPr lang="en-US" altLang="en-US" sz="2500" b="1" dirty="0">
              <a:solidFill>
                <a:srgbClr val="FFFFCC"/>
              </a:solidFill>
              <a:cs typeface="B Mitra" panose="00000400000000000000" pitchFamily="2" charset="-78"/>
            </a:endParaRPr>
          </a:p>
        </p:txBody>
      </p:sp>
    </p:spTree>
    <p:extLst>
      <p:ext uri="{BB962C8B-B14F-4D97-AF65-F5344CB8AC3E}">
        <p14:creationId xmlns:p14="http://schemas.microsoft.com/office/powerpoint/2010/main" val="32839592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8274" y="452335"/>
            <a:ext cx="9875520" cy="2400657"/>
          </a:xfrm>
          <a:prstGeom prst="rect">
            <a:avLst/>
          </a:prstGeom>
        </p:spPr>
        <p:txBody>
          <a:bodyPr wrap="square">
            <a:spAutoFit/>
          </a:bodyPr>
          <a:lstStyle/>
          <a:p>
            <a:pPr marL="535747" indent="-535747" algn="just" rtl="1">
              <a:lnSpc>
                <a:spcPct val="120000"/>
              </a:lnSpc>
              <a:buNone/>
            </a:pPr>
            <a:r>
              <a:rPr lang="fa-IR" altLang="en-US" sz="2500" b="1" dirty="0">
                <a:solidFill>
                  <a:srgbClr val="FFFFCC"/>
                </a:solidFill>
                <a:cs typeface="B Mitra" panose="00000400000000000000" pitchFamily="2" charset="-78"/>
              </a:rPr>
              <a:t>- غيرقابل احتراق</a:t>
            </a:r>
          </a:p>
          <a:p>
            <a:pPr marL="535747" indent="-535747" algn="just" rtl="1">
              <a:lnSpc>
                <a:spcPct val="120000"/>
              </a:lnSpc>
              <a:buNone/>
            </a:pPr>
            <a:r>
              <a:rPr lang="fa-IR" altLang="en-US" sz="2500" b="1" dirty="0">
                <a:solidFill>
                  <a:srgbClr val="FFFFCC"/>
                </a:solidFill>
                <a:cs typeface="B Mitra" panose="00000400000000000000" pitchFamily="2" charset="-78"/>
              </a:rPr>
              <a:t>           1- احتراق دربالاي 200 درجه فارنهايت (93.3   درجه سانتيگراد )	</a:t>
            </a:r>
          </a:p>
          <a:p>
            <a:pPr marL="535747" indent="-535747" algn="just" rtl="1">
              <a:lnSpc>
                <a:spcPct val="120000"/>
              </a:lnSpc>
              <a:buNone/>
            </a:pPr>
            <a:r>
              <a:rPr lang="fa-IR" altLang="en-US" sz="2500" b="1" dirty="0">
                <a:solidFill>
                  <a:srgbClr val="FFFFCC"/>
                </a:solidFill>
                <a:cs typeface="B Mitra" panose="00000400000000000000" pitchFamily="2" charset="-78"/>
              </a:rPr>
              <a:t>           2- احتراق درزير 200 درجه فارنهايت (93.3   درجه سانتيگراد )</a:t>
            </a:r>
          </a:p>
          <a:p>
            <a:pPr marL="535747" indent="-535747" algn="just" rtl="1">
              <a:lnSpc>
                <a:spcPct val="120000"/>
              </a:lnSpc>
              <a:buNone/>
            </a:pPr>
            <a:r>
              <a:rPr lang="fa-IR" altLang="en-US" sz="2500" b="1" dirty="0">
                <a:solidFill>
                  <a:srgbClr val="FFFFCC"/>
                </a:solidFill>
                <a:cs typeface="B Mitra" panose="00000400000000000000" pitchFamily="2" charset="-78"/>
              </a:rPr>
              <a:t>          3- احتراق درزير 100 درجه فارنهايت(37.7 درجه سانتيگراد )</a:t>
            </a:r>
          </a:p>
          <a:p>
            <a:pPr marL="535747" indent="-535747" algn="just" rtl="1">
              <a:lnSpc>
                <a:spcPct val="120000"/>
              </a:lnSpc>
              <a:buNone/>
            </a:pPr>
            <a:r>
              <a:rPr lang="fa-IR" altLang="en-US" sz="2500" b="1" dirty="0">
                <a:solidFill>
                  <a:srgbClr val="FFFFCC"/>
                </a:solidFill>
                <a:cs typeface="B Mitra" panose="00000400000000000000" pitchFamily="2" charset="-78"/>
              </a:rPr>
              <a:t>          4- احتراق درزير 73 درجه فارنهايت( 22.7 درجه سانتيگراد )</a:t>
            </a:r>
            <a:endParaRPr lang="en-US" altLang="en-US" sz="2500" b="1" dirty="0">
              <a:solidFill>
                <a:srgbClr val="FFFFCC"/>
              </a:solidFill>
              <a:cs typeface="B Mitra" panose="00000400000000000000" pitchFamily="2" charset="-78"/>
            </a:endParaRPr>
          </a:p>
        </p:txBody>
      </p:sp>
    </p:spTree>
    <p:extLst>
      <p:ext uri="{BB962C8B-B14F-4D97-AF65-F5344CB8AC3E}">
        <p14:creationId xmlns:p14="http://schemas.microsoft.com/office/powerpoint/2010/main" val="36418214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rrowheads="1"/>
          </p:cNvSpPr>
          <p:nvPr>
            <p:ph type="title"/>
          </p:nvPr>
        </p:nvSpPr>
        <p:spPr/>
        <p:txBody>
          <a:bodyPr>
            <a:normAutofit/>
          </a:bodyPr>
          <a:lstStyle/>
          <a:p>
            <a:pPr algn="r" rtl="1"/>
            <a:r>
              <a:rPr lang="fa-IR" altLang="en-US" sz="4000" b="1" dirty="0">
                <a:solidFill>
                  <a:srgbClr val="FFFF00"/>
                </a:solidFill>
                <a:cs typeface="B Mitra" panose="00000400000000000000" pitchFamily="2" charset="-78"/>
              </a:rPr>
              <a:t>خطرات واكنش پذيري</a:t>
            </a:r>
            <a:endParaRPr lang="en-US" altLang="en-US" sz="4000" b="1" dirty="0">
              <a:solidFill>
                <a:srgbClr val="FFFF00"/>
              </a:solidFill>
              <a:cs typeface="B Mitra" panose="00000400000000000000" pitchFamily="2" charset="-78"/>
            </a:endParaRPr>
          </a:p>
        </p:txBody>
      </p:sp>
      <p:sp>
        <p:nvSpPr>
          <p:cNvPr id="128003" name="Rectangle 3"/>
          <p:cNvSpPr>
            <a:spLocks noGrp="1" noChangeArrowheads="1"/>
          </p:cNvSpPr>
          <p:nvPr>
            <p:ph type="body" sz="half" idx="1"/>
          </p:nvPr>
        </p:nvSpPr>
        <p:spPr>
          <a:xfrm>
            <a:off x="443753" y="1601449"/>
            <a:ext cx="11138103" cy="4524956"/>
          </a:xfrm>
        </p:spPr>
        <p:txBody>
          <a:bodyPr>
            <a:noAutofit/>
          </a:bodyPr>
          <a:lstStyle/>
          <a:p>
            <a:pPr algn="r" rtl="1"/>
            <a:r>
              <a:rPr lang="fa-IR" altLang="en-US" sz="3000" b="1" dirty="0">
                <a:solidFill>
                  <a:srgbClr val="FFFFCC"/>
                </a:solidFill>
                <a:cs typeface="B Mitra" panose="00000400000000000000" pitchFamily="2" charset="-78"/>
              </a:rPr>
              <a:t>سومين كلاس خطر ،خطرات واكنش پذيري است، اين كلاس خطربه رنگ زرد است. </a:t>
            </a:r>
          </a:p>
          <a:p>
            <a:pPr algn="r" rtl="1"/>
            <a:r>
              <a:rPr lang="fa-IR" altLang="en-US" sz="3000" b="1" dirty="0">
                <a:solidFill>
                  <a:srgbClr val="FFFFCC"/>
                </a:solidFill>
                <a:cs typeface="B Mitra" panose="00000400000000000000" pitchFamily="2" charset="-78"/>
              </a:rPr>
              <a:t>چهارچوب كدبندي براي خطرات واكنش پذيري به شرح ذيل مي باشد :</a:t>
            </a:r>
          </a:p>
          <a:p>
            <a:pPr algn="r" rtl="1">
              <a:buFont typeface="Wingdings" pitchFamily="2" charset="2"/>
              <a:buNone/>
            </a:pPr>
            <a:endParaRPr lang="fa-IR" altLang="en-US" sz="3000" b="1" dirty="0">
              <a:solidFill>
                <a:srgbClr val="FFFFCC"/>
              </a:solidFill>
              <a:cs typeface="B Mitra" panose="00000400000000000000" pitchFamily="2" charset="-78"/>
            </a:endParaRPr>
          </a:p>
          <a:p>
            <a:pPr algn="r" rtl="1">
              <a:buFont typeface="Wingdings" pitchFamily="2" charset="2"/>
              <a:buNone/>
            </a:pPr>
            <a:r>
              <a:rPr lang="fa-IR" altLang="en-US" sz="3000" b="1" dirty="0">
                <a:solidFill>
                  <a:srgbClr val="FFFFCC"/>
                </a:solidFill>
                <a:cs typeface="B Mitra" panose="00000400000000000000" pitchFamily="2" charset="-78"/>
              </a:rPr>
              <a:t>0- پايدار</a:t>
            </a:r>
          </a:p>
          <a:p>
            <a:pPr algn="r" rtl="1">
              <a:buFont typeface="Wingdings" pitchFamily="2" charset="2"/>
              <a:buNone/>
            </a:pPr>
            <a:r>
              <a:rPr lang="fa-IR" altLang="en-US" sz="3000" b="1" dirty="0">
                <a:solidFill>
                  <a:srgbClr val="FFFFCC"/>
                </a:solidFill>
                <a:cs typeface="B Mitra" panose="00000400000000000000" pitchFamily="2" charset="-78"/>
              </a:rPr>
              <a:t>1- به طورطبيعي پايدار</a:t>
            </a:r>
          </a:p>
          <a:p>
            <a:pPr algn="r" rtl="1">
              <a:buFont typeface="Wingdings" pitchFamily="2" charset="2"/>
              <a:buNone/>
            </a:pPr>
            <a:r>
              <a:rPr lang="fa-IR" altLang="en-US" sz="3000" b="1" dirty="0">
                <a:solidFill>
                  <a:srgbClr val="FFFFCC"/>
                </a:solidFill>
                <a:cs typeface="B Mitra" panose="00000400000000000000" pitchFamily="2" charset="-78"/>
              </a:rPr>
              <a:t>2- ناپايدار				</a:t>
            </a:r>
          </a:p>
          <a:p>
            <a:pPr algn="r" rtl="1">
              <a:buFont typeface="Wingdings" pitchFamily="2" charset="2"/>
              <a:buNone/>
            </a:pPr>
            <a:r>
              <a:rPr lang="fa-IR" altLang="en-US" sz="3000" b="1" dirty="0">
                <a:solidFill>
                  <a:srgbClr val="FFFFCC"/>
                </a:solidFill>
                <a:cs typeface="B Mitra" panose="00000400000000000000" pitchFamily="2" charset="-78"/>
              </a:rPr>
              <a:t>3- قابل انفجار</a:t>
            </a:r>
          </a:p>
          <a:p>
            <a:pPr algn="r" rtl="1">
              <a:buFont typeface="Wingdings" pitchFamily="2" charset="2"/>
              <a:buNone/>
            </a:pPr>
            <a:r>
              <a:rPr lang="fa-IR" altLang="en-US" sz="3000" b="1" dirty="0">
                <a:solidFill>
                  <a:srgbClr val="FFFFCC"/>
                </a:solidFill>
                <a:cs typeface="B Mitra" panose="00000400000000000000" pitchFamily="2" charset="-78"/>
              </a:rPr>
              <a:t>4- انفجار خودبه خودي</a:t>
            </a:r>
            <a:endParaRPr lang="en-US" altLang="en-US" sz="3000" b="1" dirty="0">
              <a:solidFill>
                <a:srgbClr val="FFFFCC"/>
              </a:solidFill>
              <a:cs typeface="B Mitra" panose="00000400000000000000" pitchFamily="2" charset="-78"/>
            </a:endParaRPr>
          </a:p>
          <a:p>
            <a:pPr algn="r" rtl="1"/>
            <a:endParaRPr lang="en-US" altLang="en-US" sz="3000" b="1" dirty="0">
              <a:solidFill>
                <a:srgbClr val="FFFFCC"/>
              </a:solidFill>
              <a:cs typeface="B Mitra" panose="00000400000000000000" pitchFamily="2" charset="-78"/>
            </a:endParaRPr>
          </a:p>
        </p:txBody>
      </p:sp>
      <p:pic>
        <p:nvPicPr>
          <p:cNvPr id="128004" name="Picture 4" descr="26"/>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1785628" y="3603259"/>
            <a:ext cx="5746204" cy="1310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047441265"/>
      </p:ext>
    </p:extLst>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rrowheads="1"/>
          </p:cNvSpPr>
          <p:nvPr>
            <p:ph type="title"/>
          </p:nvPr>
        </p:nvSpPr>
        <p:spPr/>
        <p:txBody>
          <a:bodyPr>
            <a:normAutofit/>
          </a:bodyPr>
          <a:lstStyle/>
          <a:p>
            <a:pPr algn="r" rtl="1"/>
            <a:r>
              <a:rPr lang="fa-IR" altLang="en-US" sz="4000" b="1" dirty="0">
                <a:solidFill>
                  <a:srgbClr val="FFFF00"/>
                </a:solidFill>
                <a:cs typeface="B Mitra" panose="00000400000000000000" pitchFamily="2" charset="-78"/>
              </a:rPr>
              <a:t>خطرات ويژه</a:t>
            </a:r>
            <a:endParaRPr lang="en-US" altLang="en-US" sz="4000" b="1" dirty="0">
              <a:solidFill>
                <a:srgbClr val="FFFF00"/>
              </a:solidFill>
              <a:cs typeface="B Mitra" panose="00000400000000000000" pitchFamily="2" charset="-78"/>
            </a:endParaRPr>
          </a:p>
        </p:txBody>
      </p:sp>
      <p:sp>
        <p:nvSpPr>
          <p:cNvPr id="131075" name="Rectangle 3"/>
          <p:cNvSpPr>
            <a:spLocks noGrp="1" noChangeArrowheads="1"/>
          </p:cNvSpPr>
          <p:nvPr>
            <p:ph type="body" sz="half" idx="1"/>
          </p:nvPr>
        </p:nvSpPr>
        <p:spPr>
          <a:xfrm>
            <a:off x="610145" y="1601449"/>
            <a:ext cx="10833302" cy="4524956"/>
          </a:xfrm>
        </p:spPr>
        <p:txBody>
          <a:bodyPr>
            <a:normAutofit/>
          </a:bodyPr>
          <a:lstStyle/>
          <a:p>
            <a:pPr algn="r" rtl="1"/>
            <a:r>
              <a:rPr lang="fa-IR" altLang="en-US" sz="2500" dirty="0">
                <a:solidFill>
                  <a:srgbClr val="FFFFCC"/>
                </a:solidFill>
                <a:cs typeface="B Mitra" panose="00000400000000000000" pitchFamily="2" charset="-78"/>
              </a:rPr>
              <a:t>درلوزي خطربرچسب ها كلاس خطرچهارمي را شامل مي شوندكه ازآن باعنوان خطرات ويژه ياد شده است . اين كلاس خطربه رنگ سفيد است. اين خطرات ويژه با اين علائم مشخص مي شوند :</a:t>
            </a:r>
          </a:p>
          <a:p>
            <a:pPr lvl="2" algn="r" rtl="1"/>
            <a:endParaRPr lang="en-US" altLang="en-US" sz="2500" dirty="0" smtClean="0">
              <a:solidFill>
                <a:srgbClr val="FFFFCC"/>
              </a:solidFill>
              <a:cs typeface="B Mitra" panose="00000400000000000000" pitchFamily="2" charset="-78"/>
            </a:endParaRPr>
          </a:p>
          <a:p>
            <a:pPr lvl="2" algn="r" rtl="1"/>
            <a:r>
              <a:rPr lang="fa-IR" altLang="en-US" sz="2500" dirty="0" smtClean="0">
                <a:solidFill>
                  <a:srgbClr val="FFFFCC"/>
                </a:solidFill>
                <a:cs typeface="B Mitra" panose="00000400000000000000" pitchFamily="2" charset="-78"/>
              </a:rPr>
              <a:t>خطر </a:t>
            </a:r>
            <a:r>
              <a:rPr lang="fa-IR" altLang="en-US" sz="2500" dirty="0">
                <a:solidFill>
                  <a:srgbClr val="FFFFCC"/>
                </a:solidFill>
                <a:cs typeface="B Mitra" panose="00000400000000000000" pitchFamily="2" charset="-78"/>
              </a:rPr>
              <a:t>واكنش زايي با آب</a:t>
            </a:r>
          </a:p>
          <a:p>
            <a:pPr lvl="2" algn="r" rtl="1"/>
            <a:r>
              <a:rPr lang="fa-IR" altLang="en-US" sz="2500" dirty="0">
                <a:solidFill>
                  <a:srgbClr val="FFFFCC"/>
                </a:solidFill>
                <a:cs typeface="B Mitra" panose="00000400000000000000" pitchFamily="2" charset="-78"/>
              </a:rPr>
              <a:t>خطر اكسيد كنندگي(</a:t>
            </a:r>
            <a:r>
              <a:rPr lang="en-US" altLang="en-US" sz="2500" dirty="0">
                <a:solidFill>
                  <a:srgbClr val="FFFFCC"/>
                </a:solidFill>
                <a:cs typeface="B Mitra" panose="00000400000000000000" pitchFamily="2" charset="-78"/>
              </a:rPr>
              <a:t>OX</a:t>
            </a:r>
            <a:r>
              <a:rPr lang="fa-IR" altLang="en-US" sz="2500" dirty="0">
                <a:solidFill>
                  <a:srgbClr val="FFFFCC"/>
                </a:solidFill>
                <a:cs typeface="B Mitra" panose="00000400000000000000" pitchFamily="2" charset="-78"/>
              </a:rPr>
              <a:t>)</a:t>
            </a:r>
          </a:p>
          <a:p>
            <a:pPr lvl="2" algn="r" rtl="1"/>
            <a:r>
              <a:rPr lang="fa-IR" altLang="en-US" sz="2500" dirty="0">
                <a:solidFill>
                  <a:srgbClr val="FFFFCC"/>
                </a:solidFill>
                <a:cs typeface="B Mitra" panose="00000400000000000000" pitchFamily="2" charset="-78"/>
              </a:rPr>
              <a:t>خطر راديواكتيويته</a:t>
            </a:r>
          </a:p>
          <a:p>
            <a:pPr lvl="2" algn="r" rtl="1"/>
            <a:r>
              <a:rPr lang="fa-IR" altLang="en-US" sz="2500" dirty="0">
                <a:solidFill>
                  <a:srgbClr val="FFFFCC"/>
                </a:solidFill>
                <a:cs typeface="B Mitra" panose="00000400000000000000" pitchFamily="2" charset="-78"/>
              </a:rPr>
              <a:t>خطر خورندگي( </a:t>
            </a:r>
            <a:r>
              <a:rPr lang="en-US" altLang="en-US" sz="2500" dirty="0">
                <a:solidFill>
                  <a:srgbClr val="FFFFCC"/>
                </a:solidFill>
                <a:cs typeface="B Mitra" panose="00000400000000000000" pitchFamily="2" charset="-78"/>
              </a:rPr>
              <a:t>COR</a:t>
            </a:r>
            <a:r>
              <a:rPr lang="fa-IR" altLang="en-US" sz="2500" dirty="0">
                <a:solidFill>
                  <a:srgbClr val="FFFFCC"/>
                </a:solidFill>
                <a:cs typeface="B Mitra" panose="00000400000000000000" pitchFamily="2" charset="-78"/>
              </a:rPr>
              <a:t>)</a:t>
            </a:r>
          </a:p>
          <a:p>
            <a:pPr lvl="2" algn="r" rtl="1"/>
            <a:r>
              <a:rPr lang="fa-IR" altLang="en-US" sz="2500" dirty="0">
                <a:solidFill>
                  <a:srgbClr val="FFFFCC"/>
                </a:solidFill>
                <a:cs typeface="B Mitra" panose="00000400000000000000" pitchFamily="2" charset="-78"/>
              </a:rPr>
              <a:t>اسيد (</a:t>
            </a:r>
            <a:r>
              <a:rPr lang="en-US" altLang="en-US" sz="2500" dirty="0">
                <a:solidFill>
                  <a:srgbClr val="FFFFCC"/>
                </a:solidFill>
                <a:cs typeface="B Mitra" panose="00000400000000000000" pitchFamily="2" charset="-78"/>
              </a:rPr>
              <a:t>(ACD</a:t>
            </a:r>
          </a:p>
          <a:p>
            <a:pPr lvl="2" algn="r" rtl="1"/>
            <a:r>
              <a:rPr lang="fa-IR" altLang="en-US" sz="2500" dirty="0">
                <a:solidFill>
                  <a:srgbClr val="FFFFCC"/>
                </a:solidFill>
                <a:cs typeface="B Mitra" panose="00000400000000000000" pitchFamily="2" charset="-78"/>
              </a:rPr>
              <a:t>قلياها (</a:t>
            </a:r>
            <a:r>
              <a:rPr lang="en-US" altLang="en-US" sz="2500" dirty="0">
                <a:solidFill>
                  <a:srgbClr val="FFFFCC"/>
                </a:solidFill>
                <a:cs typeface="B Mitra" panose="00000400000000000000" pitchFamily="2" charset="-78"/>
              </a:rPr>
              <a:t>ALK</a:t>
            </a:r>
            <a:r>
              <a:rPr lang="fa-IR" altLang="en-US" sz="2500" dirty="0">
                <a:solidFill>
                  <a:srgbClr val="FFFFCC"/>
                </a:solidFill>
                <a:cs typeface="B Mitra" panose="00000400000000000000" pitchFamily="2" charset="-78"/>
              </a:rPr>
              <a:t>)</a:t>
            </a:r>
            <a:endParaRPr lang="en-US" altLang="en-US" sz="2500" dirty="0">
              <a:solidFill>
                <a:srgbClr val="FFFFCC"/>
              </a:solidFill>
              <a:cs typeface="B Mitra" panose="00000400000000000000" pitchFamily="2" charset="-78"/>
            </a:endParaRPr>
          </a:p>
        </p:txBody>
      </p:sp>
      <p:pic>
        <p:nvPicPr>
          <p:cNvPr id="131076" name="Picture 4" descr="27a"/>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7160207" y="2712319"/>
            <a:ext cx="743118" cy="38884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31078" name="Picture 6" descr="27b"/>
          <p:cNvPicPr>
            <a:picLocks noGrp="1"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7137283" y="3647904"/>
            <a:ext cx="787783" cy="37276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31080" name="Picture 8" descr="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37748" y="2960950"/>
            <a:ext cx="2629717" cy="22495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2982317"/>
      </p:ext>
    </p:extLst>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838200" y="588495"/>
            <a:ext cx="10515600" cy="487270"/>
          </a:xfrm>
        </p:spPr>
        <p:txBody>
          <a:bodyPr>
            <a:noAutofit/>
          </a:bodyPr>
          <a:lstStyle/>
          <a:p>
            <a:pPr algn="ctr" rtl="1">
              <a:lnSpc>
                <a:spcPct val="80000"/>
              </a:lnSpc>
              <a:buFont typeface="Wingdings" pitchFamily="2" charset="2"/>
              <a:buNone/>
            </a:pPr>
            <a:r>
              <a:rPr lang="fa-IR" altLang="en-US" sz="3000" b="1" dirty="0">
                <a:solidFill>
                  <a:srgbClr val="FFFF00"/>
                </a:solidFill>
                <a:cs typeface="B Mitra" panose="00000400000000000000" pitchFamily="2" charset="-78"/>
              </a:rPr>
              <a:t>نيروي كار بايستي اطلاعات صحيحي در مورد مواد شيميايي داشته باشد</a:t>
            </a:r>
            <a:r>
              <a:rPr lang="fa-IR" altLang="en-US" sz="3000" b="1" dirty="0" smtClean="0">
                <a:solidFill>
                  <a:srgbClr val="FFFF00"/>
                </a:solidFill>
                <a:cs typeface="B Mitra" panose="00000400000000000000" pitchFamily="2" charset="-78"/>
              </a:rPr>
              <a:t>.</a:t>
            </a:r>
          </a:p>
          <a:p>
            <a:pPr algn="r" rtl="1">
              <a:lnSpc>
                <a:spcPct val="90000"/>
              </a:lnSpc>
              <a:buFont typeface="Wingdings" pitchFamily="2" charset="2"/>
              <a:buNone/>
            </a:pPr>
            <a:r>
              <a:rPr lang="fa-IR" altLang="en-US" sz="3000" b="1" dirty="0" smtClean="0">
                <a:solidFill>
                  <a:srgbClr val="FFFFCC"/>
                </a:solidFill>
                <a:cs typeface="B Mitra" panose="00000400000000000000" pitchFamily="2" charset="-78"/>
              </a:rPr>
              <a:t>    </a:t>
            </a:r>
            <a:r>
              <a:rPr lang="en-US" altLang="en-US" sz="3000" b="1" dirty="0" smtClean="0">
                <a:solidFill>
                  <a:srgbClr val="FFFFCC"/>
                </a:solidFill>
                <a:cs typeface="B Mitra" panose="00000400000000000000" pitchFamily="2" charset="-78"/>
              </a:rPr>
              <a:t> </a:t>
            </a:r>
            <a:endParaRPr lang="en-US" altLang="en-US" sz="3000" b="1" dirty="0">
              <a:solidFill>
                <a:srgbClr val="FFFFCC"/>
              </a:solidFill>
              <a:cs typeface="B Mitra" panose="00000400000000000000" pitchFamily="2" charset="-78"/>
            </a:endParaRPr>
          </a:p>
        </p:txBody>
      </p:sp>
      <p:sp>
        <p:nvSpPr>
          <p:cNvPr id="2" name="Rectangle 1"/>
          <p:cNvSpPr/>
          <p:nvPr/>
        </p:nvSpPr>
        <p:spPr>
          <a:xfrm>
            <a:off x="575982" y="1202868"/>
            <a:ext cx="11040035" cy="4443524"/>
          </a:xfrm>
          <a:prstGeom prst="rect">
            <a:avLst/>
          </a:prstGeom>
        </p:spPr>
        <p:txBody>
          <a:bodyPr wrap="square">
            <a:spAutoFit/>
          </a:bodyPr>
          <a:lstStyle/>
          <a:p>
            <a:pPr algn="just" rtl="1">
              <a:lnSpc>
                <a:spcPct val="80000"/>
              </a:lnSpc>
              <a:buFont typeface="Wingdings" pitchFamily="2" charset="2"/>
              <a:buNone/>
            </a:pPr>
            <a:endParaRPr lang="fa-IR" altLang="en-US" sz="2600" b="1" dirty="0">
              <a:solidFill>
                <a:srgbClr val="FFFFCC"/>
              </a:solidFill>
              <a:cs typeface="B Mitra" panose="00000400000000000000" pitchFamily="2" charset="-78"/>
            </a:endParaRPr>
          </a:p>
          <a:p>
            <a:pPr algn="just" rtl="1">
              <a:lnSpc>
                <a:spcPct val="110000"/>
              </a:lnSpc>
            </a:pPr>
            <a:r>
              <a:rPr lang="fa-IR" altLang="en-US" sz="2600" dirty="0">
                <a:solidFill>
                  <a:srgbClr val="FFFFCC"/>
                </a:solidFill>
                <a:cs typeface="B Mitra" panose="00000400000000000000" pitchFamily="2" charset="-78"/>
              </a:rPr>
              <a:t> </a:t>
            </a:r>
            <a:r>
              <a:rPr lang="fa-IR" altLang="en-US" sz="2600" b="1" dirty="0">
                <a:solidFill>
                  <a:srgbClr val="FFFFCC"/>
                </a:solidFill>
                <a:cs typeface="B Mitra" panose="00000400000000000000" pitchFamily="2" charset="-78"/>
              </a:rPr>
              <a:t>ايالات متحده</a:t>
            </a:r>
            <a:r>
              <a:rPr lang="fa-IR" altLang="en-US" sz="2600" dirty="0">
                <a:solidFill>
                  <a:srgbClr val="FFFFCC"/>
                </a:solidFill>
                <a:cs typeface="B Mitra" panose="00000400000000000000" pitchFamily="2" charset="-78"/>
              </a:rPr>
              <a:t> </a:t>
            </a:r>
            <a:r>
              <a:rPr lang="fa-IR" altLang="en-US" sz="2600" b="1" dirty="0">
                <a:solidFill>
                  <a:srgbClr val="FFFFCC"/>
                </a:solidFill>
                <a:cs typeface="B Mitra" panose="00000400000000000000" pitchFamily="2" charset="-78"/>
              </a:rPr>
              <a:t>در سال 1983، استاندارد مواجهه با مواد شيميايي  ارائه شده توسط اداره ايمني و بهداشت حرفه اي (</a:t>
            </a:r>
            <a:r>
              <a:rPr lang="en-US" altLang="en-US" sz="2600" b="1" dirty="0">
                <a:solidFill>
                  <a:srgbClr val="FFFFCC"/>
                </a:solidFill>
                <a:cs typeface="B Mitra" panose="00000400000000000000" pitchFamily="2" charset="-78"/>
              </a:rPr>
              <a:t>OSHA</a:t>
            </a:r>
            <a:r>
              <a:rPr lang="fa-IR" altLang="en-US" sz="2600" b="1" dirty="0">
                <a:solidFill>
                  <a:srgbClr val="FFFFCC"/>
                </a:solidFill>
                <a:cs typeface="B Mitra" panose="00000400000000000000" pitchFamily="2" charset="-78"/>
              </a:rPr>
              <a:t>) خود را به</a:t>
            </a:r>
            <a:r>
              <a:rPr lang="en-US" altLang="en-US" sz="2600" b="1" dirty="0">
                <a:solidFill>
                  <a:srgbClr val="FFFFCC"/>
                </a:solidFill>
                <a:cs typeface="B Mitra" panose="00000400000000000000" pitchFamily="2" charset="-78"/>
              </a:rPr>
              <a:t> </a:t>
            </a:r>
            <a:r>
              <a:rPr lang="fa-IR" altLang="en-US" sz="2600" b="1" dirty="0">
                <a:solidFill>
                  <a:srgbClr val="FFFFCC"/>
                </a:solidFill>
                <a:cs typeface="B Mitra" panose="00000400000000000000" pitchFamily="2" charset="-78"/>
              </a:rPr>
              <a:t>تصويب رساند . اين استاندارد براي حفاظت شاغليني كه با مواد شيميايي سروكار دارند در نظر گرفته شده بود.</a:t>
            </a:r>
          </a:p>
          <a:p>
            <a:pPr algn="just" rtl="1">
              <a:lnSpc>
                <a:spcPct val="90000"/>
              </a:lnSpc>
            </a:pPr>
            <a:r>
              <a:rPr lang="fa-IR" altLang="en-US" sz="2600" b="1" dirty="0">
                <a:solidFill>
                  <a:srgbClr val="FFFFCC"/>
                </a:solidFill>
                <a:cs typeface="B Mitra" panose="00000400000000000000" pitchFamily="2" charset="-78"/>
              </a:rPr>
              <a:t>(شماره استاندارد </a:t>
            </a:r>
            <a:r>
              <a:rPr lang="en-US" altLang="en-US" sz="2600" b="1" dirty="0">
                <a:solidFill>
                  <a:srgbClr val="FFFFCC"/>
                </a:solidFill>
                <a:cs typeface="B Mitra" panose="00000400000000000000" pitchFamily="2" charset="-78"/>
              </a:rPr>
              <a:t>(29 CFR 1910.1200 </a:t>
            </a:r>
            <a:endParaRPr lang="fa-IR" altLang="en-US" sz="2600" b="1" dirty="0">
              <a:solidFill>
                <a:srgbClr val="FFFFCC"/>
              </a:solidFill>
              <a:cs typeface="B Mitra" panose="00000400000000000000" pitchFamily="2" charset="-78"/>
            </a:endParaRPr>
          </a:p>
          <a:p>
            <a:pPr algn="just" rtl="1">
              <a:lnSpc>
                <a:spcPct val="105000"/>
              </a:lnSpc>
            </a:pPr>
            <a:r>
              <a:rPr lang="fa-IR" altLang="en-US" sz="2600" b="1" dirty="0">
                <a:solidFill>
                  <a:srgbClr val="FFFFCC"/>
                </a:solidFill>
                <a:cs typeface="B Mitra" panose="00000400000000000000" pitchFamily="2" charset="-78"/>
              </a:rPr>
              <a:t>استاندارد مواجهه با مواد شيميايي بيان مي كند ، شركتهايي كه مواد شيميايي خطرناك راتوليدو مصرف ميكنند بايستي براي نيروي كارخود اطلاعات و آموزشهاي لازم را تدارك ببينند تا كار جابجايي و استفاده از اين مواد به صورت صحيح انجام گيرد .</a:t>
            </a:r>
          </a:p>
          <a:p>
            <a:pPr algn="just" rtl="1">
              <a:lnSpc>
                <a:spcPct val="90000"/>
              </a:lnSpc>
              <a:buFont typeface="Wingdings" pitchFamily="2" charset="2"/>
              <a:buNone/>
            </a:pPr>
            <a:endParaRPr lang="fa-IR" altLang="en-US" sz="2600" b="1" dirty="0">
              <a:solidFill>
                <a:srgbClr val="FFFFCC"/>
              </a:solidFill>
              <a:cs typeface="B Mitra" panose="00000400000000000000" pitchFamily="2" charset="-78"/>
            </a:endParaRPr>
          </a:p>
          <a:p>
            <a:pPr algn="just" rtl="1">
              <a:lnSpc>
                <a:spcPct val="90000"/>
              </a:lnSpc>
            </a:pPr>
            <a:r>
              <a:rPr lang="fa-IR" altLang="en-US" sz="2600" b="1" dirty="0">
                <a:solidFill>
                  <a:srgbClr val="FFFFCC"/>
                </a:solidFill>
                <a:cs typeface="B Mitra" panose="00000400000000000000" pitchFamily="2" charset="-78"/>
              </a:rPr>
              <a:t>كليه شاغلين به عنوان نيروي كار بايستي درباره مواد شيميايي خطرناك موجود در محيط كارشان و اثرات بالقوه آنها بر روي سلامتي و ايمني خود آگاهي داشته باشند .</a:t>
            </a:r>
            <a:endParaRPr lang="en-US" altLang="en-US" sz="2600" b="1" dirty="0">
              <a:solidFill>
                <a:srgbClr val="FFFFCC"/>
              </a:solidFill>
              <a:cs typeface="B Mitra" panose="00000400000000000000" pitchFamily="2" charset="-78"/>
            </a:endParaRPr>
          </a:p>
        </p:txBody>
      </p:sp>
    </p:spTree>
    <p:extLst>
      <p:ext uri="{BB962C8B-B14F-4D97-AF65-F5344CB8AC3E}">
        <p14:creationId xmlns:p14="http://schemas.microsoft.com/office/powerpoint/2010/main" val="34364245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4" name="AutoShape 4"/>
          <p:cNvSpPr>
            <a:spLocks noChangeArrowheads="1"/>
          </p:cNvSpPr>
          <p:nvPr/>
        </p:nvSpPr>
        <p:spPr bwMode="auto">
          <a:xfrm rot="868995">
            <a:off x="3582936" y="1670576"/>
            <a:ext cx="4873472" cy="3868247"/>
          </a:xfrm>
          <a:prstGeom prst="foldedCorner">
            <a:avLst>
              <a:gd name="adj" fmla="val 12500"/>
            </a:avLst>
          </a:prstGeom>
          <a:gradFill rotWithShape="1">
            <a:gsLst>
              <a:gs pos="0">
                <a:srgbClr val="6699FF">
                  <a:gamma/>
                  <a:shade val="46275"/>
                  <a:invGamma/>
                </a:srgbClr>
              </a:gs>
              <a:gs pos="100000">
                <a:srgbClr val="6699FF"/>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391" tIns="46696" rIns="93391" bIns="46696" anchor="ctr"/>
          <a:lstStyle>
            <a:lvl1pPr algn="l" defTabSz="515938" rtl="0">
              <a:defRPr>
                <a:solidFill>
                  <a:schemeClr val="tx1"/>
                </a:solidFill>
                <a:latin typeface="Arial" charset="0"/>
                <a:cs typeface="Arial" charset="0"/>
              </a:defRPr>
            </a:lvl1pPr>
            <a:lvl2pPr marL="257175" algn="l" defTabSz="515938" rtl="0">
              <a:defRPr>
                <a:solidFill>
                  <a:schemeClr val="tx1"/>
                </a:solidFill>
                <a:latin typeface="Arial" charset="0"/>
                <a:cs typeface="Arial" charset="0"/>
              </a:defRPr>
            </a:lvl2pPr>
            <a:lvl3pPr marL="515938" algn="l" defTabSz="515938" rtl="0">
              <a:defRPr>
                <a:solidFill>
                  <a:schemeClr val="tx1"/>
                </a:solidFill>
                <a:latin typeface="Arial" charset="0"/>
                <a:cs typeface="Arial" charset="0"/>
              </a:defRPr>
            </a:lvl3pPr>
            <a:lvl4pPr marL="773113" algn="l" defTabSz="515938" rtl="0">
              <a:defRPr>
                <a:solidFill>
                  <a:schemeClr val="tx1"/>
                </a:solidFill>
                <a:latin typeface="Arial" charset="0"/>
                <a:cs typeface="Arial" charset="0"/>
              </a:defRPr>
            </a:lvl4pPr>
            <a:lvl5pPr marL="1030288" algn="l" defTabSz="515938" rtl="0">
              <a:defRPr>
                <a:solidFill>
                  <a:schemeClr val="tx1"/>
                </a:solidFill>
                <a:latin typeface="Arial" charset="0"/>
                <a:cs typeface="Arial" charset="0"/>
              </a:defRPr>
            </a:lvl5pPr>
            <a:lvl6pPr marL="1487488" defTabSz="515938" fontAlgn="base">
              <a:spcBef>
                <a:spcPct val="0"/>
              </a:spcBef>
              <a:spcAft>
                <a:spcPct val="0"/>
              </a:spcAft>
              <a:defRPr>
                <a:solidFill>
                  <a:schemeClr val="tx1"/>
                </a:solidFill>
                <a:latin typeface="Arial" charset="0"/>
                <a:cs typeface="Arial" charset="0"/>
              </a:defRPr>
            </a:lvl6pPr>
            <a:lvl7pPr marL="1944688" defTabSz="515938" fontAlgn="base">
              <a:spcBef>
                <a:spcPct val="0"/>
              </a:spcBef>
              <a:spcAft>
                <a:spcPct val="0"/>
              </a:spcAft>
              <a:defRPr>
                <a:solidFill>
                  <a:schemeClr val="tx1"/>
                </a:solidFill>
                <a:latin typeface="Arial" charset="0"/>
                <a:cs typeface="Arial" charset="0"/>
              </a:defRPr>
            </a:lvl7pPr>
            <a:lvl8pPr marL="2401888" defTabSz="515938" fontAlgn="base">
              <a:spcBef>
                <a:spcPct val="0"/>
              </a:spcBef>
              <a:spcAft>
                <a:spcPct val="0"/>
              </a:spcAft>
              <a:defRPr>
                <a:solidFill>
                  <a:schemeClr val="tx1"/>
                </a:solidFill>
                <a:latin typeface="Arial" charset="0"/>
                <a:cs typeface="Arial" charset="0"/>
              </a:defRPr>
            </a:lvl8pPr>
            <a:lvl9pPr marL="2859088" defTabSz="515938" fontAlgn="base">
              <a:spcBef>
                <a:spcPct val="0"/>
              </a:spcBef>
              <a:spcAft>
                <a:spcPct val="0"/>
              </a:spcAft>
              <a:defRPr>
                <a:solidFill>
                  <a:schemeClr val="tx1"/>
                </a:solidFill>
                <a:latin typeface="Arial" charset="0"/>
                <a:cs typeface="Arial" charset="0"/>
              </a:defRPr>
            </a:lvl9pPr>
          </a:lstStyle>
          <a:p>
            <a:pPr algn="ctr"/>
            <a:r>
              <a:rPr lang="fa-IR" altLang="en-US" sz="4173" b="1" dirty="0">
                <a:solidFill>
                  <a:srgbClr val="FFFF00"/>
                </a:solidFill>
                <a:effectLst>
                  <a:outerShdw blurRad="38100" dist="38100" dir="2700000" algn="tl">
                    <a:srgbClr val="000000"/>
                  </a:outerShdw>
                </a:effectLst>
                <a:latin typeface="Garamond" pitchFamily="18" charset="0"/>
                <a:cs typeface="Zar" pitchFamily="2" charset="-78"/>
              </a:rPr>
              <a:t>برگه اطلاعات ايمني مواد</a:t>
            </a:r>
            <a:endParaRPr lang="en-US" altLang="en-US" sz="4173" b="1" dirty="0">
              <a:solidFill>
                <a:srgbClr val="FFFF00"/>
              </a:solidFill>
              <a:effectLst>
                <a:outerShdw blurRad="38100" dist="38100" dir="2700000" algn="tl">
                  <a:srgbClr val="000000"/>
                </a:outerShdw>
              </a:effectLst>
              <a:latin typeface="Garamond" pitchFamily="18" charset="0"/>
              <a:cs typeface="Zar" pitchFamily="2" charset="-78"/>
            </a:endParaRPr>
          </a:p>
        </p:txBody>
      </p:sp>
    </p:spTree>
    <p:extLst>
      <p:ext uri="{BB962C8B-B14F-4D97-AF65-F5344CB8AC3E}">
        <p14:creationId xmlns:p14="http://schemas.microsoft.com/office/powerpoint/2010/main" val="3640190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rrowheads="1"/>
          </p:cNvSpPr>
          <p:nvPr>
            <p:ph type="title"/>
          </p:nvPr>
        </p:nvSpPr>
        <p:spPr/>
        <p:txBody>
          <a:bodyPr/>
          <a:lstStyle/>
          <a:p>
            <a:pPr algn="r" rtl="1"/>
            <a:r>
              <a:rPr lang="fa-IR" altLang="en-US" sz="3266" b="1" dirty="0">
                <a:solidFill>
                  <a:srgbClr val="FFFF00"/>
                </a:solidFill>
                <a:cs typeface="B Mitra" panose="00000400000000000000" pitchFamily="2" charset="-78"/>
              </a:rPr>
              <a:t>برگه اطلاعات ايمني و بهداشتي مواد</a:t>
            </a:r>
            <a:endParaRPr lang="en-US" altLang="en-US" sz="3266" b="1" dirty="0">
              <a:solidFill>
                <a:srgbClr val="FFFF00"/>
              </a:solidFill>
              <a:cs typeface="B Mitra" panose="00000400000000000000" pitchFamily="2" charset="-78"/>
            </a:endParaRPr>
          </a:p>
        </p:txBody>
      </p:sp>
      <p:sp>
        <p:nvSpPr>
          <p:cNvPr id="135171" name="Rectangle 3"/>
          <p:cNvSpPr>
            <a:spLocks noGrp="1" noChangeArrowheads="1"/>
          </p:cNvSpPr>
          <p:nvPr>
            <p:ph type="body" idx="1"/>
          </p:nvPr>
        </p:nvSpPr>
        <p:spPr>
          <a:xfrm>
            <a:off x="578224" y="2223593"/>
            <a:ext cx="10775575" cy="3352672"/>
          </a:xfrm>
        </p:spPr>
        <p:txBody>
          <a:bodyPr/>
          <a:lstStyle/>
          <a:p>
            <a:pPr algn="just" rtl="1">
              <a:lnSpc>
                <a:spcPct val="110000"/>
              </a:lnSpc>
            </a:pPr>
            <a:r>
              <a:rPr lang="fa-IR" altLang="en-US" sz="2177" b="1" dirty="0">
                <a:solidFill>
                  <a:srgbClr val="FFFFCC"/>
                </a:solidFill>
                <a:cs typeface="B Mitra" panose="00000400000000000000" pitchFamily="2" charset="-78"/>
              </a:rPr>
              <a:t>با وجوداينكه برچسب ها يك روش موثر براي ارائه اطلاعات درباره مواد خطرناك است اما برخي اوقات شما به اطلاعات بيشتر ازآنچه در برچسب ها آورده شده نيازخواهيد داشت.</a:t>
            </a:r>
          </a:p>
          <a:p>
            <a:pPr algn="just" rtl="1">
              <a:lnSpc>
                <a:spcPct val="110000"/>
              </a:lnSpc>
            </a:pPr>
            <a:r>
              <a:rPr lang="fa-IR" altLang="en-US" sz="2177" b="1" dirty="0">
                <a:solidFill>
                  <a:srgbClr val="FFFFCC"/>
                </a:solidFill>
                <a:cs typeface="B Mitra" panose="00000400000000000000" pitchFamily="2" charset="-78"/>
              </a:rPr>
              <a:t>شمامي توانيد مجموعه اي ازاطلاعات را درباره مواد خطرناكي كه با آنها سروكارداريد دربرگه اطلاعات ايمني وبهداشتي مواد يا</a:t>
            </a:r>
            <a:r>
              <a:rPr lang="en-US" altLang="en-US" sz="2177" b="1" dirty="0">
                <a:solidFill>
                  <a:srgbClr val="FFFFCC"/>
                </a:solidFill>
                <a:cs typeface="B Mitra" panose="00000400000000000000" pitchFamily="2" charset="-78"/>
              </a:rPr>
              <a:t>MSDS </a:t>
            </a:r>
            <a:r>
              <a:rPr lang="fa-IR" altLang="en-US" sz="2177" b="1" dirty="0">
                <a:solidFill>
                  <a:srgbClr val="FFFFCC"/>
                </a:solidFill>
                <a:cs typeface="B Mitra" panose="00000400000000000000" pitchFamily="2" charset="-78"/>
              </a:rPr>
              <a:t> بيابيد.</a:t>
            </a:r>
          </a:p>
          <a:p>
            <a:pPr algn="just" rtl="1">
              <a:lnSpc>
                <a:spcPct val="110000"/>
              </a:lnSpc>
            </a:pPr>
            <a:r>
              <a:rPr lang="fa-IR" altLang="en-US" sz="2177" b="1" dirty="0">
                <a:solidFill>
                  <a:srgbClr val="FFFFCC"/>
                </a:solidFill>
                <a:cs typeface="B Mitra" panose="00000400000000000000" pitchFamily="2" charset="-78"/>
              </a:rPr>
              <a:t>شما بايد زماني رابراي خواندن وفهميدن توضيحات مندرج در </a:t>
            </a:r>
            <a:r>
              <a:rPr lang="en-US" altLang="en-US" sz="2177" b="1" dirty="0">
                <a:solidFill>
                  <a:srgbClr val="FFFFCC"/>
                </a:solidFill>
                <a:cs typeface="B Mitra" panose="00000400000000000000" pitchFamily="2" charset="-78"/>
              </a:rPr>
              <a:t>MSDS</a:t>
            </a:r>
            <a:r>
              <a:rPr lang="fa-IR" altLang="en-US" sz="2177" b="1" dirty="0">
                <a:solidFill>
                  <a:srgbClr val="FFFFCC"/>
                </a:solidFill>
                <a:cs typeface="B Mitra" panose="00000400000000000000" pitchFamily="2" charset="-78"/>
              </a:rPr>
              <a:t> هاي مواد خطرناك موجود درحيطه كاريتان صرف كنيد.</a:t>
            </a:r>
            <a:endParaRPr lang="en-US" altLang="en-US" sz="2177" b="1" dirty="0">
              <a:solidFill>
                <a:srgbClr val="FFFFCC"/>
              </a:solidFill>
              <a:cs typeface="B Mitra" panose="00000400000000000000" pitchFamily="2" charset="-78"/>
            </a:endParaRPr>
          </a:p>
        </p:txBody>
      </p:sp>
    </p:spTree>
    <p:extLst>
      <p:ext uri="{BB962C8B-B14F-4D97-AF65-F5344CB8AC3E}">
        <p14:creationId xmlns:p14="http://schemas.microsoft.com/office/powerpoint/2010/main" val="6108862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rrowheads="1"/>
          </p:cNvSpPr>
          <p:nvPr>
            <p:ph type="title"/>
          </p:nvPr>
        </p:nvSpPr>
        <p:spPr>
          <a:xfrm>
            <a:off x="3463547" y="0"/>
            <a:ext cx="8243425" cy="1460314"/>
          </a:xfrm>
        </p:spPr>
        <p:txBody>
          <a:bodyPr>
            <a:normAutofit/>
          </a:bodyPr>
          <a:lstStyle/>
          <a:p>
            <a:pPr algn="r" rtl="1"/>
            <a:r>
              <a:rPr lang="en-US" altLang="en-US" sz="4000" b="1" dirty="0">
                <a:solidFill>
                  <a:srgbClr val="FFFF00"/>
                </a:solidFill>
                <a:cs typeface="B Mitra" panose="00000400000000000000" pitchFamily="2" charset="-78"/>
              </a:rPr>
              <a:t>MSDS</a:t>
            </a:r>
            <a:r>
              <a:rPr lang="fa-IR" altLang="en-US" sz="4000" b="1" dirty="0">
                <a:solidFill>
                  <a:srgbClr val="FFFF00"/>
                </a:solidFill>
                <a:cs typeface="B Mitra" panose="00000400000000000000" pitchFamily="2" charset="-78"/>
              </a:rPr>
              <a:t> چيست؟</a:t>
            </a:r>
            <a:endParaRPr lang="en-US" altLang="en-US" sz="4000" b="1" dirty="0">
              <a:solidFill>
                <a:srgbClr val="FFFF00"/>
              </a:solidFill>
              <a:cs typeface="B Mitra" panose="00000400000000000000" pitchFamily="2" charset="-78"/>
            </a:endParaRPr>
          </a:p>
        </p:txBody>
      </p:sp>
      <p:sp>
        <p:nvSpPr>
          <p:cNvPr id="137219" name="Rectangle 3"/>
          <p:cNvSpPr>
            <a:spLocks noGrp="1" noChangeArrowheads="1"/>
          </p:cNvSpPr>
          <p:nvPr>
            <p:ph type="body" idx="1"/>
          </p:nvPr>
        </p:nvSpPr>
        <p:spPr>
          <a:xfrm>
            <a:off x="900952" y="1195156"/>
            <a:ext cx="10564941" cy="4836027"/>
          </a:xfrm>
        </p:spPr>
        <p:txBody>
          <a:bodyPr>
            <a:noAutofit/>
          </a:bodyPr>
          <a:lstStyle/>
          <a:p>
            <a:pPr algn="r" rtl="1"/>
            <a:r>
              <a:rPr lang="fa-IR" altLang="en-US" sz="1600" b="1" dirty="0">
                <a:solidFill>
                  <a:srgbClr val="FFFFCC"/>
                </a:solidFill>
                <a:cs typeface="B Mitra" panose="00000400000000000000" pitchFamily="2" charset="-78"/>
              </a:rPr>
              <a:t>برگه اطلاعات ايمني و بهداشتي مواد </a:t>
            </a:r>
            <a:r>
              <a:rPr lang="en-US" altLang="en-US" sz="1600" b="1" dirty="0">
                <a:solidFill>
                  <a:srgbClr val="FFFFCC"/>
                </a:solidFill>
                <a:cs typeface="B Mitra" panose="00000400000000000000" pitchFamily="2" charset="-78"/>
              </a:rPr>
              <a:t>MSDS)</a:t>
            </a:r>
            <a:r>
              <a:rPr lang="fa-IR" altLang="en-US" sz="1600" b="1" dirty="0">
                <a:solidFill>
                  <a:srgbClr val="FFFFCC"/>
                </a:solidFill>
                <a:cs typeface="B Mitra" panose="00000400000000000000" pitchFamily="2" charset="-78"/>
              </a:rPr>
              <a:t>) اطلاعات مبسوطي درباره مواد خطرناك ويژه  فراهم مي كند. </a:t>
            </a:r>
            <a:r>
              <a:rPr lang="en-US" altLang="en-US" sz="1600" b="1" dirty="0">
                <a:solidFill>
                  <a:srgbClr val="FFFFCC"/>
                </a:solidFill>
                <a:cs typeface="B Mitra" panose="00000400000000000000" pitchFamily="2" charset="-78"/>
              </a:rPr>
              <a:t>MSDS </a:t>
            </a:r>
            <a:r>
              <a:rPr lang="fa-IR" altLang="en-US" sz="1600" b="1" dirty="0">
                <a:solidFill>
                  <a:srgbClr val="FFFFCC"/>
                </a:solidFill>
                <a:cs typeface="B Mitra" panose="00000400000000000000" pitchFamily="2" charset="-78"/>
              </a:rPr>
              <a:t> اطلاعات زيررا شامل مي شود :</a:t>
            </a:r>
          </a:p>
          <a:p>
            <a:pPr algn="r" rtl="1"/>
            <a:endParaRPr lang="fa-IR" altLang="en-US" sz="1600" b="1" dirty="0">
              <a:solidFill>
                <a:srgbClr val="FFFFCC"/>
              </a:solidFill>
              <a:cs typeface="B Mitra" panose="00000400000000000000" pitchFamily="2" charset="-78"/>
            </a:endParaRPr>
          </a:p>
          <a:p>
            <a:pPr algn="r" rtl="1"/>
            <a:r>
              <a:rPr lang="fa-IR" altLang="en-US" sz="1600" b="1" dirty="0">
                <a:solidFill>
                  <a:srgbClr val="FFFFCC"/>
                </a:solidFill>
                <a:cs typeface="B Mitra" panose="00000400000000000000" pitchFamily="2" charset="-78"/>
              </a:rPr>
              <a:t>شناسايي (نام ماده)</a:t>
            </a:r>
          </a:p>
          <a:p>
            <a:pPr algn="r" rtl="1"/>
            <a:r>
              <a:rPr lang="fa-IR" altLang="en-US" sz="1600" b="1" dirty="0">
                <a:solidFill>
                  <a:srgbClr val="FFFFCC"/>
                </a:solidFill>
                <a:cs typeface="B Mitra" panose="00000400000000000000" pitchFamily="2" charset="-78"/>
              </a:rPr>
              <a:t>خطرات فيزيكي (ارگان هدف)</a:t>
            </a:r>
          </a:p>
          <a:p>
            <a:pPr algn="r" rtl="1"/>
            <a:r>
              <a:rPr lang="fa-IR" altLang="en-US" sz="1600" b="1" dirty="0">
                <a:solidFill>
                  <a:srgbClr val="FFFFCC"/>
                </a:solidFill>
                <a:cs typeface="B Mitra" panose="00000400000000000000" pitchFamily="2" charset="-78"/>
              </a:rPr>
              <a:t>خطرات بهداشتي</a:t>
            </a:r>
          </a:p>
          <a:p>
            <a:pPr algn="r" rtl="1"/>
            <a:r>
              <a:rPr lang="fa-IR" altLang="en-US" sz="1600" b="1" dirty="0">
                <a:solidFill>
                  <a:srgbClr val="FFFFCC"/>
                </a:solidFill>
                <a:cs typeface="B Mitra" panose="00000400000000000000" pitchFamily="2" charset="-78"/>
              </a:rPr>
              <a:t>راههاي ورود به بدن</a:t>
            </a:r>
          </a:p>
          <a:p>
            <a:pPr algn="r" rtl="1"/>
            <a:r>
              <a:rPr lang="fa-IR" altLang="en-US" sz="1600" b="1" dirty="0">
                <a:solidFill>
                  <a:srgbClr val="FFFFCC"/>
                </a:solidFill>
                <a:cs typeface="B Mitra" panose="00000400000000000000" pitchFamily="2" charset="-78"/>
              </a:rPr>
              <a:t>حدود تماس مجاز</a:t>
            </a:r>
            <a:r>
              <a:rPr lang="en-US" altLang="en-US" sz="1600" b="1" dirty="0">
                <a:solidFill>
                  <a:srgbClr val="FFFFCC"/>
                </a:solidFill>
                <a:cs typeface="B Mitra" panose="00000400000000000000" pitchFamily="2" charset="-78"/>
              </a:rPr>
              <a:t>PEL)</a:t>
            </a:r>
            <a:r>
              <a:rPr lang="fa-IR" altLang="en-US" sz="1600" b="1" dirty="0">
                <a:solidFill>
                  <a:srgbClr val="FFFFCC"/>
                </a:solidFill>
                <a:cs typeface="B Mitra" panose="00000400000000000000" pitchFamily="2" charset="-78"/>
              </a:rPr>
              <a:t>) </a:t>
            </a:r>
          </a:p>
          <a:p>
            <a:pPr algn="r" rtl="1"/>
            <a:r>
              <a:rPr lang="fa-IR" altLang="en-US" sz="1600" b="1" dirty="0">
                <a:solidFill>
                  <a:srgbClr val="FFFFCC"/>
                </a:solidFill>
                <a:cs typeface="B Mitra" panose="00000400000000000000" pitchFamily="2" charset="-78"/>
              </a:rPr>
              <a:t>پتانسيل سرطان زايي </a:t>
            </a:r>
          </a:p>
          <a:p>
            <a:pPr algn="r" rtl="1"/>
            <a:r>
              <a:rPr lang="fa-IR" altLang="en-US" sz="1600" b="1" dirty="0">
                <a:solidFill>
                  <a:srgbClr val="FFFFCC"/>
                </a:solidFill>
                <a:cs typeface="B Mitra" panose="00000400000000000000" pitchFamily="2" charset="-78"/>
              </a:rPr>
              <a:t>روش كار ايمن</a:t>
            </a:r>
          </a:p>
          <a:p>
            <a:pPr algn="r" rtl="1"/>
            <a:r>
              <a:rPr lang="fa-IR" altLang="en-US" sz="1600" b="1" dirty="0">
                <a:solidFill>
                  <a:srgbClr val="FFFFCC"/>
                </a:solidFill>
                <a:cs typeface="B Mitra" panose="00000400000000000000" pitchFamily="2" charset="-78"/>
              </a:rPr>
              <a:t>اطلاعات برگه تهيه شده ( مرجع تهيه كننده)</a:t>
            </a:r>
          </a:p>
          <a:p>
            <a:pPr algn="r" rtl="1"/>
            <a:r>
              <a:rPr lang="fa-IR" altLang="en-US" sz="1600" b="1" dirty="0">
                <a:solidFill>
                  <a:srgbClr val="FFFFCC"/>
                </a:solidFill>
                <a:cs typeface="B Mitra" panose="00000400000000000000" pitchFamily="2" charset="-78"/>
              </a:rPr>
              <a:t>اقدامات كنترلي ( تجهيزات حفاظت فردي)</a:t>
            </a:r>
          </a:p>
          <a:p>
            <a:pPr algn="r" rtl="1"/>
            <a:r>
              <a:rPr lang="fa-IR" altLang="en-US" sz="1600" b="1" dirty="0">
                <a:solidFill>
                  <a:srgbClr val="FFFFCC"/>
                </a:solidFill>
                <a:cs typeface="B Mitra" panose="00000400000000000000" pitchFamily="2" charset="-78"/>
              </a:rPr>
              <a:t>روش هاي كمك هاي اوليه ضروري ( شماره تلفن اضطراري )</a:t>
            </a:r>
          </a:p>
          <a:p>
            <a:pPr algn="r" rtl="1"/>
            <a:r>
              <a:rPr lang="fa-IR" altLang="en-US" sz="1600" b="1" dirty="0">
                <a:solidFill>
                  <a:srgbClr val="FFFFCC"/>
                </a:solidFill>
                <a:cs typeface="B Mitra" panose="00000400000000000000" pitchFamily="2" charset="-78"/>
              </a:rPr>
              <a:t>اطلاعات مورد نياز براي تماس با شركت توليد كننده</a:t>
            </a:r>
          </a:p>
          <a:p>
            <a:pPr algn="r" rtl="1"/>
            <a:r>
              <a:rPr lang="fa-IR" altLang="en-US" sz="1600" b="1" dirty="0">
                <a:solidFill>
                  <a:srgbClr val="FFFFCC"/>
                </a:solidFill>
                <a:cs typeface="B Mitra" panose="00000400000000000000" pitchFamily="2" charset="-78"/>
              </a:rPr>
              <a:t>راهنمايي هاي ويژه ( دفع ، شرايط اضطراري ريخت و پاش)</a:t>
            </a:r>
            <a:endParaRPr lang="en-US" altLang="en-US" sz="1600" b="1" dirty="0">
              <a:solidFill>
                <a:srgbClr val="FFFFCC"/>
              </a:solidFill>
              <a:cs typeface="B Mitra" panose="00000400000000000000" pitchFamily="2" charset="-78"/>
            </a:endParaRPr>
          </a:p>
        </p:txBody>
      </p:sp>
    </p:spTree>
    <p:extLst>
      <p:ext uri="{BB962C8B-B14F-4D97-AF65-F5344CB8AC3E}">
        <p14:creationId xmlns:p14="http://schemas.microsoft.com/office/powerpoint/2010/main" val="12164691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Rot="1" noChangeArrowheads="1"/>
          </p:cNvSpPr>
          <p:nvPr>
            <p:ph type="title"/>
          </p:nvPr>
        </p:nvSpPr>
        <p:spPr>
          <a:xfrm>
            <a:off x="1210235" y="101664"/>
            <a:ext cx="10529047" cy="1558243"/>
          </a:xfrm>
        </p:spPr>
        <p:txBody>
          <a:bodyPr/>
          <a:lstStyle/>
          <a:p>
            <a:pPr algn="r" rtl="1"/>
            <a:r>
              <a:rPr lang="en-US" altLang="en-US" sz="2903" dirty="0" smtClean="0">
                <a:cs typeface="B Mitra" panose="00000400000000000000" pitchFamily="2" charset="-78"/>
              </a:rPr>
              <a:t> </a:t>
            </a:r>
            <a:r>
              <a:rPr lang="en-US" altLang="en-US" sz="2903" b="1" dirty="0" smtClean="0">
                <a:solidFill>
                  <a:srgbClr val="FFFF00"/>
                </a:solidFill>
                <a:cs typeface="B Mitra" panose="00000400000000000000" pitchFamily="2" charset="-78"/>
              </a:rPr>
              <a:t>MSDS</a:t>
            </a:r>
            <a:r>
              <a:rPr lang="fa-IR" altLang="en-US" sz="2903" b="1" dirty="0">
                <a:solidFill>
                  <a:srgbClr val="FFFF00"/>
                </a:solidFill>
                <a:cs typeface="B Mitra" panose="00000400000000000000" pitchFamily="2" charset="-78"/>
              </a:rPr>
              <a:t>نمونه اي </a:t>
            </a:r>
            <a:r>
              <a:rPr lang="fa-IR" altLang="en-US" sz="2903" b="1" dirty="0" smtClean="0">
                <a:solidFill>
                  <a:srgbClr val="FFFF00"/>
                </a:solidFill>
                <a:cs typeface="B Mitra" panose="00000400000000000000" pitchFamily="2" charset="-78"/>
              </a:rPr>
              <a:t>ازصفحه، اسيد </a:t>
            </a:r>
            <a:r>
              <a:rPr lang="fa-IR" altLang="en-US" sz="2903" b="1" dirty="0">
                <a:solidFill>
                  <a:srgbClr val="FFFF00"/>
                </a:solidFill>
                <a:cs typeface="B Mitra" panose="00000400000000000000" pitchFamily="2" charset="-78"/>
              </a:rPr>
              <a:t>نيتريك 70 درصد </a:t>
            </a:r>
            <a:endParaRPr lang="en-US" altLang="en-US" sz="2903" b="1" dirty="0">
              <a:solidFill>
                <a:srgbClr val="FFFF00"/>
              </a:solidFill>
              <a:cs typeface="B Mitra" panose="00000400000000000000" pitchFamily="2" charset="-78"/>
            </a:endParaRPr>
          </a:p>
        </p:txBody>
      </p:sp>
      <p:sp>
        <p:nvSpPr>
          <p:cNvPr id="136195" name="Rectangle 3"/>
          <p:cNvSpPr>
            <a:spLocks noGrp="1" noChangeArrowheads="1"/>
          </p:cNvSpPr>
          <p:nvPr>
            <p:ph type="body" idx="1"/>
          </p:nvPr>
        </p:nvSpPr>
        <p:spPr>
          <a:xfrm>
            <a:off x="578225" y="1565778"/>
            <a:ext cx="10918212" cy="3994979"/>
          </a:xfrm>
        </p:spPr>
        <p:txBody>
          <a:bodyPr>
            <a:normAutofit fontScale="92500" lnSpcReduction="20000"/>
          </a:bodyPr>
          <a:lstStyle/>
          <a:p>
            <a:pPr algn="r" rtl="1">
              <a:lnSpc>
                <a:spcPct val="80000"/>
              </a:lnSpc>
              <a:buFont typeface="Wingdings" pitchFamily="2" charset="2"/>
              <a:buNone/>
            </a:pPr>
            <a:endParaRPr lang="fa-IR" altLang="en-US" sz="1814" b="1" dirty="0">
              <a:solidFill>
                <a:srgbClr val="FFFFCC"/>
              </a:solidFill>
              <a:cs typeface="B Mitra" panose="00000400000000000000" pitchFamily="2" charset="-78"/>
            </a:endParaRPr>
          </a:p>
          <a:p>
            <a:pPr marL="0" indent="0" algn="r" rtl="1">
              <a:lnSpc>
                <a:spcPct val="95000"/>
              </a:lnSpc>
              <a:buFont typeface="Wingdings" pitchFamily="2" charset="2"/>
              <a:buNone/>
            </a:pPr>
            <a:r>
              <a:rPr lang="fa-IR" altLang="en-US" sz="2177" b="1" dirty="0" smtClean="0">
                <a:solidFill>
                  <a:srgbClr val="FFFFCC"/>
                </a:solidFill>
                <a:cs typeface="B Mitra" panose="00000400000000000000" pitchFamily="2" charset="-78"/>
              </a:rPr>
              <a:t>اين </a:t>
            </a:r>
            <a:r>
              <a:rPr lang="fa-IR" altLang="en-US" sz="2177" b="1" dirty="0">
                <a:solidFill>
                  <a:srgbClr val="FFFFCC"/>
                </a:solidFill>
                <a:cs typeface="B Mitra" panose="00000400000000000000" pitchFamily="2" charset="-78"/>
              </a:rPr>
              <a:t>نمونه اي ازصفحه  </a:t>
            </a:r>
            <a:r>
              <a:rPr lang="en-US" altLang="en-US" sz="2177" b="1" dirty="0">
                <a:solidFill>
                  <a:srgbClr val="FFFFCC"/>
                </a:solidFill>
                <a:cs typeface="B Mitra" panose="00000400000000000000" pitchFamily="2" charset="-78"/>
              </a:rPr>
              <a:t>MSDS</a:t>
            </a:r>
            <a:r>
              <a:rPr lang="fa-IR" altLang="en-US" sz="2177" b="1" dirty="0">
                <a:solidFill>
                  <a:srgbClr val="FFFFCC"/>
                </a:solidFill>
                <a:cs typeface="B Mitra" panose="00000400000000000000" pitchFamily="2" charset="-78"/>
              </a:rPr>
              <a:t> اسيد نيتريك 70 درصد است. </a:t>
            </a:r>
            <a:endParaRPr lang="en-US" altLang="en-US" sz="2177" b="1" dirty="0" smtClean="0">
              <a:solidFill>
                <a:srgbClr val="FFFFCC"/>
              </a:solidFill>
              <a:cs typeface="B Mitra" panose="00000400000000000000" pitchFamily="2" charset="-78"/>
            </a:endParaRPr>
          </a:p>
          <a:p>
            <a:pPr marL="0" indent="0" algn="r" rtl="1">
              <a:lnSpc>
                <a:spcPct val="95000"/>
              </a:lnSpc>
              <a:buFont typeface="Wingdings" pitchFamily="2" charset="2"/>
              <a:buNone/>
            </a:pPr>
            <a:r>
              <a:rPr lang="fa-IR" altLang="en-US" sz="2177" b="1" dirty="0" smtClean="0">
                <a:solidFill>
                  <a:srgbClr val="FFFFCC"/>
                </a:solidFill>
                <a:cs typeface="B Mitra" panose="00000400000000000000" pitchFamily="2" charset="-78"/>
              </a:rPr>
              <a:t>اين </a:t>
            </a:r>
            <a:r>
              <a:rPr lang="fa-IR" altLang="en-US" sz="2177" b="1" dirty="0">
                <a:solidFill>
                  <a:srgbClr val="FFFFCC"/>
                </a:solidFill>
                <a:cs typeface="B Mitra" panose="00000400000000000000" pitchFamily="2" charset="-78"/>
              </a:rPr>
              <a:t>محصول توسط  شركت پلاستيك </a:t>
            </a:r>
            <a:r>
              <a:rPr lang="en-US" altLang="en-US" sz="2177" b="1" dirty="0">
                <a:solidFill>
                  <a:srgbClr val="FFFFCC"/>
                </a:solidFill>
                <a:cs typeface="B Mitra" panose="00000400000000000000" pitchFamily="2" charset="-78"/>
              </a:rPr>
              <a:t>ABS </a:t>
            </a:r>
            <a:r>
              <a:rPr lang="fa-IR" altLang="en-US" sz="2177" b="1" dirty="0">
                <a:solidFill>
                  <a:srgbClr val="FFFFCC"/>
                </a:solidFill>
                <a:cs typeface="B Mitra" panose="00000400000000000000" pitchFamily="2" charset="-78"/>
              </a:rPr>
              <a:t> ساخته شده است </a:t>
            </a:r>
          </a:p>
          <a:p>
            <a:pPr algn="r" rtl="1">
              <a:lnSpc>
                <a:spcPct val="95000"/>
              </a:lnSpc>
              <a:buFont typeface="Wingdings" pitchFamily="2" charset="2"/>
              <a:buNone/>
            </a:pPr>
            <a:r>
              <a:rPr lang="fa-IR" altLang="en-US" sz="2177" b="1" dirty="0" smtClean="0">
                <a:solidFill>
                  <a:srgbClr val="FFFFCC"/>
                </a:solidFill>
                <a:cs typeface="B Mitra" panose="00000400000000000000" pitchFamily="2" charset="-78"/>
              </a:rPr>
              <a:t>صندوق </a:t>
            </a:r>
            <a:r>
              <a:rPr lang="fa-IR" altLang="en-US" sz="2177" b="1" dirty="0">
                <a:solidFill>
                  <a:srgbClr val="FFFFCC"/>
                </a:solidFill>
                <a:cs typeface="B Mitra" panose="00000400000000000000" pitchFamily="2" charset="-78"/>
              </a:rPr>
              <a:t>پستي مركز پخش محصول : ام - آلتونيا- </a:t>
            </a:r>
            <a:r>
              <a:rPr lang="fa-IR" altLang="en-US" sz="2177" b="1" dirty="0" smtClean="0">
                <a:solidFill>
                  <a:srgbClr val="FFFFCC"/>
                </a:solidFill>
                <a:cs typeface="B Mitra" panose="00000400000000000000" pitchFamily="2" charset="-78"/>
              </a:rPr>
              <a:t>ايلينويز-40361.</a:t>
            </a:r>
          </a:p>
          <a:p>
            <a:pPr algn="r" rtl="1">
              <a:lnSpc>
                <a:spcPct val="95000"/>
              </a:lnSpc>
              <a:buFont typeface="Wingdings" pitchFamily="2" charset="2"/>
              <a:buNone/>
            </a:pPr>
            <a:endParaRPr lang="fa-IR" altLang="en-US" sz="2177" b="1" dirty="0" smtClean="0">
              <a:solidFill>
                <a:srgbClr val="FFFFCC"/>
              </a:solidFill>
              <a:cs typeface="B Mitra" panose="00000400000000000000" pitchFamily="2" charset="-78"/>
            </a:endParaRPr>
          </a:p>
          <a:p>
            <a:pPr marL="0" indent="0" algn="just" rtl="1">
              <a:lnSpc>
                <a:spcPct val="95000"/>
              </a:lnSpc>
              <a:buFont typeface="Wingdings" pitchFamily="2" charset="2"/>
              <a:buNone/>
            </a:pPr>
            <a:r>
              <a:rPr lang="fa-IR" altLang="en-US" sz="2177" b="1" dirty="0" smtClean="0">
                <a:solidFill>
                  <a:srgbClr val="FFFF00"/>
                </a:solidFill>
                <a:cs typeface="B Mitra" panose="00000400000000000000" pitchFamily="2" charset="-78"/>
              </a:rPr>
              <a:t>شناسايي </a:t>
            </a:r>
            <a:r>
              <a:rPr lang="fa-IR" altLang="en-US" sz="2177" b="1" dirty="0">
                <a:solidFill>
                  <a:srgbClr val="FFFF00"/>
                </a:solidFill>
                <a:cs typeface="B Mitra" panose="00000400000000000000" pitchFamily="2" charset="-78"/>
              </a:rPr>
              <a:t>محصول : </a:t>
            </a:r>
            <a:r>
              <a:rPr lang="fa-IR" altLang="en-US" sz="2177" b="1" dirty="0">
                <a:solidFill>
                  <a:srgbClr val="FFFFCC"/>
                </a:solidFill>
                <a:cs typeface="B Mitra" panose="00000400000000000000" pitchFamily="2" charset="-78"/>
              </a:rPr>
              <a:t>معادل هاو اسامي ديگراسيد نيتريك : تيزاب سلطاني ، اسيد ازتيك، اسيد نيتريك 70 درصد .فرمول شيميايي </a:t>
            </a:r>
            <a:r>
              <a:rPr lang="fa-IR" altLang="en-US" sz="2177" b="1" dirty="0" smtClean="0">
                <a:solidFill>
                  <a:srgbClr val="FFFFCC"/>
                </a:solidFill>
                <a:cs typeface="B Mitra" panose="00000400000000000000" pitchFamily="2" charset="-78"/>
              </a:rPr>
              <a:t>آن</a:t>
            </a:r>
            <a:r>
              <a:rPr lang="en-US" altLang="en-US" sz="2177" b="1" dirty="0" smtClean="0">
                <a:solidFill>
                  <a:srgbClr val="FFFFCC"/>
                </a:solidFill>
                <a:cs typeface="B Mitra" panose="00000400000000000000" pitchFamily="2" charset="-78"/>
              </a:rPr>
              <a:t>3 </a:t>
            </a:r>
            <a:r>
              <a:rPr lang="fa-IR" altLang="en-US" sz="2177" b="1" dirty="0" smtClean="0">
                <a:solidFill>
                  <a:srgbClr val="FFFFCC"/>
                </a:solidFill>
                <a:cs typeface="B Mitra" panose="00000400000000000000" pitchFamily="2" charset="-78"/>
              </a:rPr>
              <a:t> </a:t>
            </a:r>
            <a:r>
              <a:rPr lang="en-US" altLang="en-US" sz="2177" b="1" dirty="0" smtClean="0">
                <a:solidFill>
                  <a:srgbClr val="FFFFCC"/>
                </a:solidFill>
                <a:cs typeface="B Mitra" panose="00000400000000000000" pitchFamily="2" charset="-78"/>
              </a:rPr>
              <a:t>HNO</a:t>
            </a:r>
            <a:r>
              <a:rPr lang="fa-IR" altLang="en-US" sz="2177" b="1" dirty="0" smtClean="0">
                <a:solidFill>
                  <a:srgbClr val="FFFFCC"/>
                </a:solidFill>
                <a:cs typeface="B Mitra" panose="00000400000000000000" pitchFamily="2" charset="-78"/>
              </a:rPr>
              <a:t> </a:t>
            </a:r>
            <a:r>
              <a:rPr lang="fa-IR" altLang="en-US" sz="2177" b="1" dirty="0">
                <a:solidFill>
                  <a:srgbClr val="FFFFCC"/>
                </a:solidFill>
                <a:cs typeface="B Mitra" panose="00000400000000000000" pitchFamily="2" charset="-78"/>
              </a:rPr>
              <a:t>، وزن مولكولي 00/36 </a:t>
            </a:r>
            <a:r>
              <a:rPr lang="fa-IR" altLang="en-US" sz="2177" b="1" dirty="0" smtClean="0">
                <a:solidFill>
                  <a:srgbClr val="FFFFCC"/>
                </a:solidFill>
                <a:cs typeface="B Mitra" panose="00000400000000000000" pitchFamily="2" charset="-78"/>
              </a:rPr>
              <a:t>.</a:t>
            </a:r>
            <a:endParaRPr lang="en-US" altLang="en-US" sz="2177" b="1" dirty="0" smtClean="0">
              <a:solidFill>
                <a:srgbClr val="FFFFCC"/>
              </a:solidFill>
              <a:cs typeface="B Mitra" panose="00000400000000000000" pitchFamily="2" charset="-78"/>
            </a:endParaRPr>
          </a:p>
          <a:p>
            <a:pPr algn="just" rtl="1">
              <a:lnSpc>
                <a:spcPct val="95000"/>
              </a:lnSpc>
              <a:buFont typeface="Wingdings" pitchFamily="2" charset="2"/>
              <a:buNone/>
            </a:pPr>
            <a:endParaRPr lang="fa-IR" altLang="en-US" sz="2177" b="1" dirty="0">
              <a:solidFill>
                <a:srgbClr val="FFFFCC"/>
              </a:solidFill>
              <a:cs typeface="B Mitra" panose="00000400000000000000" pitchFamily="2" charset="-78"/>
            </a:endParaRPr>
          </a:p>
          <a:p>
            <a:pPr marL="0" indent="0" algn="just" rtl="1">
              <a:lnSpc>
                <a:spcPct val="95000"/>
              </a:lnSpc>
              <a:buFont typeface="Wingdings" pitchFamily="2" charset="2"/>
              <a:buNone/>
            </a:pPr>
            <a:r>
              <a:rPr lang="fa-IR" altLang="en-US" sz="2177" b="1" dirty="0" smtClean="0">
                <a:solidFill>
                  <a:srgbClr val="FFFF00"/>
                </a:solidFill>
                <a:cs typeface="B Mitra" panose="00000400000000000000" pitchFamily="2" charset="-78"/>
              </a:rPr>
              <a:t>اقدامات </a:t>
            </a:r>
            <a:r>
              <a:rPr lang="fa-IR" altLang="en-US" sz="2177" b="1" dirty="0">
                <a:solidFill>
                  <a:srgbClr val="FFFF00"/>
                </a:solidFill>
                <a:cs typeface="B Mitra" panose="00000400000000000000" pitchFamily="2" charset="-78"/>
              </a:rPr>
              <a:t>پيشگيرانه: </a:t>
            </a:r>
            <a:r>
              <a:rPr lang="fa-IR" altLang="en-US" sz="2177" b="1" dirty="0">
                <a:solidFill>
                  <a:srgbClr val="FFFFCC"/>
                </a:solidFill>
                <a:cs typeface="B Mitra" panose="00000400000000000000" pitchFamily="2" charset="-78"/>
              </a:rPr>
              <a:t>خطر، اكسيد كننده قوي، درتماس با مواد ديگر آتش گيراست ، اگربلعيده شود ممكن است باعث مرگ شود، اگراستنشاق گردد مضراست، با چشم ها، پوست يا لباس تماس نيابد، ازتنفس ميست آن بپرهيزيد، تنها با تهويه مناسب استفاده شود، درظروف دربسته ذخيره  شود، نزديك مواد قابل احتراق قرار داده نشود، دست ها ولباسهاي آلوده رابعد ازحمل دستي باآب بشوئيد.</a:t>
            </a:r>
            <a:endParaRPr lang="en-US" altLang="en-US" sz="2177" b="1" dirty="0">
              <a:solidFill>
                <a:srgbClr val="FFFFCC"/>
              </a:solidFill>
              <a:cs typeface="B Mitra" panose="00000400000000000000" pitchFamily="2" charset="-78"/>
            </a:endParaRPr>
          </a:p>
        </p:txBody>
      </p:sp>
    </p:spTree>
    <p:extLst>
      <p:ext uri="{BB962C8B-B14F-4D97-AF65-F5344CB8AC3E}">
        <p14:creationId xmlns:p14="http://schemas.microsoft.com/office/powerpoint/2010/main" val="36975977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rrowheads="1"/>
          </p:cNvSpPr>
          <p:nvPr>
            <p:ph type="title"/>
          </p:nvPr>
        </p:nvSpPr>
        <p:spPr/>
        <p:txBody>
          <a:bodyPr>
            <a:normAutofit/>
          </a:bodyPr>
          <a:lstStyle/>
          <a:p>
            <a:pPr algn="r" rtl="1"/>
            <a:r>
              <a:rPr lang="fa-IR" altLang="en-US" sz="4000" b="1" dirty="0">
                <a:solidFill>
                  <a:srgbClr val="FFFF00"/>
                </a:solidFill>
                <a:cs typeface="B Mitra" panose="00000400000000000000" pitchFamily="2" charset="-78"/>
              </a:rPr>
              <a:t>كدام مواد </a:t>
            </a:r>
            <a:r>
              <a:rPr lang="en-US" altLang="en-US" sz="4000" b="1" dirty="0">
                <a:solidFill>
                  <a:srgbClr val="FFFF00"/>
                </a:solidFill>
                <a:cs typeface="B Mitra" panose="00000400000000000000" pitchFamily="2" charset="-78"/>
              </a:rPr>
              <a:t>MSDS</a:t>
            </a:r>
            <a:r>
              <a:rPr lang="fa-IR" altLang="en-US" sz="4000" b="1" dirty="0">
                <a:solidFill>
                  <a:srgbClr val="FFFF00"/>
                </a:solidFill>
                <a:cs typeface="B Mitra" panose="00000400000000000000" pitchFamily="2" charset="-78"/>
              </a:rPr>
              <a:t> دارند ؟ </a:t>
            </a:r>
            <a:endParaRPr lang="en-US" altLang="en-US" sz="4000" b="1" dirty="0">
              <a:solidFill>
                <a:srgbClr val="FFFF00"/>
              </a:solidFill>
              <a:cs typeface="B Mitra" panose="00000400000000000000" pitchFamily="2" charset="-78"/>
            </a:endParaRPr>
          </a:p>
        </p:txBody>
      </p:sp>
      <p:sp>
        <p:nvSpPr>
          <p:cNvPr id="140291" name="Rectangle 3"/>
          <p:cNvSpPr>
            <a:spLocks noGrp="1" noChangeArrowheads="1"/>
          </p:cNvSpPr>
          <p:nvPr>
            <p:ph type="body" sz="half" idx="1"/>
          </p:nvPr>
        </p:nvSpPr>
        <p:spPr>
          <a:xfrm>
            <a:off x="416859" y="2592271"/>
            <a:ext cx="6736976" cy="1892360"/>
          </a:xfrm>
        </p:spPr>
        <p:txBody>
          <a:bodyPr/>
          <a:lstStyle/>
          <a:p>
            <a:pPr algn="r" rtl="1"/>
            <a:r>
              <a:rPr lang="en-US" altLang="en-US" sz="3447" dirty="0">
                <a:solidFill>
                  <a:srgbClr val="FFFFCC"/>
                </a:solidFill>
                <a:cs typeface="B Mitra" panose="00000400000000000000" pitchFamily="2" charset="-78"/>
              </a:rPr>
              <a:t>MSDS</a:t>
            </a:r>
            <a:r>
              <a:rPr lang="fa-IR" altLang="en-US" sz="3447" dirty="0">
                <a:solidFill>
                  <a:srgbClr val="FFFFCC"/>
                </a:solidFill>
                <a:cs typeface="B Mitra" panose="00000400000000000000" pitchFamily="2" charset="-78"/>
              </a:rPr>
              <a:t> </a:t>
            </a:r>
            <a:r>
              <a:rPr lang="fa-IR" altLang="en-US" sz="2903" b="1" dirty="0">
                <a:solidFill>
                  <a:srgbClr val="FFFFCC"/>
                </a:solidFill>
                <a:cs typeface="B Mitra" panose="00000400000000000000" pitchFamily="2" charset="-78"/>
              </a:rPr>
              <a:t>براي همه مواد خطرناك موجود درمحيط كار شما دردسترس است.</a:t>
            </a:r>
            <a:endParaRPr lang="en-US" altLang="en-US" sz="2903" b="1" dirty="0">
              <a:solidFill>
                <a:srgbClr val="FFFFCC"/>
              </a:solidFill>
              <a:cs typeface="B Mitra" panose="00000400000000000000" pitchFamily="2" charset="-78"/>
            </a:endParaRPr>
          </a:p>
        </p:txBody>
      </p:sp>
      <p:pic>
        <p:nvPicPr>
          <p:cNvPr id="140292" name="Picture 4" descr="35"/>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8030442" y="1894387"/>
            <a:ext cx="3551414" cy="3876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737906185"/>
      </p:ext>
    </p:extLst>
  </p:cSld>
  <p:clrMapOvr>
    <a:masterClrMapping/>
  </p:clrMapOvr>
  <p:transition>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Rot="1" noChangeArrowheads="1"/>
          </p:cNvSpPr>
          <p:nvPr>
            <p:ph type="title"/>
          </p:nvPr>
        </p:nvSpPr>
        <p:spPr/>
        <p:txBody>
          <a:bodyPr/>
          <a:lstStyle/>
          <a:p>
            <a:pPr algn="r" rtl="1"/>
            <a:r>
              <a:rPr lang="fa-IR" altLang="en-US" sz="2903" b="1" dirty="0">
                <a:solidFill>
                  <a:srgbClr val="FFFF00"/>
                </a:solidFill>
                <a:cs typeface="B Mitra" panose="00000400000000000000" pitchFamily="2" charset="-78"/>
              </a:rPr>
              <a:t> چه موقع شما از</a:t>
            </a:r>
            <a:r>
              <a:rPr lang="en-US" altLang="en-US" sz="2903" b="1" dirty="0">
                <a:solidFill>
                  <a:srgbClr val="FFFF00"/>
                </a:solidFill>
                <a:cs typeface="B Mitra" panose="00000400000000000000" pitchFamily="2" charset="-78"/>
              </a:rPr>
              <a:t>MSDS</a:t>
            </a:r>
            <a:r>
              <a:rPr lang="fa-IR" altLang="en-US" sz="2903" b="1" dirty="0">
                <a:solidFill>
                  <a:srgbClr val="FFFF00"/>
                </a:solidFill>
                <a:cs typeface="B Mitra" panose="00000400000000000000" pitchFamily="2" charset="-78"/>
              </a:rPr>
              <a:t> استفاده مي كنيد</a:t>
            </a:r>
            <a:endParaRPr lang="en-US" altLang="en-US" sz="2903" b="1" dirty="0">
              <a:solidFill>
                <a:srgbClr val="FFFF00"/>
              </a:solidFill>
              <a:cs typeface="B Mitra" panose="00000400000000000000" pitchFamily="2" charset="-78"/>
            </a:endParaRPr>
          </a:p>
        </p:txBody>
      </p:sp>
      <p:sp>
        <p:nvSpPr>
          <p:cNvPr id="143363" name="Rectangle 3"/>
          <p:cNvSpPr>
            <a:spLocks noGrp="1" noChangeArrowheads="1"/>
          </p:cNvSpPr>
          <p:nvPr>
            <p:ph type="body" idx="1"/>
          </p:nvPr>
        </p:nvSpPr>
        <p:spPr/>
        <p:txBody>
          <a:bodyPr/>
          <a:lstStyle/>
          <a:p>
            <a:pPr algn="r" rtl="1"/>
            <a:endParaRPr lang="fa-IR" altLang="en-US" sz="3629" b="1" dirty="0">
              <a:solidFill>
                <a:srgbClr val="FFFFCC"/>
              </a:solidFill>
              <a:cs typeface="B Mitra" panose="00000400000000000000" pitchFamily="2" charset="-78"/>
            </a:endParaRPr>
          </a:p>
          <a:p>
            <a:pPr algn="r" rtl="1"/>
            <a:r>
              <a:rPr lang="fa-IR" altLang="en-US" sz="2540" b="1" dirty="0">
                <a:solidFill>
                  <a:srgbClr val="FFFFCC"/>
                </a:solidFill>
                <a:cs typeface="B Mitra" panose="00000400000000000000" pitchFamily="2" charset="-78"/>
              </a:rPr>
              <a:t>هر جايي كه به اطلاعات بيشتري درباره مواد خطرناك نيازداريد واين اطلاعات دربرچسب آن وجود ندارد بايستي به </a:t>
            </a:r>
            <a:r>
              <a:rPr lang="en-US" altLang="en-US" sz="2540" b="1" dirty="0">
                <a:solidFill>
                  <a:srgbClr val="FFFFCC"/>
                </a:solidFill>
                <a:cs typeface="B Mitra" panose="00000400000000000000" pitchFamily="2" charset="-78"/>
              </a:rPr>
              <a:t>MSDS</a:t>
            </a:r>
            <a:r>
              <a:rPr lang="fa-IR" altLang="en-US" sz="2540" b="1" dirty="0">
                <a:solidFill>
                  <a:srgbClr val="FFFFCC"/>
                </a:solidFill>
                <a:cs typeface="B Mitra" panose="00000400000000000000" pitchFamily="2" charset="-78"/>
              </a:rPr>
              <a:t> آن مراجعه نماييد.</a:t>
            </a:r>
          </a:p>
          <a:p>
            <a:pPr algn="r" rtl="1"/>
            <a:endParaRPr lang="fa-IR" altLang="en-US" sz="2540" b="1" dirty="0">
              <a:solidFill>
                <a:srgbClr val="FFFFCC"/>
              </a:solidFill>
              <a:cs typeface="B Mitra" panose="00000400000000000000" pitchFamily="2" charset="-78"/>
            </a:endParaRPr>
          </a:p>
          <a:p>
            <a:pPr algn="r" rtl="1"/>
            <a:r>
              <a:rPr lang="fa-IR" altLang="en-US" sz="2540" b="1" dirty="0">
                <a:solidFill>
                  <a:srgbClr val="FFFFCC"/>
                </a:solidFill>
                <a:cs typeface="B Mitra" panose="00000400000000000000" pitchFamily="2" charset="-78"/>
              </a:rPr>
              <a:t> براي مثال شما اسيد نيتريك را روي كف زمين ريخته ايد و مي خواهيد بدانيد چگونه آن رابه شكل ايمن پاك سازي نماييد كافي است به بخش  كار ايمن در </a:t>
            </a:r>
            <a:r>
              <a:rPr lang="en-US" altLang="en-US" sz="2540" b="1" dirty="0">
                <a:solidFill>
                  <a:srgbClr val="FFFFCC"/>
                </a:solidFill>
                <a:cs typeface="B Mitra" panose="00000400000000000000" pitchFamily="2" charset="-78"/>
              </a:rPr>
              <a:t>MSDS</a:t>
            </a:r>
            <a:r>
              <a:rPr lang="fa-IR" altLang="en-US" sz="2540" b="1" dirty="0">
                <a:solidFill>
                  <a:srgbClr val="FFFFCC"/>
                </a:solidFill>
                <a:cs typeface="B Mitra" panose="00000400000000000000" pitchFamily="2" charset="-78"/>
              </a:rPr>
              <a:t> اسيد مراجعه نماييد</a:t>
            </a:r>
            <a:r>
              <a:rPr lang="fa-IR" altLang="en-US" sz="3629" b="1" dirty="0">
                <a:solidFill>
                  <a:srgbClr val="FFFFCC"/>
                </a:solidFill>
                <a:cs typeface="B Mitra" panose="00000400000000000000" pitchFamily="2" charset="-78"/>
              </a:rPr>
              <a:t>.</a:t>
            </a:r>
          </a:p>
          <a:p>
            <a:pPr algn="r" rtl="1">
              <a:buFont typeface="Wingdings" pitchFamily="2" charset="2"/>
              <a:buNone/>
            </a:pPr>
            <a:r>
              <a:rPr lang="fa-IR" altLang="en-US" sz="3629" b="1" dirty="0">
                <a:solidFill>
                  <a:srgbClr val="FFFFCC"/>
                </a:solidFill>
                <a:cs typeface="B Mitra" panose="00000400000000000000" pitchFamily="2" charset="-78"/>
              </a:rPr>
              <a:t> </a:t>
            </a:r>
            <a:endParaRPr lang="en-US" altLang="en-US" sz="3629" b="1" dirty="0">
              <a:solidFill>
                <a:srgbClr val="FFFFCC"/>
              </a:solidFill>
              <a:cs typeface="B Mitra" panose="00000400000000000000" pitchFamily="2" charset="-78"/>
            </a:endParaRPr>
          </a:p>
        </p:txBody>
      </p:sp>
    </p:spTree>
    <p:extLst>
      <p:ext uri="{BB962C8B-B14F-4D97-AF65-F5344CB8AC3E}">
        <p14:creationId xmlns:p14="http://schemas.microsoft.com/office/powerpoint/2010/main" val="2986780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Rot="1" noChangeArrowheads="1"/>
          </p:cNvSpPr>
          <p:nvPr>
            <p:ph type="title"/>
          </p:nvPr>
        </p:nvSpPr>
        <p:spPr>
          <a:xfrm>
            <a:off x="1223683" y="176867"/>
            <a:ext cx="10515600" cy="1325563"/>
          </a:xfrm>
        </p:spPr>
        <p:txBody>
          <a:bodyPr>
            <a:normAutofit/>
          </a:bodyPr>
          <a:lstStyle/>
          <a:p>
            <a:pPr algn="r" rtl="1"/>
            <a:r>
              <a:rPr lang="fa-IR" altLang="en-US" sz="4000" b="1" dirty="0">
                <a:solidFill>
                  <a:srgbClr val="FFFF00"/>
                </a:solidFill>
                <a:cs typeface="B Mitra" panose="00000400000000000000" pitchFamily="2" charset="-78"/>
              </a:rPr>
              <a:t>روش هاي كار ايمن </a:t>
            </a:r>
            <a:r>
              <a:rPr lang="fa-IR" altLang="en-US" sz="4000" b="1" dirty="0" smtClean="0">
                <a:solidFill>
                  <a:srgbClr val="FFFF00"/>
                </a:solidFill>
                <a:cs typeface="B Mitra" panose="00000400000000000000" pitchFamily="2" charset="-78"/>
              </a:rPr>
              <a:t>با</a:t>
            </a:r>
            <a:r>
              <a:rPr lang="en-US" altLang="en-US" sz="4000" b="1" dirty="0" smtClean="0">
                <a:solidFill>
                  <a:srgbClr val="FFFF00"/>
                </a:solidFill>
                <a:cs typeface="B Mitra" panose="00000400000000000000" pitchFamily="2" charset="-78"/>
              </a:rPr>
              <a:t> </a:t>
            </a:r>
            <a:r>
              <a:rPr lang="fa-IR" altLang="en-US" sz="4000" b="1" dirty="0" smtClean="0">
                <a:solidFill>
                  <a:srgbClr val="FFFF00"/>
                </a:solidFill>
                <a:cs typeface="B Mitra" panose="00000400000000000000" pitchFamily="2" charset="-78"/>
              </a:rPr>
              <a:t>اسيد </a:t>
            </a:r>
            <a:r>
              <a:rPr lang="fa-IR" altLang="en-US" sz="4000" b="1" dirty="0">
                <a:solidFill>
                  <a:srgbClr val="FFFF00"/>
                </a:solidFill>
                <a:cs typeface="B Mitra" panose="00000400000000000000" pitchFamily="2" charset="-78"/>
              </a:rPr>
              <a:t>نيتريك 70 درصد </a:t>
            </a:r>
            <a:endParaRPr lang="en-US" altLang="en-US" sz="4000" b="1" dirty="0">
              <a:solidFill>
                <a:srgbClr val="FFFF00"/>
              </a:solidFill>
              <a:cs typeface="B Mitra" panose="00000400000000000000" pitchFamily="2" charset="-78"/>
            </a:endParaRPr>
          </a:p>
        </p:txBody>
      </p:sp>
      <p:sp>
        <p:nvSpPr>
          <p:cNvPr id="144387" name="Rectangle 3"/>
          <p:cNvSpPr>
            <a:spLocks noGrp="1" noChangeArrowheads="1"/>
          </p:cNvSpPr>
          <p:nvPr>
            <p:ph type="body" idx="1"/>
          </p:nvPr>
        </p:nvSpPr>
        <p:spPr>
          <a:xfrm>
            <a:off x="510989" y="1458448"/>
            <a:ext cx="11228294" cy="5095254"/>
          </a:xfrm>
        </p:spPr>
        <p:txBody>
          <a:bodyPr/>
          <a:lstStyle/>
          <a:p>
            <a:pPr marL="0" indent="0" algn="r" rtl="1">
              <a:lnSpc>
                <a:spcPct val="95000"/>
              </a:lnSpc>
              <a:buFont typeface="Wingdings" pitchFamily="2" charset="2"/>
              <a:buNone/>
            </a:pPr>
            <a:r>
              <a:rPr lang="fa-IR" altLang="en-US" sz="2177" b="1" dirty="0" smtClean="0">
                <a:solidFill>
                  <a:srgbClr val="FFFFCC"/>
                </a:solidFill>
                <a:cs typeface="B Mitra" panose="00000400000000000000" pitchFamily="2" charset="-78"/>
              </a:rPr>
              <a:t>بخش </a:t>
            </a:r>
            <a:r>
              <a:rPr lang="fa-IR" altLang="en-US" sz="2177" b="1" dirty="0">
                <a:solidFill>
                  <a:srgbClr val="FFFFCC"/>
                </a:solidFill>
                <a:cs typeface="B Mitra" panose="00000400000000000000" pitchFamily="2" charset="-78"/>
              </a:rPr>
              <a:t>روش هاي كار ايمن برگه </a:t>
            </a:r>
            <a:r>
              <a:rPr lang="en-US" altLang="en-US" sz="2177" b="1" dirty="0">
                <a:solidFill>
                  <a:srgbClr val="FFFFCC"/>
                </a:solidFill>
                <a:cs typeface="B Mitra" panose="00000400000000000000" pitchFamily="2" charset="-78"/>
              </a:rPr>
              <a:t>MSDS</a:t>
            </a:r>
            <a:r>
              <a:rPr lang="fa-IR" altLang="en-US" sz="2177" b="1" dirty="0">
                <a:solidFill>
                  <a:srgbClr val="FFFFCC"/>
                </a:solidFill>
                <a:cs typeface="B Mitra" panose="00000400000000000000" pitchFamily="2" charset="-78"/>
              </a:rPr>
              <a:t> اسيد نيتريك  اطلاعات زير رادربردارد:</a:t>
            </a:r>
          </a:p>
          <a:p>
            <a:pPr marL="0" indent="0" algn="r" rtl="1">
              <a:lnSpc>
                <a:spcPct val="95000"/>
              </a:lnSpc>
              <a:buFont typeface="Wingdings" pitchFamily="2" charset="2"/>
              <a:buNone/>
            </a:pPr>
            <a:r>
              <a:rPr lang="fa-IR" altLang="en-US" sz="2177" b="1" dirty="0" smtClean="0">
                <a:solidFill>
                  <a:srgbClr val="FFFFCC"/>
                </a:solidFill>
                <a:cs typeface="B Mitra" panose="00000400000000000000" pitchFamily="2" charset="-78"/>
              </a:rPr>
              <a:t>محلي </a:t>
            </a:r>
            <a:r>
              <a:rPr lang="fa-IR" altLang="en-US" sz="2177" b="1" dirty="0">
                <a:solidFill>
                  <a:srgbClr val="FFFFCC"/>
                </a:solidFill>
                <a:cs typeface="B Mitra" panose="00000400000000000000" pitchFamily="2" charset="-78"/>
              </a:rPr>
              <a:t>كه مواد ريخته شده يا نشت كرده رامحصورنماييد.  نظافت گران بايستي لباس هاي حفاظتي بپوشند وتجهيزات تنفسي  مناسبي رادرصورت تماس با مايعات يا بخارات خورنده يا سمي استفاده </a:t>
            </a:r>
            <a:r>
              <a:rPr lang="fa-IR" altLang="en-US" sz="2177" b="1" dirty="0" smtClean="0">
                <a:solidFill>
                  <a:srgbClr val="FFFFCC"/>
                </a:solidFill>
                <a:cs typeface="B Mitra" panose="00000400000000000000" pitchFamily="2" charset="-78"/>
              </a:rPr>
              <a:t>كنند.</a:t>
            </a:r>
          </a:p>
          <a:p>
            <a:pPr marL="0" indent="0" algn="r" rtl="1">
              <a:lnSpc>
                <a:spcPct val="95000"/>
              </a:lnSpc>
              <a:buFont typeface="Wingdings" pitchFamily="2" charset="2"/>
              <a:buNone/>
            </a:pPr>
            <a:r>
              <a:rPr lang="fa-IR" altLang="en-US" sz="2177" b="1" dirty="0" smtClean="0">
                <a:solidFill>
                  <a:srgbClr val="FFFFCC"/>
                </a:solidFill>
                <a:cs typeface="B Mitra" panose="00000400000000000000" pitchFamily="2" charset="-78"/>
              </a:rPr>
              <a:t>نشتي </a:t>
            </a:r>
            <a:r>
              <a:rPr lang="fa-IR" altLang="en-US" sz="2177" b="1" dirty="0">
                <a:solidFill>
                  <a:srgbClr val="FFFFCC"/>
                </a:solidFill>
                <a:cs typeface="B Mitra" panose="00000400000000000000" pitchFamily="2" charset="-78"/>
              </a:rPr>
              <a:t>هاي كم را، باجريان سريع آب  شستشودهيد وبا قلياها( سودا اش، اكسيد كلسيم وغيره) خنثي سازي كنيد اين نشتي رابه همراه آب فراوان درمجاري فاضلاب دفع كنيد.</a:t>
            </a:r>
          </a:p>
          <a:p>
            <a:pPr marL="0" indent="0" algn="r" rtl="1">
              <a:lnSpc>
                <a:spcPct val="95000"/>
              </a:lnSpc>
              <a:buFont typeface="Wingdings" pitchFamily="2" charset="2"/>
              <a:buNone/>
            </a:pPr>
            <a:r>
              <a:rPr lang="fa-IR" altLang="en-US" sz="2177" b="1" dirty="0" smtClean="0">
                <a:solidFill>
                  <a:srgbClr val="FFFFCC"/>
                </a:solidFill>
                <a:cs typeface="B Mitra" panose="00000400000000000000" pitchFamily="2" charset="-78"/>
              </a:rPr>
              <a:t>نشتي </a:t>
            </a:r>
            <a:r>
              <a:rPr lang="fa-IR" altLang="en-US" sz="2177" b="1" dirty="0">
                <a:solidFill>
                  <a:srgbClr val="FFFFCC"/>
                </a:solidFill>
                <a:cs typeface="B Mitra" panose="00000400000000000000" pitchFamily="2" charset="-78"/>
              </a:rPr>
              <a:t>هاي زيادرا، با قليا ها، خنثي، يا باجاذب ها حذف كنيد(شن وخاك) ودريك سيستم </a:t>
            </a:r>
            <a:r>
              <a:rPr lang="en-US" altLang="en-US" sz="2177" b="1" dirty="0">
                <a:solidFill>
                  <a:srgbClr val="FFFFCC"/>
                </a:solidFill>
                <a:cs typeface="B Mitra" panose="00000400000000000000" pitchFamily="2" charset="-78"/>
              </a:rPr>
              <a:t>RCRA </a:t>
            </a:r>
            <a:r>
              <a:rPr lang="fa-IR" altLang="en-US" sz="2177" b="1" dirty="0">
                <a:solidFill>
                  <a:srgbClr val="FFFFCC"/>
                </a:solidFill>
                <a:cs typeface="B Mitra" panose="00000400000000000000" pitchFamily="2" charset="-78"/>
              </a:rPr>
              <a:t> (سيستم دفع فاضلاب) دفع كنيد- تاسيسات فاضلاب يا سيستم فاضلاب را با مجوزروتين محلي باآب آهك به همراه مقدار فراواني آب شستشو دهيدونيزتهويه قوي را براي پراكنده كردن  فيوم ها فراهم كنيد.</a:t>
            </a:r>
          </a:p>
          <a:p>
            <a:pPr marL="0" indent="0" algn="r" rtl="1">
              <a:lnSpc>
                <a:spcPct val="95000"/>
              </a:lnSpc>
              <a:buFont typeface="Wingdings" pitchFamily="2" charset="2"/>
              <a:buNone/>
            </a:pPr>
            <a:r>
              <a:rPr lang="fa-IR" altLang="en-US" sz="2177" b="1" dirty="0" smtClean="0">
                <a:solidFill>
                  <a:srgbClr val="FFFFCC"/>
                </a:solidFill>
                <a:cs typeface="B Mitra" panose="00000400000000000000" pitchFamily="2" charset="-78"/>
              </a:rPr>
              <a:t>كميت </a:t>
            </a:r>
            <a:r>
              <a:rPr lang="fa-IR" altLang="en-US" sz="2177" b="1" dirty="0">
                <a:solidFill>
                  <a:srgbClr val="FFFFCC"/>
                </a:solidFill>
                <a:cs typeface="B Mitra" panose="00000400000000000000" pitchFamily="2" charset="-78"/>
              </a:rPr>
              <a:t>هاي قابل گزارش :1000 پوند</a:t>
            </a:r>
          </a:p>
          <a:p>
            <a:pPr marL="0" indent="0" algn="r" rtl="1">
              <a:lnSpc>
                <a:spcPct val="95000"/>
              </a:lnSpc>
              <a:buFont typeface="Wingdings" pitchFamily="2" charset="2"/>
              <a:buNone/>
            </a:pPr>
            <a:r>
              <a:rPr lang="fa-IR" altLang="en-US" sz="2177" b="1" dirty="0" smtClean="0">
                <a:solidFill>
                  <a:srgbClr val="FFFFCC"/>
                </a:solidFill>
                <a:cs typeface="B Mitra" panose="00000400000000000000" pitchFamily="2" charset="-78"/>
              </a:rPr>
              <a:t>با </a:t>
            </a:r>
            <a:r>
              <a:rPr lang="fa-IR" altLang="en-US" sz="2177" b="1" dirty="0">
                <a:solidFill>
                  <a:srgbClr val="FFFFCC"/>
                </a:solidFill>
                <a:cs typeface="B Mitra" panose="00000400000000000000" pitchFamily="2" charset="-78"/>
              </a:rPr>
              <a:t>پذيرش قوانين فدرال، ايالتي ومنطقه اي</a:t>
            </a:r>
          </a:p>
        </p:txBody>
      </p:sp>
    </p:spTree>
    <p:extLst>
      <p:ext uri="{BB962C8B-B14F-4D97-AF65-F5344CB8AC3E}">
        <p14:creationId xmlns:p14="http://schemas.microsoft.com/office/powerpoint/2010/main" val="20230002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46412" y="319209"/>
            <a:ext cx="8229600" cy="1143000"/>
          </a:xfrm>
        </p:spPr>
        <p:txBody>
          <a:bodyPr>
            <a:normAutofit/>
          </a:bodyPr>
          <a:lstStyle/>
          <a:p>
            <a:pPr algn="r"/>
            <a:r>
              <a:rPr lang="fa-IR" dirty="0" smtClean="0">
                <a:cs typeface="B Mitra" panose="00000400000000000000" pitchFamily="2" charset="-78"/>
              </a:rPr>
              <a:t>قواعد عمومی در خصوص ناسازگاری مواد شیمیایی</a:t>
            </a:r>
            <a:endParaRPr lang="en-US" dirty="0">
              <a:cs typeface="B Mitra" panose="00000400000000000000" pitchFamily="2" charset="-78"/>
            </a:endParaRPr>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368661040"/>
              </p:ext>
            </p:extLst>
          </p:nvPr>
        </p:nvGraphicFramePr>
        <p:xfrm>
          <a:off x="1556756" y="1615353"/>
          <a:ext cx="8229600" cy="5039664"/>
        </p:xfrm>
        <a:graphic>
          <a:graphicData uri="http://schemas.openxmlformats.org/drawingml/2006/table">
            <a:tbl>
              <a:tblPr firstRow="1" bandRow="1">
                <a:tableStyleId>{5C22544A-7EE6-4342-B048-85BDC9FD1C3A}</a:tableStyleId>
              </a:tblPr>
              <a:tblGrid>
                <a:gridCol w="4114800"/>
                <a:gridCol w="4114800"/>
              </a:tblGrid>
              <a:tr h="648073">
                <a:tc>
                  <a:txBody>
                    <a:bodyPr/>
                    <a:lstStyle/>
                    <a:p>
                      <a:pPr algn="r" rtl="1"/>
                      <a:r>
                        <a:rPr lang="fa-IR" sz="2500" dirty="0" smtClean="0">
                          <a:cs typeface="B Mitra" panose="00000400000000000000" pitchFamily="2" charset="-78"/>
                        </a:rPr>
                        <a:t>مواد ناسازگار با آنها</a:t>
                      </a:r>
                      <a:endParaRPr lang="en-US" sz="2500" dirty="0">
                        <a:cs typeface="B Mitra" panose="00000400000000000000" pitchFamily="2" charset="-78"/>
                      </a:endParaRPr>
                    </a:p>
                  </a:txBody>
                  <a:tcPr anchor="ctr"/>
                </a:tc>
                <a:tc>
                  <a:txBody>
                    <a:bodyPr/>
                    <a:lstStyle/>
                    <a:p>
                      <a:pPr algn="r" rtl="1"/>
                      <a:r>
                        <a:rPr lang="fa-IR" sz="2500" dirty="0" smtClean="0">
                          <a:cs typeface="B Mitra" panose="00000400000000000000" pitchFamily="2" charset="-78"/>
                        </a:rPr>
                        <a:t>مواد اصلی شیمیایی</a:t>
                      </a:r>
                      <a:endParaRPr lang="en-US" sz="2500" dirty="0">
                        <a:cs typeface="B Mitra" panose="00000400000000000000" pitchFamily="2" charset="-78"/>
                      </a:endParaRPr>
                    </a:p>
                  </a:txBody>
                  <a:tcPr anchor="ctr"/>
                </a:tc>
              </a:tr>
              <a:tr h="1243023">
                <a:tc>
                  <a:txBody>
                    <a:bodyPr/>
                    <a:lstStyle/>
                    <a:p>
                      <a:pPr algn="r" rtl="1"/>
                      <a:endParaRPr lang="fa-IR" sz="2500" dirty="0" smtClean="0">
                        <a:cs typeface="B Mitra" panose="00000400000000000000" pitchFamily="2" charset="-78"/>
                      </a:endParaRPr>
                    </a:p>
                    <a:p>
                      <a:pPr algn="r" rtl="1"/>
                      <a:r>
                        <a:rPr lang="fa-IR" sz="2500" dirty="0" smtClean="0">
                          <a:cs typeface="B Mitra" panose="00000400000000000000" pitchFamily="2" charset="-78"/>
                        </a:rPr>
                        <a:t>دی اکسید کربن،هیدروکربن</a:t>
                      </a:r>
                      <a:r>
                        <a:rPr lang="fa-IR" sz="2500" baseline="0" dirty="0" smtClean="0">
                          <a:cs typeface="B Mitra" panose="00000400000000000000" pitchFamily="2" charset="-78"/>
                        </a:rPr>
                        <a:t> های کلر دار ، آب</a:t>
                      </a:r>
                      <a:endParaRPr lang="en-US" sz="2500" dirty="0">
                        <a:cs typeface="B Mitra" panose="00000400000000000000" pitchFamily="2" charset="-78"/>
                      </a:endParaRPr>
                    </a:p>
                  </a:txBody>
                  <a:tcPr anchor="ctr"/>
                </a:tc>
                <a:tc>
                  <a:txBody>
                    <a:bodyPr/>
                    <a:lstStyle/>
                    <a:p>
                      <a:pPr algn="r" rtl="1"/>
                      <a:endParaRPr lang="fa-IR" sz="2500" dirty="0" smtClean="0">
                        <a:cs typeface="B Mitra" panose="00000400000000000000" pitchFamily="2" charset="-78"/>
                      </a:endParaRPr>
                    </a:p>
                    <a:p>
                      <a:pPr algn="r" rtl="1"/>
                      <a:r>
                        <a:rPr lang="fa-IR" sz="2500" dirty="0" smtClean="0">
                          <a:cs typeface="B Mitra" panose="00000400000000000000" pitchFamily="2" charset="-78"/>
                        </a:rPr>
                        <a:t>فلزات  قلیایی نظیر سدیم ،پتاسیم،</a:t>
                      </a:r>
                      <a:r>
                        <a:rPr lang="fa-IR" sz="2500" baseline="0" dirty="0" smtClean="0">
                          <a:cs typeface="B Mitra" panose="00000400000000000000" pitchFamily="2" charset="-78"/>
                        </a:rPr>
                        <a:t> سزیم</a:t>
                      </a:r>
                      <a:endParaRPr lang="en-US" sz="2500" dirty="0">
                        <a:cs typeface="B Mitra" panose="00000400000000000000" pitchFamily="2" charset="-78"/>
                      </a:endParaRPr>
                    </a:p>
                  </a:txBody>
                  <a:tcPr anchor="ctr"/>
                </a:tc>
              </a:tr>
              <a:tr h="1152128">
                <a:tc>
                  <a:txBody>
                    <a:bodyPr/>
                    <a:lstStyle/>
                    <a:p>
                      <a:pPr algn="r" rtl="1"/>
                      <a:endParaRPr lang="fa-IR" sz="2500" dirty="0" smtClean="0">
                        <a:cs typeface="B Mitra" panose="00000400000000000000" pitchFamily="2" charset="-78"/>
                      </a:endParaRPr>
                    </a:p>
                    <a:p>
                      <a:pPr algn="r" rtl="1"/>
                      <a:r>
                        <a:rPr lang="fa-IR" sz="2500" dirty="0" smtClean="0">
                          <a:cs typeface="B Mitra" panose="00000400000000000000" pitchFamily="2" charset="-78"/>
                        </a:rPr>
                        <a:t>آمونیاک،استیلن،هیدروکربن ها</a:t>
                      </a:r>
                      <a:endParaRPr lang="en-US" sz="2500" dirty="0">
                        <a:cs typeface="B Mitra" panose="00000400000000000000" pitchFamily="2" charset="-78"/>
                      </a:endParaRPr>
                    </a:p>
                  </a:txBody>
                  <a:tcPr anchor="ctr"/>
                </a:tc>
                <a:tc>
                  <a:txBody>
                    <a:bodyPr/>
                    <a:lstStyle/>
                    <a:p>
                      <a:pPr algn="r" rtl="1"/>
                      <a:endParaRPr lang="fa-IR" sz="2500" dirty="0" smtClean="0">
                        <a:cs typeface="B Mitra" panose="00000400000000000000" pitchFamily="2" charset="-78"/>
                      </a:endParaRPr>
                    </a:p>
                    <a:p>
                      <a:pPr algn="r" rtl="1"/>
                      <a:r>
                        <a:rPr lang="fa-IR" sz="2500" dirty="0" smtClean="0">
                          <a:cs typeface="B Mitra" panose="00000400000000000000" pitchFamily="2" charset="-78"/>
                        </a:rPr>
                        <a:t>هالوژن ها</a:t>
                      </a:r>
                      <a:endParaRPr lang="en-US" sz="2500" dirty="0">
                        <a:cs typeface="B Mitra" panose="00000400000000000000" pitchFamily="2" charset="-78"/>
                      </a:endParaRPr>
                    </a:p>
                  </a:txBody>
                  <a:tcPr anchor="ctr"/>
                </a:tc>
              </a:tr>
              <a:tr h="1296144">
                <a:tc>
                  <a:txBody>
                    <a:bodyPr/>
                    <a:lstStyle/>
                    <a:p>
                      <a:pPr algn="r" rtl="1"/>
                      <a:endParaRPr lang="fa-IR" sz="2500" dirty="0" smtClean="0">
                        <a:cs typeface="B Mitra" panose="00000400000000000000" pitchFamily="2" charset="-78"/>
                      </a:endParaRPr>
                    </a:p>
                    <a:p>
                      <a:pPr algn="r" rtl="1"/>
                      <a:r>
                        <a:rPr lang="fa-IR" sz="2500" dirty="0" smtClean="0">
                          <a:cs typeface="B Mitra" panose="00000400000000000000" pitchFamily="2" charset="-78"/>
                        </a:rPr>
                        <a:t>اسید نیتریک ، پرمنگنات،پراکسید،</a:t>
                      </a:r>
                      <a:r>
                        <a:rPr lang="fa-IR" sz="2500" baseline="0" dirty="0" smtClean="0">
                          <a:cs typeface="B Mitra" panose="00000400000000000000" pitchFamily="2" charset="-78"/>
                        </a:rPr>
                        <a:t> پیریدین</a:t>
                      </a:r>
                      <a:endParaRPr lang="en-US" sz="2500" dirty="0">
                        <a:cs typeface="B Mitra" panose="00000400000000000000" pitchFamily="2" charset="-78"/>
                      </a:endParaRPr>
                    </a:p>
                  </a:txBody>
                  <a:tcPr anchor="ctr"/>
                </a:tc>
                <a:tc>
                  <a:txBody>
                    <a:bodyPr/>
                    <a:lstStyle/>
                    <a:p>
                      <a:pPr algn="r" rtl="1"/>
                      <a:endParaRPr lang="fa-IR" sz="2500" dirty="0" smtClean="0">
                        <a:cs typeface="B Mitra" panose="00000400000000000000" pitchFamily="2" charset="-78"/>
                      </a:endParaRPr>
                    </a:p>
                    <a:p>
                      <a:pPr algn="r" rtl="1"/>
                      <a:r>
                        <a:rPr lang="fa-IR" sz="2500" dirty="0" smtClean="0">
                          <a:cs typeface="B Mitra" panose="00000400000000000000" pitchFamily="2" charset="-78"/>
                        </a:rPr>
                        <a:t>اسید استیک ، اسید سولفوریک</a:t>
                      </a:r>
                    </a:p>
                    <a:p>
                      <a:pPr algn="r" rtl="1"/>
                      <a:endParaRPr lang="fa-IR" sz="2500" dirty="0" smtClean="0">
                        <a:cs typeface="B Mitra" panose="00000400000000000000" pitchFamily="2" charset="-78"/>
                      </a:endParaRPr>
                    </a:p>
                    <a:p>
                      <a:pPr algn="r" rtl="1"/>
                      <a:endParaRPr lang="fa-IR" sz="2500" dirty="0" smtClean="0">
                        <a:cs typeface="B Mitra" panose="00000400000000000000" pitchFamily="2" charset="-78"/>
                      </a:endParaRPr>
                    </a:p>
                    <a:p>
                      <a:pPr algn="r" rtl="1"/>
                      <a:endParaRPr lang="en-US" sz="2500" dirty="0">
                        <a:cs typeface="B Mitra" panose="00000400000000000000" pitchFamily="2" charset="-78"/>
                      </a:endParaRPr>
                    </a:p>
                  </a:txBody>
                  <a:tcPr anchor="ctr"/>
                </a:tc>
              </a:tr>
            </a:tbl>
          </a:graphicData>
        </a:graphic>
      </p:graphicFrame>
    </p:spTree>
    <p:extLst>
      <p:ext uri="{BB962C8B-B14F-4D97-AF65-F5344CB8AC3E}">
        <p14:creationId xmlns:p14="http://schemas.microsoft.com/office/powerpoint/2010/main" val="11538653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Rot="1" noChangeArrowheads="1"/>
          </p:cNvSpPr>
          <p:nvPr>
            <p:ph type="title"/>
          </p:nvPr>
        </p:nvSpPr>
        <p:spPr/>
        <p:txBody>
          <a:bodyPr/>
          <a:lstStyle/>
          <a:p>
            <a:pPr algn="r" rtl="1"/>
            <a:r>
              <a:rPr lang="fa-IR" altLang="en-US" sz="4000" b="1" dirty="0">
                <a:solidFill>
                  <a:srgbClr val="FFFF00"/>
                </a:solidFill>
                <a:cs typeface="B Mitra" panose="00000400000000000000" pitchFamily="2" charset="-78"/>
              </a:rPr>
              <a:t>چه موقع شما از </a:t>
            </a:r>
            <a:r>
              <a:rPr lang="en-US" altLang="en-US" sz="4000" b="1" dirty="0">
                <a:solidFill>
                  <a:srgbClr val="FFFF00"/>
                </a:solidFill>
                <a:cs typeface="B Mitra" panose="00000400000000000000" pitchFamily="2" charset="-78"/>
              </a:rPr>
              <a:t>MSDS</a:t>
            </a:r>
            <a:r>
              <a:rPr lang="fa-IR" altLang="en-US" sz="4000" b="1" dirty="0">
                <a:solidFill>
                  <a:srgbClr val="FFFF00"/>
                </a:solidFill>
                <a:cs typeface="B Mitra" panose="00000400000000000000" pitchFamily="2" charset="-78"/>
              </a:rPr>
              <a:t>  استفاده مي كنيد</a:t>
            </a:r>
            <a:endParaRPr lang="en-US" altLang="en-US" sz="4000" b="1" dirty="0">
              <a:solidFill>
                <a:srgbClr val="FFFF00"/>
              </a:solidFill>
              <a:cs typeface="B Mitra" panose="00000400000000000000" pitchFamily="2" charset="-78"/>
            </a:endParaRPr>
          </a:p>
        </p:txBody>
      </p:sp>
      <p:sp>
        <p:nvSpPr>
          <p:cNvPr id="146435" name="Rectangle 3"/>
          <p:cNvSpPr>
            <a:spLocks noGrp="1" noChangeArrowheads="1"/>
          </p:cNvSpPr>
          <p:nvPr>
            <p:ph type="body" sz="half" idx="1"/>
          </p:nvPr>
        </p:nvSpPr>
        <p:spPr>
          <a:xfrm>
            <a:off x="610146" y="1598569"/>
            <a:ext cx="11209820" cy="4395341"/>
          </a:xfrm>
        </p:spPr>
        <p:txBody>
          <a:bodyPr>
            <a:noAutofit/>
          </a:bodyPr>
          <a:lstStyle/>
          <a:p>
            <a:pPr marL="0" indent="0" algn="just" rtl="1">
              <a:lnSpc>
                <a:spcPct val="105000"/>
              </a:lnSpc>
              <a:buFont typeface="Wingdings" pitchFamily="2" charset="2"/>
              <a:buNone/>
            </a:pPr>
            <a:r>
              <a:rPr lang="fa-IR" altLang="en-US" sz="2500" dirty="0" smtClean="0">
                <a:solidFill>
                  <a:srgbClr val="FFFFCC"/>
                </a:solidFill>
                <a:cs typeface="B Mitra" panose="00000400000000000000" pitchFamily="2" charset="-78"/>
              </a:rPr>
              <a:t>برخي </a:t>
            </a:r>
            <a:r>
              <a:rPr lang="fa-IR" altLang="en-US" sz="2500" dirty="0">
                <a:solidFill>
                  <a:srgbClr val="FFFFCC"/>
                </a:solidFill>
                <a:cs typeface="B Mitra" panose="00000400000000000000" pitchFamily="2" charset="-78"/>
              </a:rPr>
              <a:t>مواد شيميايي مثل هيدروكسيدسديم، خيلي خطرناك هستند واگر شما دچارحادثه اي شده باشيد ممكن است زمان كافي براي جستجوي اطلاعات مورد نياز موجود در</a:t>
            </a:r>
            <a:r>
              <a:rPr lang="en-US" altLang="en-US" sz="2500" dirty="0">
                <a:solidFill>
                  <a:srgbClr val="FFFFCC"/>
                </a:solidFill>
                <a:cs typeface="B Mitra" panose="00000400000000000000" pitchFamily="2" charset="-78"/>
              </a:rPr>
              <a:t>MSDS</a:t>
            </a:r>
            <a:r>
              <a:rPr lang="fa-IR" altLang="en-US" sz="2500" dirty="0">
                <a:solidFill>
                  <a:srgbClr val="FFFFCC"/>
                </a:solidFill>
                <a:cs typeface="B Mitra" panose="00000400000000000000" pitchFamily="2" charset="-78"/>
              </a:rPr>
              <a:t> را نداشته باشيد بنابراين شما بايد </a:t>
            </a:r>
            <a:r>
              <a:rPr lang="en-US" altLang="en-US" sz="2500" dirty="0">
                <a:solidFill>
                  <a:srgbClr val="FFFFCC"/>
                </a:solidFill>
                <a:cs typeface="B Mitra" panose="00000400000000000000" pitchFamily="2" charset="-78"/>
              </a:rPr>
              <a:t>MSDS</a:t>
            </a:r>
            <a:r>
              <a:rPr lang="fa-IR" altLang="en-US" sz="2500" dirty="0">
                <a:solidFill>
                  <a:srgbClr val="FFFFCC"/>
                </a:solidFill>
                <a:cs typeface="B Mitra" panose="00000400000000000000" pitchFamily="2" charset="-78"/>
              </a:rPr>
              <a:t> هاي مواد خطرناك موجود درحيطه كاريتان راقبل از كار باآن ها بخوانيد.</a:t>
            </a:r>
            <a:endParaRPr lang="en-US" altLang="en-US" sz="2500" dirty="0">
              <a:solidFill>
                <a:srgbClr val="FFFFCC"/>
              </a:solidFill>
              <a:cs typeface="B Mitra" panose="00000400000000000000" pitchFamily="2" charset="-78"/>
            </a:endParaRPr>
          </a:p>
        </p:txBody>
      </p:sp>
      <p:pic>
        <p:nvPicPr>
          <p:cNvPr id="146436" name="Picture 4" descr="40"/>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1250135" y="3485097"/>
            <a:ext cx="3120159" cy="269027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044277510"/>
      </p:ext>
    </p:extLst>
  </p:cSld>
  <p:clrMapOvr>
    <a:masterClrMapping/>
  </p:clrMapOvr>
  <p:transition>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Rot="1" noChangeArrowheads="1"/>
          </p:cNvSpPr>
          <p:nvPr>
            <p:ph type="title"/>
          </p:nvPr>
        </p:nvSpPr>
        <p:spPr/>
        <p:txBody>
          <a:bodyPr>
            <a:normAutofit/>
          </a:bodyPr>
          <a:lstStyle/>
          <a:p>
            <a:pPr algn="r" rtl="1"/>
            <a:r>
              <a:rPr lang="fa-IR" altLang="en-US" sz="4000" b="1" dirty="0">
                <a:solidFill>
                  <a:srgbClr val="FFFF00"/>
                </a:solidFill>
                <a:cs typeface="B Mitra" panose="00000400000000000000" pitchFamily="2" charset="-78"/>
              </a:rPr>
              <a:t>چگونه  </a:t>
            </a:r>
            <a:r>
              <a:rPr lang="en-US" altLang="en-US" sz="4000" b="1" dirty="0">
                <a:solidFill>
                  <a:srgbClr val="FFFF00"/>
                </a:solidFill>
                <a:cs typeface="B Mitra" panose="00000400000000000000" pitchFamily="2" charset="-78"/>
              </a:rPr>
              <a:t>MSDS</a:t>
            </a:r>
            <a:r>
              <a:rPr lang="fa-IR" altLang="en-US" sz="4000" b="1" dirty="0">
                <a:solidFill>
                  <a:srgbClr val="FFFF00"/>
                </a:solidFill>
                <a:cs typeface="B Mitra" panose="00000400000000000000" pitchFamily="2" charset="-78"/>
              </a:rPr>
              <a:t>  را بيابيم؟</a:t>
            </a:r>
            <a:endParaRPr lang="en-US" altLang="en-US" sz="4000" b="1" dirty="0">
              <a:solidFill>
                <a:srgbClr val="FFFF00"/>
              </a:solidFill>
              <a:cs typeface="B Mitra" panose="00000400000000000000" pitchFamily="2" charset="-78"/>
            </a:endParaRPr>
          </a:p>
        </p:txBody>
      </p:sp>
      <p:sp>
        <p:nvSpPr>
          <p:cNvPr id="149507" name="Rectangle 3"/>
          <p:cNvSpPr>
            <a:spLocks noGrp="1" noChangeArrowheads="1"/>
          </p:cNvSpPr>
          <p:nvPr>
            <p:ph type="body" idx="1"/>
          </p:nvPr>
        </p:nvSpPr>
        <p:spPr/>
        <p:txBody>
          <a:bodyPr>
            <a:normAutofit/>
          </a:bodyPr>
          <a:lstStyle/>
          <a:p>
            <a:pPr algn="r" rtl="1"/>
            <a:endParaRPr lang="fa-IR" altLang="en-US" sz="2900" dirty="0">
              <a:solidFill>
                <a:srgbClr val="FFFFCC"/>
              </a:solidFill>
              <a:cs typeface="B Mitra" panose="00000400000000000000" pitchFamily="2" charset="-78"/>
            </a:endParaRPr>
          </a:p>
          <a:p>
            <a:pPr algn="just" rtl="1"/>
            <a:r>
              <a:rPr lang="fa-IR" altLang="en-US" sz="2900" dirty="0">
                <a:solidFill>
                  <a:srgbClr val="FFFFCC"/>
                </a:solidFill>
                <a:cs typeface="B Mitra" panose="00000400000000000000" pitchFamily="2" charset="-78"/>
              </a:rPr>
              <a:t>ازمسئول واحد يا كارشناسان ايمني و بهداشت حرفه اي بپرسيد كه </a:t>
            </a:r>
            <a:r>
              <a:rPr lang="en-US" altLang="en-US" sz="2900" dirty="0">
                <a:solidFill>
                  <a:srgbClr val="FFFFCC"/>
                </a:solidFill>
                <a:cs typeface="B Mitra" panose="00000400000000000000" pitchFamily="2" charset="-78"/>
              </a:rPr>
              <a:t>MSDS</a:t>
            </a:r>
            <a:r>
              <a:rPr lang="fa-IR" altLang="en-US" sz="2900" dirty="0">
                <a:solidFill>
                  <a:srgbClr val="FFFFCC"/>
                </a:solidFill>
                <a:cs typeface="B Mitra" panose="00000400000000000000" pitchFamily="2" charset="-78"/>
              </a:rPr>
              <a:t> هاكجا قرارداده شده اند ، زماني را براي مطالعه </a:t>
            </a:r>
            <a:r>
              <a:rPr lang="en-US" altLang="en-US" sz="2900" dirty="0">
                <a:solidFill>
                  <a:srgbClr val="FFFFCC"/>
                </a:solidFill>
                <a:cs typeface="B Mitra" panose="00000400000000000000" pitchFamily="2" charset="-78"/>
              </a:rPr>
              <a:t>MSDS</a:t>
            </a:r>
            <a:r>
              <a:rPr lang="fa-IR" altLang="en-US" sz="2900" dirty="0">
                <a:solidFill>
                  <a:srgbClr val="FFFFCC"/>
                </a:solidFill>
                <a:cs typeface="B Mitra" panose="00000400000000000000" pitchFamily="2" charset="-78"/>
              </a:rPr>
              <a:t>هاي مواد خطرناك موجود درحيطه كاريتان اختصاص دهيد، به خاطر بسپاريد مسوليت آگاهي ازمكان </a:t>
            </a:r>
            <a:r>
              <a:rPr lang="en-US" altLang="en-US" sz="2900" dirty="0">
                <a:solidFill>
                  <a:srgbClr val="FFFFCC"/>
                </a:solidFill>
                <a:cs typeface="B Mitra" panose="00000400000000000000" pitchFamily="2" charset="-78"/>
              </a:rPr>
              <a:t>MSDS</a:t>
            </a:r>
            <a:r>
              <a:rPr lang="fa-IR" altLang="en-US" sz="2900" dirty="0">
                <a:solidFill>
                  <a:srgbClr val="FFFFCC"/>
                </a:solidFill>
                <a:cs typeface="B Mitra" panose="00000400000000000000" pitchFamily="2" charset="-78"/>
              </a:rPr>
              <a:t>ها وچگونگي استفاده ازآن به عهده شماست وبخشي از شغل شماست.</a:t>
            </a:r>
            <a:endParaRPr lang="en-US" altLang="en-US" sz="2900" dirty="0">
              <a:solidFill>
                <a:srgbClr val="FFFFCC"/>
              </a:solidFill>
              <a:cs typeface="B Mitra" panose="00000400000000000000" pitchFamily="2" charset="-78"/>
            </a:endParaRPr>
          </a:p>
        </p:txBody>
      </p:sp>
    </p:spTree>
    <p:extLst>
      <p:ext uri="{BB962C8B-B14F-4D97-AF65-F5344CB8AC3E}">
        <p14:creationId xmlns:p14="http://schemas.microsoft.com/office/powerpoint/2010/main" val="288502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a:xfrm>
            <a:off x="860611" y="352336"/>
            <a:ext cx="10013493" cy="1443031"/>
          </a:xfrm>
        </p:spPr>
        <p:txBody>
          <a:bodyPr>
            <a:normAutofit/>
          </a:bodyPr>
          <a:lstStyle/>
          <a:p>
            <a:pPr algn="ctr" rtl="1"/>
            <a:r>
              <a:rPr lang="fa-IR" altLang="en-US" sz="3500" b="1" dirty="0">
                <a:solidFill>
                  <a:srgbClr val="FFFF00"/>
                </a:solidFill>
                <a:cs typeface="B Mitra" panose="00000400000000000000" pitchFamily="2" charset="-78"/>
              </a:rPr>
              <a:t>عناصر كليدي استاندارد خطر مواجهه با مواد شيميايي </a:t>
            </a:r>
            <a:r>
              <a:rPr lang="en-US" altLang="en-US" sz="3500" b="1" dirty="0">
                <a:solidFill>
                  <a:srgbClr val="FFFF00"/>
                </a:solidFill>
                <a:cs typeface="B Mitra" panose="00000400000000000000" pitchFamily="2" charset="-78"/>
              </a:rPr>
              <a:t>OSHA </a:t>
            </a:r>
          </a:p>
        </p:txBody>
      </p:sp>
      <p:sp>
        <p:nvSpPr>
          <p:cNvPr id="19459" name="Rectangle 3"/>
          <p:cNvSpPr>
            <a:spLocks noGrp="1" noChangeArrowheads="1"/>
          </p:cNvSpPr>
          <p:nvPr>
            <p:ph type="body" idx="1"/>
          </p:nvPr>
        </p:nvSpPr>
        <p:spPr>
          <a:xfrm>
            <a:off x="309469" y="1524346"/>
            <a:ext cx="11443446" cy="3813520"/>
          </a:xfrm>
        </p:spPr>
        <p:txBody>
          <a:bodyPr>
            <a:noAutofit/>
          </a:bodyPr>
          <a:lstStyle/>
          <a:p>
            <a:pPr algn="r" rtl="1">
              <a:lnSpc>
                <a:spcPct val="80000"/>
              </a:lnSpc>
              <a:buFont typeface="Wingdings" pitchFamily="2" charset="2"/>
              <a:buNone/>
            </a:pPr>
            <a:r>
              <a:rPr lang="fa-IR" altLang="en-US" sz="2300" dirty="0">
                <a:solidFill>
                  <a:srgbClr val="FFFFCC"/>
                </a:solidFill>
                <a:cs typeface="B Mitra" panose="00000400000000000000" pitchFamily="2" charset="-78"/>
              </a:rPr>
              <a:t>    </a:t>
            </a:r>
            <a:r>
              <a:rPr lang="en-US" altLang="en-US" sz="2300" b="1" dirty="0">
                <a:solidFill>
                  <a:srgbClr val="FFFFCC"/>
                </a:solidFill>
                <a:cs typeface="B Mitra" panose="00000400000000000000" pitchFamily="2" charset="-78"/>
              </a:rPr>
              <a:t> </a:t>
            </a:r>
            <a:endParaRPr lang="fa-IR" altLang="en-US" sz="2300" b="1" dirty="0">
              <a:solidFill>
                <a:srgbClr val="FFFFCC"/>
              </a:solidFill>
              <a:cs typeface="B Mitra" panose="00000400000000000000" pitchFamily="2" charset="-78"/>
            </a:endParaRPr>
          </a:p>
          <a:p>
            <a:pPr algn="r" rtl="1">
              <a:lnSpc>
                <a:spcPct val="105000"/>
              </a:lnSpc>
              <a:buFont typeface="Wingdings" pitchFamily="2" charset="2"/>
              <a:buNone/>
            </a:pPr>
            <a:r>
              <a:rPr lang="fa-IR" altLang="en-US" sz="2300" b="1" dirty="0">
                <a:solidFill>
                  <a:srgbClr val="FFFFCC"/>
                </a:solidFill>
                <a:cs typeface="B Mitra" panose="00000400000000000000" pitchFamily="2" charset="-78"/>
              </a:rPr>
              <a:t>استاندارد مواجهه با مواد شيميايي </a:t>
            </a:r>
            <a:r>
              <a:rPr lang="en-US" altLang="en-US" sz="2300" b="1" dirty="0">
                <a:solidFill>
                  <a:srgbClr val="FFFFCC"/>
                </a:solidFill>
                <a:cs typeface="B Mitra" panose="00000400000000000000" pitchFamily="2" charset="-78"/>
              </a:rPr>
              <a:t>OSHA</a:t>
            </a:r>
            <a:r>
              <a:rPr lang="fa-IR" altLang="en-US" sz="2300" b="1" dirty="0">
                <a:solidFill>
                  <a:srgbClr val="FFFFCC"/>
                </a:solidFill>
                <a:cs typeface="B Mitra" panose="00000400000000000000" pitchFamily="2" charset="-78"/>
              </a:rPr>
              <a:t> از 5 عنصر كليدي تشكيل شده است كه عبارتند از  :</a:t>
            </a:r>
          </a:p>
          <a:p>
            <a:pPr algn="r" rtl="1">
              <a:lnSpc>
                <a:spcPct val="105000"/>
              </a:lnSpc>
              <a:buFont typeface="Wingdings" pitchFamily="2" charset="2"/>
              <a:buNone/>
            </a:pPr>
            <a:endParaRPr lang="fa-IR" altLang="en-US" sz="2300" b="1" dirty="0">
              <a:solidFill>
                <a:srgbClr val="FFFFCC"/>
              </a:solidFill>
              <a:cs typeface="B Mitra" panose="00000400000000000000" pitchFamily="2" charset="-78"/>
            </a:endParaRPr>
          </a:p>
          <a:p>
            <a:pPr algn="r" rtl="1">
              <a:lnSpc>
                <a:spcPct val="105000"/>
              </a:lnSpc>
              <a:buFont typeface="Wingdings" pitchFamily="2" charset="2"/>
              <a:buNone/>
            </a:pPr>
            <a:r>
              <a:rPr lang="fa-IR" altLang="en-US" sz="2300" b="1" dirty="0">
                <a:solidFill>
                  <a:srgbClr val="FFFF00"/>
                </a:solidFill>
                <a:cs typeface="B Mitra" panose="00000400000000000000" pitchFamily="2" charset="-78"/>
              </a:rPr>
              <a:t>1 - فهرست مواد : </a:t>
            </a:r>
            <a:r>
              <a:rPr lang="fa-IR" altLang="en-US" sz="2300" b="1" dirty="0">
                <a:solidFill>
                  <a:srgbClr val="FFFFCC"/>
                </a:solidFill>
                <a:cs typeface="B Mitra" panose="00000400000000000000" pitchFamily="2" charset="-78"/>
              </a:rPr>
              <a:t>ليستي از مواد خطرناك موجود در محيط كار افراد</a:t>
            </a:r>
          </a:p>
          <a:p>
            <a:pPr algn="r" rtl="1">
              <a:lnSpc>
                <a:spcPct val="105000"/>
              </a:lnSpc>
              <a:buFont typeface="Wingdings" pitchFamily="2" charset="2"/>
              <a:buNone/>
            </a:pPr>
            <a:r>
              <a:rPr lang="fa-IR" altLang="en-US" sz="2300" b="1" dirty="0">
                <a:solidFill>
                  <a:srgbClr val="FFFF00"/>
                </a:solidFill>
                <a:cs typeface="B Mitra" panose="00000400000000000000" pitchFamily="2" charset="-78"/>
              </a:rPr>
              <a:t>2 - برگه اطلاعات ايمني مواد : </a:t>
            </a:r>
            <a:r>
              <a:rPr lang="fa-IR" altLang="en-US" sz="2300" b="1" dirty="0">
                <a:solidFill>
                  <a:srgbClr val="FFFFCC"/>
                </a:solidFill>
                <a:cs typeface="B Mitra" panose="00000400000000000000" pitchFamily="2" charset="-78"/>
              </a:rPr>
              <a:t>تشريح جزئيات هر ماده خطرناكي كه در فهرست مواد ليست شده </a:t>
            </a:r>
          </a:p>
          <a:p>
            <a:pPr algn="r" rtl="1">
              <a:lnSpc>
                <a:spcPct val="105000"/>
              </a:lnSpc>
              <a:buFont typeface="Wingdings" pitchFamily="2" charset="2"/>
              <a:buNone/>
            </a:pPr>
            <a:r>
              <a:rPr lang="fa-IR" altLang="en-US" sz="2300" b="1" dirty="0">
                <a:solidFill>
                  <a:srgbClr val="FFFF00"/>
                </a:solidFill>
                <a:cs typeface="B Mitra" panose="00000400000000000000" pitchFamily="2" charset="-78"/>
              </a:rPr>
              <a:t>3 - برچسب گذاري : </a:t>
            </a:r>
            <a:r>
              <a:rPr lang="fa-IR" altLang="en-US" sz="2300" b="1" dirty="0">
                <a:solidFill>
                  <a:srgbClr val="FFFFCC"/>
                </a:solidFill>
                <a:cs typeface="B Mitra" panose="00000400000000000000" pitchFamily="2" charset="-78"/>
              </a:rPr>
              <a:t>ظروف مواد خطرناك براي شناسايي مواد  و آگاهي از خطر بالقوه آن بايستي برچسب گذاري شود .</a:t>
            </a:r>
          </a:p>
          <a:p>
            <a:pPr algn="r" rtl="1">
              <a:lnSpc>
                <a:spcPct val="105000"/>
              </a:lnSpc>
              <a:buFont typeface="Wingdings" pitchFamily="2" charset="2"/>
              <a:buNone/>
            </a:pPr>
            <a:r>
              <a:rPr lang="fa-IR" altLang="en-US" sz="2300" b="1" dirty="0">
                <a:solidFill>
                  <a:srgbClr val="FFFF00"/>
                </a:solidFill>
                <a:cs typeface="B Mitra" panose="00000400000000000000" pitchFamily="2" charset="-78"/>
              </a:rPr>
              <a:t>4 - آموزش : </a:t>
            </a:r>
            <a:r>
              <a:rPr lang="fa-IR" altLang="en-US" sz="2300" b="1" dirty="0">
                <a:solidFill>
                  <a:srgbClr val="FFFFCC"/>
                </a:solidFill>
                <a:cs typeface="B Mitra" panose="00000400000000000000" pitchFamily="2" charset="-78"/>
              </a:rPr>
              <a:t>همه كارگران بايد براي شناسايي و نحوه كار ايمن با مواد خطرناك آموزش ديده باشند .</a:t>
            </a:r>
          </a:p>
          <a:p>
            <a:pPr algn="r" rtl="1">
              <a:lnSpc>
                <a:spcPct val="105000"/>
              </a:lnSpc>
              <a:buFont typeface="Wingdings" pitchFamily="2" charset="2"/>
              <a:buNone/>
            </a:pPr>
            <a:r>
              <a:rPr lang="fa-IR" altLang="en-US" sz="2300" b="1" dirty="0">
                <a:solidFill>
                  <a:srgbClr val="FFFF00"/>
                </a:solidFill>
                <a:cs typeface="B Mitra" panose="00000400000000000000" pitchFamily="2" charset="-78"/>
              </a:rPr>
              <a:t>5 - تهيه و نوشتن برنامه : </a:t>
            </a:r>
            <a:r>
              <a:rPr lang="fa-IR" altLang="en-US" sz="2300" b="1" dirty="0">
                <a:solidFill>
                  <a:srgbClr val="FFFFCC"/>
                </a:solidFill>
                <a:cs typeface="B Mitra" panose="00000400000000000000" pitchFamily="2" charset="-78"/>
              </a:rPr>
              <a:t>برنامه اي بايد نوشته شود كه همه موارد فوق را به هم ارتباط دهد </a:t>
            </a:r>
          </a:p>
        </p:txBody>
      </p:sp>
    </p:spTree>
    <p:extLst>
      <p:ext uri="{BB962C8B-B14F-4D97-AF65-F5344CB8AC3E}">
        <p14:creationId xmlns:p14="http://schemas.microsoft.com/office/powerpoint/2010/main" val="25180530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7339031" y="241303"/>
            <a:ext cx="4451860"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justLow" rtl="1" fontAlgn="base">
              <a:spcBef>
                <a:spcPct val="0"/>
              </a:spcBef>
              <a:spcAft>
                <a:spcPct val="0"/>
              </a:spcAft>
            </a:pPr>
            <a:r>
              <a:rPr lang="fa-IR" sz="4000" b="1" dirty="0">
                <a:solidFill>
                  <a:srgbClr val="FFFF00"/>
                </a:solidFill>
                <a:latin typeface="Calibri" pitchFamily="34" charset="0"/>
                <a:ea typeface="Calibri" pitchFamily="34" charset="0"/>
                <a:cs typeface="B Nazanin" pitchFamily="2" charset="-78"/>
              </a:rPr>
              <a:t>طراحی درون آزمایشگاه </a:t>
            </a:r>
            <a:endParaRPr lang="fa-IR" sz="4000" dirty="0">
              <a:solidFill>
                <a:srgbClr val="FFFF00"/>
              </a:solidFill>
              <a:latin typeface="Arial" pitchFamily="34" charset="0"/>
              <a:cs typeface="Arial" pitchFamily="34" charset="0"/>
            </a:endParaRPr>
          </a:p>
        </p:txBody>
      </p:sp>
      <p:sp>
        <p:nvSpPr>
          <p:cNvPr id="28675" name="Rectangle 3"/>
          <p:cNvSpPr>
            <a:spLocks noChangeArrowheads="1"/>
          </p:cNvSpPr>
          <p:nvPr/>
        </p:nvSpPr>
        <p:spPr bwMode="auto">
          <a:xfrm>
            <a:off x="900953" y="1396728"/>
            <a:ext cx="10402887"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indent="-514350" algn="justLow" rtl="1" fontAlgn="base">
              <a:lnSpc>
                <a:spcPct val="150000"/>
              </a:lnSpc>
              <a:spcBef>
                <a:spcPct val="0"/>
              </a:spcBef>
              <a:spcAft>
                <a:spcPct val="0"/>
              </a:spcAft>
              <a:buFont typeface="+mj-lt"/>
              <a:buAutoNum type="arabicParenR"/>
            </a:pPr>
            <a:r>
              <a:rPr lang="fa-IR" sz="2600" b="1" dirty="0">
                <a:solidFill>
                  <a:prstClr val="black"/>
                </a:solidFill>
                <a:latin typeface="Calibri" pitchFamily="34" charset="0"/>
                <a:ea typeface="Calibri" pitchFamily="34" charset="0"/>
                <a:cs typeface="B Nazanin" pitchFamily="2" charset="-78"/>
              </a:rPr>
              <a:t>فعالیت های یکسان در یک محل باشد .</a:t>
            </a:r>
            <a:endParaRPr lang="en-US" sz="1100" dirty="0">
              <a:solidFill>
                <a:prstClr val="black"/>
              </a:solidFill>
              <a:latin typeface="Arial" pitchFamily="34" charset="0"/>
              <a:cs typeface="Arial" pitchFamily="34" charset="0"/>
            </a:endParaRPr>
          </a:p>
          <a:p>
            <a:pPr marL="514350" indent="-514350" algn="justLow" rtl="1" eaLnBrk="0" fontAlgn="base" hangingPunct="0">
              <a:lnSpc>
                <a:spcPct val="150000"/>
              </a:lnSpc>
              <a:spcBef>
                <a:spcPct val="0"/>
              </a:spcBef>
              <a:spcAft>
                <a:spcPct val="0"/>
              </a:spcAft>
              <a:buFont typeface="+mj-lt"/>
              <a:buAutoNum type="arabicParenR"/>
            </a:pPr>
            <a:r>
              <a:rPr lang="fa-IR" sz="2600" b="1" dirty="0">
                <a:solidFill>
                  <a:prstClr val="black"/>
                </a:solidFill>
                <a:latin typeface="Calibri" pitchFamily="34" charset="0"/>
                <a:ea typeface="Calibri" pitchFamily="34" charset="0"/>
                <a:cs typeface="B Nazanin" pitchFamily="2" charset="-78"/>
              </a:rPr>
              <a:t>محل نگهداری اقلام سنگین بهتر است در نزدیکی درب ورودی آزمایشگاه و نزدیک آسانسور باشد .</a:t>
            </a:r>
            <a:endParaRPr lang="en-US" sz="1100" dirty="0">
              <a:solidFill>
                <a:prstClr val="black"/>
              </a:solidFill>
              <a:latin typeface="Arial" pitchFamily="34" charset="0"/>
              <a:cs typeface="Arial" pitchFamily="34" charset="0"/>
            </a:endParaRPr>
          </a:p>
          <a:p>
            <a:pPr marL="514350" indent="-514350" algn="justLow" rtl="1" eaLnBrk="0" fontAlgn="base" hangingPunct="0">
              <a:lnSpc>
                <a:spcPct val="150000"/>
              </a:lnSpc>
              <a:spcBef>
                <a:spcPct val="0"/>
              </a:spcBef>
              <a:spcAft>
                <a:spcPct val="0"/>
              </a:spcAft>
              <a:buFont typeface="+mj-lt"/>
              <a:buAutoNum type="arabicParenR"/>
            </a:pPr>
            <a:r>
              <a:rPr lang="fa-IR" sz="2600" b="1" dirty="0">
                <a:solidFill>
                  <a:prstClr val="black"/>
                </a:solidFill>
                <a:latin typeface="Calibri" pitchFamily="34" charset="0"/>
                <a:ea typeface="Calibri" pitchFamily="34" charset="0"/>
                <a:cs typeface="B Nazanin" pitchFamily="2" charset="-78"/>
              </a:rPr>
              <a:t>برای مواد آتش زا یک محل جداگانه در نظر گرفته شود .</a:t>
            </a:r>
            <a:endParaRPr lang="en-US" sz="1100" dirty="0">
              <a:solidFill>
                <a:prstClr val="black"/>
              </a:solidFill>
              <a:latin typeface="Arial" pitchFamily="34" charset="0"/>
              <a:cs typeface="Arial" pitchFamily="34" charset="0"/>
            </a:endParaRPr>
          </a:p>
          <a:p>
            <a:pPr marL="514350" indent="-514350" algn="justLow" rtl="1" eaLnBrk="0" fontAlgn="base" hangingPunct="0">
              <a:lnSpc>
                <a:spcPct val="150000"/>
              </a:lnSpc>
              <a:spcBef>
                <a:spcPct val="0"/>
              </a:spcBef>
              <a:spcAft>
                <a:spcPct val="0"/>
              </a:spcAft>
              <a:buFont typeface="+mj-lt"/>
              <a:buAutoNum type="arabicParenR"/>
            </a:pPr>
            <a:r>
              <a:rPr lang="fa-IR" sz="2600" b="1" dirty="0">
                <a:solidFill>
                  <a:prstClr val="black"/>
                </a:solidFill>
                <a:latin typeface="Calibri" pitchFamily="34" charset="0"/>
                <a:ea typeface="Calibri" pitchFamily="34" charset="0"/>
                <a:cs typeface="B Nazanin" pitchFamily="2" charset="-78"/>
              </a:rPr>
              <a:t>انبار باید طوری طراحی شود که به راحتی بتوان به تمام مواد دسترسی داشت و توصیه می شود که 7-5% فضای آزمایشگاه مخصوص انبار باشد .</a:t>
            </a:r>
            <a:endParaRPr lang="en-US" sz="1100" dirty="0">
              <a:solidFill>
                <a:prstClr val="black"/>
              </a:solidFill>
              <a:latin typeface="Arial" pitchFamily="34" charset="0"/>
              <a:cs typeface="Arial" pitchFamily="34" charset="0"/>
            </a:endParaRPr>
          </a:p>
          <a:p>
            <a:pPr marL="514350" indent="-514350" algn="justLow" rtl="1" eaLnBrk="0" fontAlgn="base" hangingPunct="0">
              <a:lnSpc>
                <a:spcPct val="150000"/>
              </a:lnSpc>
              <a:spcBef>
                <a:spcPct val="0"/>
              </a:spcBef>
              <a:spcAft>
                <a:spcPct val="0"/>
              </a:spcAft>
              <a:buFont typeface="+mj-lt"/>
              <a:buAutoNum type="arabicParenR"/>
            </a:pPr>
            <a:r>
              <a:rPr lang="fa-IR" sz="2600" b="1" dirty="0">
                <a:solidFill>
                  <a:prstClr val="black"/>
                </a:solidFill>
                <a:latin typeface="Calibri" pitchFamily="34" charset="0"/>
                <a:ea typeface="Calibri" pitchFamily="34" charset="0"/>
                <a:cs typeface="B Nazanin" pitchFamily="2" charset="-78"/>
              </a:rPr>
              <a:t>برای خوردن و آشامیدن و همچنین برای روپوشها و وسایل شخصی کارکنان فضایی جداگانه در نظر گرفته شود .</a:t>
            </a:r>
            <a:endParaRPr lang="fa-IR"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418187413"/>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672353" y="1047166"/>
            <a:ext cx="10781489"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80000" indent="-252000" algn="justLow" rtl="1" eaLnBrk="0" fontAlgn="base" hangingPunct="0">
              <a:lnSpc>
                <a:spcPct val="150000"/>
              </a:lnSpc>
              <a:spcBef>
                <a:spcPct val="0"/>
              </a:spcBef>
              <a:spcAft>
                <a:spcPct val="0"/>
              </a:spcAft>
              <a:buFont typeface="+mj-lt"/>
              <a:buAutoNum type="arabicParenR" startAt="6"/>
            </a:pPr>
            <a:r>
              <a:rPr lang="fa-IR" sz="2600" b="1" dirty="0">
                <a:solidFill>
                  <a:prstClr val="black"/>
                </a:solidFill>
                <a:latin typeface="Calibri" pitchFamily="34" charset="0"/>
                <a:ea typeface="Calibri" pitchFamily="34" charset="0"/>
                <a:cs typeface="B Nazanin" pitchFamily="2" charset="-78"/>
              </a:rPr>
              <a:t>سطح دیوار ، سقف و کف آن باید صاف و بدون شکاف و سوراخ ، قابل شستشو و غیر قابل نفوذ به مایعات و مواد باشد .</a:t>
            </a:r>
            <a:endParaRPr lang="en-US" sz="1100" dirty="0">
              <a:solidFill>
                <a:prstClr val="black"/>
              </a:solidFill>
              <a:latin typeface="Arial" pitchFamily="34" charset="0"/>
              <a:cs typeface="Arial" pitchFamily="34" charset="0"/>
            </a:endParaRPr>
          </a:p>
          <a:p>
            <a:pPr marL="180000" indent="-252000" algn="justLow" rtl="1" eaLnBrk="0" fontAlgn="base" hangingPunct="0">
              <a:lnSpc>
                <a:spcPct val="150000"/>
              </a:lnSpc>
              <a:spcBef>
                <a:spcPct val="0"/>
              </a:spcBef>
              <a:spcAft>
                <a:spcPct val="0"/>
              </a:spcAft>
              <a:buFont typeface="+mj-lt"/>
              <a:buAutoNum type="arabicParenR" startAt="6"/>
            </a:pPr>
            <a:r>
              <a:rPr lang="fa-IR" sz="2600" b="1" dirty="0">
                <a:solidFill>
                  <a:prstClr val="black"/>
                </a:solidFill>
                <a:latin typeface="Calibri" pitchFamily="34" charset="0"/>
                <a:ea typeface="Calibri" pitchFamily="34" charset="0"/>
                <a:cs typeface="B Nazanin" pitchFamily="2" charset="-78"/>
              </a:rPr>
              <a:t>اگر در آزمایشگاه کار آموزشی انجام می شود فضای لازم در نظر گرفته شود .</a:t>
            </a:r>
            <a:endParaRPr lang="en-US" sz="1100" dirty="0">
              <a:solidFill>
                <a:prstClr val="black"/>
              </a:solidFill>
              <a:latin typeface="Arial" pitchFamily="34" charset="0"/>
              <a:cs typeface="Arial" pitchFamily="34" charset="0"/>
            </a:endParaRPr>
          </a:p>
          <a:p>
            <a:pPr marL="180000" indent="-252000" algn="justLow" rtl="1" eaLnBrk="0" fontAlgn="base" hangingPunct="0">
              <a:lnSpc>
                <a:spcPct val="150000"/>
              </a:lnSpc>
              <a:spcBef>
                <a:spcPct val="0"/>
              </a:spcBef>
              <a:spcAft>
                <a:spcPct val="0"/>
              </a:spcAft>
              <a:buFont typeface="+mj-lt"/>
              <a:buAutoNum type="arabicParenR" startAt="6"/>
            </a:pPr>
            <a:r>
              <a:rPr lang="fa-IR" sz="2600" b="1" dirty="0">
                <a:solidFill>
                  <a:prstClr val="black"/>
                </a:solidFill>
                <a:latin typeface="Calibri" pitchFamily="34" charset="0"/>
                <a:ea typeface="Calibri" pitchFamily="34" charset="0"/>
                <a:cs typeface="B Nazanin" pitchFamily="2" charset="-78"/>
              </a:rPr>
              <a:t>بهتر است راهرو ها اولا دارای پهنایی باشند که عبور و مرور از آنها آسان و راحت باشد ثانیا خیلی پهن نباشد که محل جمع آوری و انبار یک سری وسایل باشند.توصیه می شود پهنای راهرو ها 1/8-1/5متر باشد.</a:t>
            </a:r>
            <a:endParaRPr lang="fa-IR"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127669297"/>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874059" y="1196753"/>
            <a:ext cx="10703859"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indent="-514350" algn="r" rtl="1" fontAlgn="base">
              <a:lnSpc>
                <a:spcPct val="150000"/>
              </a:lnSpc>
              <a:spcBef>
                <a:spcPct val="0"/>
              </a:spcBef>
              <a:spcAft>
                <a:spcPct val="0"/>
              </a:spcAft>
            </a:pPr>
            <a:r>
              <a:rPr lang="fa-IR" sz="2600" b="1" dirty="0">
                <a:solidFill>
                  <a:prstClr val="black"/>
                </a:solidFill>
                <a:latin typeface="Calibri" pitchFamily="34" charset="0"/>
                <a:ea typeface="Calibri" pitchFamily="34" charset="0"/>
                <a:cs typeface="B Nazanin" pitchFamily="2" charset="-78"/>
              </a:rPr>
              <a:t>9) کف آزمایشگاه لیز نبوده ، ترجیحا پله نداشته باشد.</a:t>
            </a:r>
            <a:endParaRPr lang="en-US" sz="1100" dirty="0">
              <a:solidFill>
                <a:prstClr val="black"/>
              </a:solidFill>
              <a:latin typeface="Arial" pitchFamily="34" charset="0"/>
              <a:cs typeface="Arial" pitchFamily="34" charset="0"/>
            </a:endParaRPr>
          </a:p>
          <a:p>
            <a:pPr marL="514350" indent="-514350" algn="justLow" rtl="1" eaLnBrk="0" fontAlgn="base" hangingPunct="0">
              <a:lnSpc>
                <a:spcPct val="150000"/>
              </a:lnSpc>
              <a:spcBef>
                <a:spcPct val="0"/>
              </a:spcBef>
              <a:spcAft>
                <a:spcPct val="0"/>
              </a:spcAft>
            </a:pPr>
            <a:r>
              <a:rPr lang="fa-IR" sz="2600" b="1" dirty="0">
                <a:solidFill>
                  <a:prstClr val="black"/>
                </a:solidFill>
                <a:latin typeface="Calibri" pitchFamily="34" charset="0"/>
                <a:ea typeface="Calibri" pitchFamily="34" charset="0"/>
                <a:cs typeface="B Nazanin" pitchFamily="2" charset="-78"/>
              </a:rPr>
              <a:t>10) بهتر است محل اتصال دیوار و کف زاویه دار نبوده و گرد باشد . </a:t>
            </a:r>
            <a:endParaRPr lang="en-US" sz="1100" dirty="0">
              <a:solidFill>
                <a:prstClr val="black"/>
              </a:solidFill>
              <a:latin typeface="Arial" pitchFamily="34" charset="0"/>
              <a:cs typeface="Arial" pitchFamily="34" charset="0"/>
            </a:endParaRPr>
          </a:p>
          <a:p>
            <a:pPr marL="514350" indent="-514350" algn="justLow" rtl="1" eaLnBrk="0" fontAlgn="base" hangingPunct="0">
              <a:lnSpc>
                <a:spcPct val="150000"/>
              </a:lnSpc>
              <a:spcBef>
                <a:spcPct val="0"/>
              </a:spcBef>
              <a:spcAft>
                <a:spcPct val="0"/>
              </a:spcAft>
            </a:pPr>
            <a:r>
              <a:rPr lang="fa-IR" sz="2600" b="1" dirty="0">
                <a:solidFill>
                  <a:prstClr val="black"/>
                </a:solidFill>
                <a:latin typeface="Calibri" pitchFamily="34" charset="0"/>
                <a:ea typeface="Calibri" pitchFamily="34" charset="0"/>
                <a:cs typeface="B Nazanin" pitchFamily="2" charset="-78"/>
              </a:rPr>
              <a:t>11) بهتر است درب های فضای آزمایشگاه پانل داشته باشد که بتوان از بیرون فضای داخل آزمایشگاه را دید تا اگر حادثه ای در آن رخ دهد قابل دیدن باشد .</a:t>
            </a:r>
            <a:endParaRPr lang="en-US" sz="1100" dirty="0">
              <a:solidFill>
                <a:prstClr val="black"/>
              </a:solidFill>
              <a:latin typeface="Arial" pitchFamily="34" charset="0"/>
              <a:cs typeface="Arial" pitchFamily="34" charset="0"/>
            </a:endParaRPr>
          </a:p>
          <a:p>
            <a:pPr marL="514350" indent="-514350" algn="justLow" rtl="1" eaLnBrk="0" fontAlgn="base" hangingPunct="0">
              <a:lnSpc>
                <a:spcPct val="150000"/>
              </a:lnSpc>
              <a:spcBef>
                <a:spcPct val="0"/>
              </a:spcBef>
              <a:spcAft>
                <a:spcPct val="0"/>
              </a:spcAft>
            </a:pPr>
            <a:r>
              <a:rPr lang="fa-IR" sz="2600" b="1" dirty="0">
                <a:solidFill>
                  <a:prstClr val="black"/>
                </a:solidFill>
                <a:latin typeface="Calibri" pitchFamily="34" charset="0"/>
                <a:ea typeface="Calibri" pitchFamily="34" charset="0"/>
                <a:cs typeface="B Nazanin" pitchFamily="2" charset="-78"/>
              </a:rPr>
              <a:t>12) بهتر است دربها خود به خود بسته شوند و با فشار کم به سمت بیرون (پرفشار) باز شوند و پهنای درب ها 100-91 سانتی متر باشد.</a:t>
            </a:r>
            <a:endParaRPr lang="fa-IR"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544574067"/>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806825" y="1796917"/>
            <a:ext cx="10663516" cy="30931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1" fontAlgn="base">
              <a:lnSpc>
                <a:spcPct val="150000"/>
              </a:lnSpc>
              <a:spcBef>
                <a:spcPct val="0"/>
              </a:spcBef>
              <a:spcAft>
                <a:spcPct val="0"/>
              </a:spcAft>
            </a:pPr>
            <a:r>
              <a:rPr lang="fa-IR" sz="2600" b="1" dirty="0">
                <a:solidFill>
                  <a:prstClr val="black"/>
                </a:solidFill>
                <a:latin typeface="Calibri" pitchFamily="34" charset="0"/>
                <a:ea typeface="Calibri" pitchFamily="34" charset="0"/>
                <a:cs typeface="B Nazanin" pitchFamily="2" charset="-78"/>
              </a:rPr>
              <a:t>13) دوش اضطراری و چشم شو طوری باید تعبیه شوند که در صورت لزوم در عرض 10 ثانیه بتوان به آن رسید (حدود 5 متر فاصله ) که بسته به نوع فعالیت تعداد آنها متفاوت خواهد بود .</a:t>
            </a:r>
            <a:endParaRPr lang="en-US" sz="1100" dirty="0">
              <a:solidFill>
                <a:prstClr val="black"/>
              </a:solidFill>
              <a:latin typeface="Arial" pitchFamily="34" charset="0"/>
              <a:cs typeface="Arial" pitchFamily="34" charset="0"/>
            </a:endParaRPr>
          </a:p>
          <a:p>
            <a:pPr algn="justLow" rtl="1" eaLnBrk="0" fontAlgn="base" hangingPunct="0">
              <a:lnSpc>
                <a:spcPct val="150000"/>
              </a:lnSpc>
              <a:spcBef>
                <a:spcPct val="0"/>
              </a:spcBef>
              <a:spcAft>
                <a:spcPct val="0"/>
              </a:spcAft>
              <a:buClr>
                <a:srgbClr val="FF0000"/>
              </a:buClr>
              <a:buFont typeface="Wingdings" pitchFamily="2" charset="2"/>
              <a:buChar char="ü"/>
            </a:pPr>
            <a:r>
              <a:rPr lang="fa-IR" sz="2600" b="1" dirty="0">
                <a:solidFill>
                  <a:prstClr val="black"/>
                </a:solidFill>
                <a:latin typeface="Calibri" pitchFamily="34" charset="0"/>
                <a:ea typeface="Calibri" pitchFamily="34" charset="0"/>
                <a:cs typeface="B Nazanin" pitchFamily="2" charset="-78"/>
              </a:rPr>
              <a:t>بهتر است دوش ها پرده داشته باشند تا در صورت نیاز فرد بتواند لباسش را در بیاورد .</a:t>
            </a:r>
            <a:endParaRPr lang="en-US" sz="1100" dirty="0">
              <a:solidFill>
                <a:prstClr val="black"/>
              </a:solidFill>
              <a:latin typeface="Arial" pitchFamily="34" charset="0"/>
              <a:cs typeface="Arial" pitchFamily="34" charset="0"/>
            </a:endParaRPr>
          </a:p>
          <a:p>
            <a:pPr algn="justLow" rtl="1" eaLnBrk="0" fontAlgn="base" hangingPunct="0">
              <a:lnSpc>
                <a:spcPct val="150000"/>
              </a:lnSpc>
              <a:spcBef>
                <a:spcPct val="0"/>
              </a:spcBef>
              <a:spcAft>
                <a:spcPct val="0"/>
              </a:spcAft>
              <a:buClr>
                <a:srgbClr val="FF0000"/>
              </a:buClr>
              <a:buFont typeface="Wingdings" pitchFamily="2" charset="2"/>
              <a:buChar char="ü"/>
            </a:pPr>
            <a:r>
              <a:rPr lang="fa-IR" sz="2600" b="1" dirty="0">
                <a:solidFill>
                  <a:prstClr val="black"/>
                </a:solidFill>
                <a:latin typeface="Calibri" pitchFamily="34" charset="0"/>
                <a:ea typeface="Calibri" pitchFamily="34" charset="0"/>
                <a:cs typeface="B Nazanin" pitchFamily="2" charset="-78"/>
              </a:rPr>
              <a:t>دمای آب دوش ها در حد معتدل کافی بوده و بهتر است کارایی آنها در فواصل زمانی مشخص چک شود.</a:t>
            </a:r>
            <a:endParaRPr lang="fa-IR"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329403674"/>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632011" y="373451"/>
            <a:ext cx="11013142" cy="32932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1" fontAlgn="base">
              <a:lnSpc>
                <a:spcPct val="200000"/>
              </a:lnSpc>
              <a:spcBef>
                <a:spcPct val="0"/>
              </a:spcBef>
              <a:spcAft>
                <a:spcPct val="0"/>
              </a:spcAft>
            </a:pPr>
            <a:r>
              <a:rPr lang="fa-IR" sz="2600" b="1" dirty="0">
                <a:solidFill>
                  <a:prstClr val="black"/>
                </a:solidFill>
                <a:latin typeface="Calibri" pitchFamily="34" charset="0"/>
                <a:ea typeface="Calibri" pitchFamily="34" charset="0"/>
                <a:cs typeface="B Nazanin" pitchFamily="2" charset="-78"/>
              </a:rPr>
              <a:t>14) توصیه می شود کنتر برق و شیر اصلی گاز و آب در فضای خارج آزمایشگاه باشد تا در مواقع خطر و حادثه از بیرون بتوان آنها را قطع کرد .</a:t>
            </a:r>
            <a:endParaRPr lang="en-US" sz="1100" dirty="0">
              <a:solidFill>
                <a:prstClr val="black"/>
              </a:solidFill>
              <a:latin typeface="Arial" pitchFamily="34" charset="0"/>
              <a:cs typeface="Arial" pitchFamily="34" charset="0"/>
            </a:endParaRPr>
          </a:p>
          <a:p>
            <a:pPr algn="justLow" rtl="1" eaLnBrk="0" fontAlgn="base" hangingPunct="0">
              <a:lnSpc>
                <a:spcPct val="200000"/>
              </a:lnSpc>
              <a:spcBef>
                <a:spcPct val="0"/>
              </a:spcBef>
              <a:spcAft>
                <a:spcPct val="0"/>
              </a:spcAft>
            </a:pPr>
            <a:r>
              <a:rPr lang="fa-IR" sz="2600" b="1" dirty="0">
                <a:solidFill>
                  <a:prstClr val="black"/>
                </a:solidFill>
                <a:latin typeface="Calibri" pitchFamily="34" charset="0"/>
                <a:ea typeface="Calibri" pitchFamily="34" charset="0"/>
                <a:cs typeface="B Nazanin" pitchFamily="2" charset="-78"/>
              </a:rPr>
              <a:t>15) کپسول های آتش نشانی و دوش ها باید طوری تعبیه شوند که در معرض دید و در دسترس باشند .</a:t>
            </a:r>
            <a:endParaRPr lang="fa-IR"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956741145"/>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618565" y="702350"/>
            <a:ext cx="10878671" cy="42934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rtl="1" fontAlgn="base">
              <a:lnSpc>
                <a:spcPct val="150000"/>
              </a:lnSpc>
              <a:spcBef>
                <a:spcPct val="0"/>
              </a:spcBef>
              <a:spcAft>
                <a:spcPct val="0"/>
              </a:spcAft>
            </a:pPr>
            <a:r>
              <a:rPr lang="fa-IR" sz="2600" b="1" dirty="0">
                <a:solidFill>
                  <a:prstClr val="black"/>
                </a:solidFill>
                <a:latin typeface="Calibri" pitchFamily="34" charset="0"/>
                <a:ea typeface="Calibri" pitchFamily="34" charset="0"/>
                <a:cs typeface="B Nazanin" pitchFamily="2" charset="-78"/>
              </a:rPr>
              <a:t>16) توصیه می شود برای برق 30 تا 40 % بیشتر از نیاز پریز در نظر گرفته شود تا از سیم رابط کمتر استفاده شود.</a:t>
            </a:r>
          </a:p>
          <a:p>
            <a:pPr algn="just" rtl="1" fontAlgn="base">
              <a:lnSpc>
                <a:spcPct val="150000"/>
              </a:lnSpc>
              <a:spcBef>
                <a:spcPct val="0"/>
              </a:spcBef>
              <a:spcAft>
                <a:spcPct val="0"/>
              </a:spcAft>
              <a:buClr>
                <a:srgbClr val="FF0000"/>
              </a:buClr>
              <a:buFont typeface="Wingdings" pitchFamily="2" charset="2"/>
              <a:buChar char="ü"/>
            </a:pPr>
            <a:r>
              <a:rPr lang="fa-IR" sz="2600" b="1" dirty="0">
                <a:solidFill>
                  <a:prstClr val="black"/>
                </a:solidFill>
                <a:latin typeface="Calibri" pitchFamily="34" charset="0"/>
                <a:ea typeface="Calibri" pitchFamily="34" charset="0"/>
                <a:cs typeface="B Nazanin" pitchFamily="2" charset="-78"/>
              </a:rPr>
              <a:t>بهتر است برق حدود </a:t>
            </a:r>
            <a:r>
              <a:rPr lang="en-US" sz="2600" b="1" dirty="0">
                <a:solidFill>
                  <a:prstClr val="black"/>
                </a:solidFill>
                <a:latin typeface="Calibri" pitchFamily="34" charset="0"/>
                <a:ea typeface="Calibri" pitchFamily="34" charset="0"/>
                <a:cs typeface="B Nazanin" pitchFamily="2" charset="-78"/>
              </a:rPr>
              <a:t>m</a:t>
            </a:r>
            <a:r>
              <a:rPr lang="fa-IR" sz="2600" b="1" dirty="0">
                <a:solidFill>
                  <a:prstClr val="black"/>
                </a:solidFill>
                <a:latin typeface="Calibri" pitchFamily="34" charset="0"/>
                <a:ea typeface="Calibri" pitchFamily="34" charset="0"/>
                <a:cs typeface="B Nazanin" pitchFamily="2" charset="-78"/>
              </a:rPr>
              <a:t>2 از شیر آب فاصله داشته باشد .</a:t>
            </a:r>
          </a:p>
          <a:p>
            <a:pPr algn="just" rtl="1" fontAlgn="base">
              <a:lnSpc>
                <a:spcPct val="150000"/>
              </a:lnSpc>
              <a:spcBef>
                <a:spcPct val="0"/>
              </a:spcBef>
              <a:spcAft>
                <a:spcPct val="0"/>
              </a:spcAft>
              <a:buClr>
                <a:srgbClr val="FF0000"/>
              </a:buClr>
              <a:buFont typeface="Wingdings" pitchFamily="2" charset="2"/>
              <a:buChar char="ü"/>
            </a:pPr>
            <a:r>
              <a:rPr lang="fa-IR" sz="2600" b="1" dirty="0">
                <a:solidFill>
                  <a:prstClr val="black"/>
                </a:solidFill>
                <a:latin typeface="Calibri" pitchFamily="34" charset="0"/>
                <a:ea typeface="Calibri" pitchFamily="34" charset="0"/>
                <a:cs typeface="B Nazanin" pitchFamily="2" charset="-78"/>
              </a:rPr>
              <a:t>توصیه می شود برای مواقع قطع برق لامپ اضطراری در نظر گرفته شود تا در مواقع خطر پرسنل بتوانند خارج شوند.</a:t>
            </a:r>
          </a:p>
          <a:p>
            <a:pPr algn="just" rtl="1" fontAlgn="base">
              <a:lnSpc>
                <a:spcPct val="150000"/>
              </a:lnSpc>
              <a:spcBef>
                <a:spcPct val="0"/>
              </a:spcBef>
              <a:spcAft>
                <a:spcPct val="0"/>
              </a:spcAft>
              <a:buClr>
                <a:srgbClr val="FF0000"/>
              </a:buClr>
              <a:buFont typeface="Wingdings" pitchFamily="2" charset="2"/>
              <a:buChar char="ü"/>
            </a:pPr>
            <a:r>
              <a:rPr lang="fa-IR" sz="2600" b="1" dirty="0">
                <a:solidFill>
                  <a:prstClr val="black"/>
                </a:solidFill>
                <a:latin typeface="Calibri" pitchFamily="34" charset="0"/>
                <a:ea typeface="Calibri" pitchFamily="34" charset="0"/>
                <a:cs typeface="B Nazanin" pitchFamily="2" charset="-78"/>
              </a:rPr>
              <a:t> سیستم روشنایی باید دارای نور کافی بوده و برای مواقع قطع برق یک ژنراتور تعبیه شود.</a:t>
            </a:r>
          </a:p>
          <a:p>
            <a:pPr algn="just" rtl="1" fontAlgn="base">
              <a:lnSpc>
                <a:spcPct val="150000"/>
              </a:lnSpc>
              <a:spcBef>
                <a:spcPct val="0"/>
              </a:spcBef>
              <a:spcAft>
                <a:spcPct val="0"/>
              </a:spcAft>
              <a:buClr>
                <a:srgbClr val="FF0000"/>
              </a:buClr>
              <a:buFont typeface="Wingdings" pitchFamily="2" charset="2"/>
              <a:buChar char="ü"/>
            </a:pPr>
            <a:r>
              <a:rPr lang="fa-IR" sz="2600" b="1" dirty="0">
                <a:solidFill>
                  <a:prstClr val="black"/>
                </a:solidFill>
                <a:latin typeface="Calibri" pitchFamily="34" charset="0"/>
                <a:ea typeface="Calibri" pitchFamily="34" charset="0"/>
                <a:cs typeface="B Nazanin" pitchFamily="2" charset="-78"/>
              </a:rPr>
              <a:t> توصیه می شود قسمت های مختلف آزمایشگاه فیوز های برق مجزا و با برچسب داشته باشد . </a:t>
            </a:r>
            <a:endParaRPr lang="fa-IR"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041787623"/>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672353" y="134434"/>
            <a:ext cx="11241741"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rtl="1" fontAlgn="base">
              <a:lnSpc>
                <a:spcPct val="200000"/>
              </a:lnSpc>
              <a:spcBef>
                <a:spcPct val="0"/>
              </a:spcBef>
              <a:spcAft>
                <a:spcPct val="0"/>
              </a:spcAft>
            </a:pPr>
            <a:r>
              <a:rPr lang="fa-IR" sz="2600" b="1" dirty="0">
                <a:solidFill>
                  <a:prstClr val="black"/>
                </a:solidFill>
                <a:latin typeface="Calibri" pitchFamily="34" charset="0"/>
                <a:ea typeface="Calibri" pitchFamily="34" charset="0"/>
                <a:cs typeface="B Nazanin" pitchFamily="2" charset="-78"/>
              </a:rPr>
              <a:t>17) هر اتاق آزمایشگاه بهتر است دو سینک وجود داشته باشد که یکی برای شستن دست ها و دیگری برای کار های آزمایشگاه باشد .</a:t>
            </a:r>
          </a:p>
          <a:p>
            <a:pPr algn="r" rtl="1" fontAlgn="base">
              <a:lnSpc>
                <a:spcPct val="200000"/>
              </a:lnSpc>
              <a:spcBef>
                <a:spcPct val="0"/>
              </a:spcBef>
              <a:spcAft>
                <a:spcPct val="0"/>
              </a:spcAft>
              <a:buClr>
                <a:srgbClr val="FF0000"/>
              </a:buClr>
              <a:buFont typeface="Wingdings" pitchFamily="2" charset="2"/>
              <a:buChar char="ü"/>
            </a:pPr>
            <a:r>
              <a:rPr lang="fa-IR" sz="2600" b="1" dirty="0">
                <a:solidFill>
                  <a:prstClr val="black"/>
                </a:solidFill>
                <a:latin typeface="Calibri" pitchFamily="34" charset="0"/>
                <a:ea typeface="Calibri" pitchFamily="34" charset="0"/>
                <a:cs typeface="B Nazanin" pitchFamily="2" charset="-78"/>
              </a:rPr>
              <a:t> سینک باید مقاوم به اسید و باز بوده و در نزدیک در تعبیه شوند و شیر آب با آرنج یا پا باز و بسته شوند و نیز باید آب سرد و گرم وجود داشته باشد . </a:t>
            </a:r>
          </a:p>
          <a:p>
            <a:pPr algn="r" rtl="1" fontAlgn="base">
              <a:lnSpc>
                <a:spcPct val="200000"/>
              </a:lnSpc>
              <a:spcBef>
                <a:spcPct val="0"/>
              </a:spcBef>
              <a:spcAft>
                <a:spcPct val="0"/>
              </a:spcAft>
              <a:buClr>
                <a:srgbClr val="FF0000"/>
              </a:buClr>
              <a:buFont typeface="Wingdings" pitchFamily="2" charset="2"/>
              <a:buChar char="ü"/>
            </a:pPr>
            <a:r>
              <a:rPr lang="fa-IR" sz="2600" b="1" dirty="0">
                <a:solidFill>
                  <a:prstClr val="black"/>
                </a:solidFill>
                <a:latin typeface="Calibri" pitchFamily="34" charset="0"/>
                <a:ea typeface="Calibri" pitchFamily="34" charset="0"/>
                <a:cs typeface="B Nazanin" pitchFamily="2" charset="-78"/>
              </a:rPr>
              <a:t> بهتر است برای یک روز کاری ذخیره آبی در نظر گرفته شود .</a:t>
            </a:r>
            <a:endParaRPr lang="fa-IR"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2682548346"/>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672353" y="610564"/>
            <a:ext cx="10999694" cy="32932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rtl="1" fontAlgn="base">
              <a:lnSpc>
                <a:spcPct val="200000"/>
              </a:lnSpc>
              <a:spcBef>
                <a:spcPct val="0"/>
              </a:spcBef>
              <a:spcAft>
                <a:spcPct val="0"/>
              </a:spcAft>
            </a:pPr>
            <a:r>
              <a:rPr lang="fa-IR" sz="2600" b="1" dirty="0">
                <a:solidFill>
                  <a:prstClr val="black"/>
                </a:solidFill>
                <a:latin typeface="Calibri" pitchFamily="34" charset="0"/>
                <a:ea typeface="Calibri" pitchFamily="34" charset="0"/>
                <a:cs typeface="B Nazanin" pitchFamily="2" charset="-78"/>
              </a:rPr>
              <a:t>18) سیلندر های گاز باید در محل مخصوص قرار داده شوند تا در مواقع خطر خود به خود جا به جا نشده و بهتر است دور از حرارت ، برق و مواد آتشزا باشند. </a:t>
            </a:r>
          </a:p>
          <a:p>
            <a:pPr algn="r" rtl="1" fontAlgn="base">
              <a:lnSpc>
                <a:spcPct val="200000"/>
              </a:lnSpc>
              <a:spcBef>
                <a:spcPct val="0"/>
              </a:spcBef>
              <a:spcAft>
                <a:spcPct val="0"/>
              </a:spcAft>
              <a:buClr>
                <a:srgbClr val="FF0000"/>
              </a:buClr>
              <a:buFont typeface="Wingdings" pitchFamily="2" charset="2"/>
              <a:buChar char="ü"/>
            </a:pPr>
            <a:r>
              <a:rPr lang="fa-IR" sz="2600" b="1" dirty="0">
                <a:solidFill>
                  <a:prstClr val="black"/>
                </a:solidFill>
                <a:latin typeface="Calibri" pitchFamily="34" charset="0"/>
                <a:ea typeface="Calibri" pitchFamily="34" charset="0"/>
                <a:cs typeface="B Nazanin" pitchFamily="2" charset="-78"/>
              </a:rPr>
              <a:t>بهتر است لوله کشی گاز بیشتر در خارج از آزمایشگاه باشد و در جایی که گاز نیاز است وارد فضای آزمایشگاه شود .</a:t>
            </a:r>
            <a:endParaRPr lang="fa-IR"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8778031"/>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537882" y="1303911"/>
            <a:ext cx="11164686" cy="30931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rtl="1" fontAlgn="base">
              <a:lnSpc>
                <a:spcPct val="150000"/>
              </a:lnSpc>
              <a:spcBef>
                <a:spcPct val="0"/>
              </a:spcBef>
              <a:spcAft>
                <a:spcPct val="0"/>
              </a:spcAft>
            </a:pPr>
            <a:r>
              <a:rPr lang="fa-IR" sz="2600" b="1" dirty="0">
                <a:solidFill>
                  <a:prstClr val="black"/>
                </a:solidFill>
                <a:latin typeface="Calibri" pitchFamily="34" charset="0"/>
                <a:ea typeface="Calibri" pitchFamily="34" charset="0"/>
                <a:cs typeface="B Nazanin" pitchFamily="2" charset="-78"/>
              </a:rPr>
              <a:t>19) </a:t>
            </a:r>
            <a:r>
              <a:rPr lang="fa-IR" sz="2600" b="1" dirty="0">
                <a:solidFill>
                  <a:srgbClr val="FF0000"/>
                </a:solidFill>
                <a:latin typeface="Calibri" pitchFamily="34" charset="0"/>
                <a:ea typeface="Calibri" pitchFamily="34" charset="0"/>
                <a:cs typeface="B Nazanin" pitchFamily="2" charset="-78"/>
              </a:rPr>
              <a:t>میز ها </a:t>
            </a:r>
            <a:r>
              <a:rPr lang="fa-IR" sz="2600" b="1" dirty="0">
                <a:solidFill>
                  <a:prstClr val="black"/>
                </a:solidFill>
                <a:latin typeface="Calibri" pitchFamily="34" charset="0"/>
                <a:ea typeface="Calibri" pitchFamily="34" charset="0"/>
                <a:cs typeface="B Nazanin" pitchFamily="2" charset="-78"/>
              </a:rPr>
              <a:t>بهتر است پرتابل باشند تا بسته به نیاز بتوان آنها را جا به جا کرد.</a:t>
            </a:r>
          </a:p>
          <a:p>
            <a:pPr algn="just" rtl="1" fontAlgn="base">
              <a:lnSpc>
                <a:spcPct val="150000"/>
              </a:lnSpc>
              <a:spcBef>
                <a:spcPct val="0"/>
              </a:spcBef>
              <a:spcAft>
                <a:spcPct val="0"/>
              </a:spcAft>
              <a:buClr>
                <a:srgbClr val="FF0000"/>
              </a:buClr>
              <a:buFont typeface="Wingdings" pitchFamily="2" charset="2"/>
              <a:buChar char="ü"/>
            </a:pPr>
            <a:r>
              <a:rPr lang="fa-IR" sz="2600" b="1" dirty="0">
                <a:solidFill>
                  <a:srgbClr val="FF0000"/>
                </a:solidFill>
                <a:latin typeface="Calibri" pitchFamily="34" charset="0"/>
                <a:ea typeface="Calibri" pitchFamily="34" charset="0"/>
                <a:cs typeface="B Nazanin" pitchFamily="2" charset="-78"/>
              </a:rPr>
              <a:t> میز و صندلی ها  </a:t>
            </a:r>
            <a:r>
              <a:rPr lang="fa-IR" sz="2600" b="1" dirty="0">
                <a:solidFill>
                  <a:prstClr val="black"/>
                </a:solidFill>
                <a:latin typeface="Calibri" pitchFamily="34" charset="0"/>
                <a:ea typeface="Calibri" pitchFamily="34" charset="0"/>
                <a:cs typeface="B Nazanin" pitchFamily="2" charset="-78"/>
              </a:rPr>
              <a:t>از نظر </a:t>
            </a:r>
            <a:r>
              <a:rPr lang="fa-IR" sz="2600" b="1" dirty="0">
                <a:solidFill>
                  <a:srgbClr val="FF0000"/>
                </a:solidFill>
                <a:latin typeface="Calibri" pitchFamily="34" charset="0"/>
                <a:ea typeface="Calibri" pitchFamily="34" charset="0"/>
                <a:cs typeface="B Nazanin" pitchFamily="2" charset="-78"/>
              </a:rPr>
              <a:t>ارگونومی</a:t>
            </a:r>
            <a:r>
              <a:rPr lang="fa-IR" sz="2600" b="1" dirty="0">
                <a:solidFill>
                  <a:prstClr val="black"/>
                </a:solidFill>
                <a:latin typeface="Calibri" pitchFamily="34" charset="0"/>
                <a:ea typeface="Calibri" pitchFamily="34" charset="0"/>
                <a:cs typeface="B Nazanin" pitchFamily="2" charset="-78"/>
              </a:rPr>
              <a:t> طوری باشند که در مواقع کار برای پرسنل ایجاد مشکل نکنند. </a:t>
            </a:r>
          </a:p>
          <a:p>
            <a:pPr algn="just" rtl="1" fontAlgn="base">
              <a:lnSpc>
                <a:spcPct val="150000"/>
              </a:lnSpc>
              <a:spcBef>
                <a:spcPct val="0"/>
              </a:spcBef>
              <a:spcAft>
                <a:spcPct val="0"/>
              </a:spcAft>
              <a:buClr>
                <a:srgbClr val="FF0000"/>
              </a:buClr>
              <a:buFont typeface="Wingdings" pitchFamily="2" charset="2"/>
              <a:buChar char="ü"/>
            </a:pPr>
            <a:r>
              <a:rPr lang="fa-IR" sz="2600" b="1" dirty="0">
                <a:solidFill>
                  <a:prstClr val="black"/>
                </a:solidFill>
                <a:latin typeface="Calibri" pitchFamily="34" charset="0"/>
                <a:ea typeface="Calibri" pitchFamily="34" charset="0"/>
                <a:cs typeface="B Nazanin" pitchFamily="2" charset="-78"/>
              </a:rPr>
              <a:t> توصیه می شود ارتفاع میز از زمین حدود </a:t>
            </a:r>
            <a:r>
              <a:rPr lang="en-US" sz="2600" b="1" dirty="0">
                <a:solidFill>
                  <a:prstClr val="black"/>
                </a:solidFill>
                <a:latin typeface="Calibri" pitchFamily="34" charset="0"/>
                <a:ea typeface="Calibri" pitchFamily="34" charset="0"/>
                <a:cs typeface="B Nazanin" pitchFamily="2" charset="-78"/>
              </a:rPr>
              <a:t>cm</a:t>
            </a:r>
            <a:r>
              <a:rPr lang="fa-IR" sz="2600" b="1" dirty="0">
                <a:solidFill>
                  <a:prstClr val="black"/>
                </a:solidFill>
                <a:latin typeface="Calibri" pitchFamily="34" charset="0"/>
                <a:ea typeface="Calibri" pitchFamily="34" charset="0"/>
                <a:cs typeface="B Nazanin" pitchFamily="2" charset="-78"/>
              </a:rPr>
              <a:t>94 و زیر میز </a:t>
            </a:r>
            <a:r>
              <a:rPr lang="en-US" sz="2600" b="1" dirty="0">
                <a:solidFill>
                  <a:prstClr val="black"/>
                </a:solidFill>
                <a:latin typeface="Calibri" pitchFamily="34" charset="0"/>
                <a:ea typeface="Calibri" pitchFamily="34" charset="0"/>
                <a:cs typeface="B Nazanin" pitchFamily="2" charset="-78"/>
              </a:rPr>
              <a:t>cm </a:t>
            </a:r>
            <a:r>
              <a:rPr lang="fa-IR" sz="2600" b="1" dirty="0">
                <a:solidFill>
                  <a:prstClr val="black"/>
                </a:solidFill>
                <a:latin typeface="Calibri" pitchFamily="34" charset="0"/>
                <a:ea typeface="Calibri" pitchFamily="34" charset="0"/>
                <a:cs typeface="B Nazanin" pitchFamily="2" charset="-78"/>
              </a:rPr>
              <a:t>70 و عمق </a:t>
            </a:r>
            <a:r>
              <a:rPr lang="en-US" sz="2600" b="1" dirty="0">
                <a:solidFill>
                  <a:prstClr val="black"/>
                </a:solidFill>
                <a:latin typeface="Calibri" pitchFamily="34" charset="0"/>
                <a:ea typeface="Calibri" pitchFamily="34" charset="0"/>
                <a:cs typeface="B Nazanin" pitchFamily="2" charset="-78"/>
              </a:rPr>
              <a:t>cm </a:t>
            </a:r>
            <a:r>
              <a:rPr lang="fa-IR" sz="2600" b="1" dirty="0">
                <a:solidFill>
                  <a:prstClr val="black"/>
                </a:solidFill>
                <a:latin typeface="Calibri" pitchFamily="34" charset="0"/>
                <a:ea typeface="Calibri" pitchFamily="34" charset="0"/>
                <a:cs typeface="B Nazanin" pitchFamily="2" charset="-78"/>
              </a:rPr>
              <a:t>50 و پهنای </a:t>
            </a:r>
            <a:r>
              <a:rPr lang="en-US" sz="2600" b="1" dirty="0">
                <a:solidFill>
                  <a:prstClr val="black"/>
                </a:solidFill>
                <a:latin typeface="Calibri" pitchFamily="34" charset="0"/>
                <a:ea typeface="Calibri" pitchFamily="34" charset="0"/>
                <a:cs typeface="B Nazanin" pitchFamily="2" charset="-78"/>
              </a:rPr>
              <a:t>cm </a:t>
            </a:r>
            <a:r>
              <a:rPr lang="fa-IR" sz="2600" b="1" dirty="0">
                <a:solidFill>
                  <a:prstClr val="black"/>
                </a:solidFill>
                <a:latin typeface="Calibri" pitchFamily="34" charset="0"/>
                <a:ea typeface="Calibri" pitchFamily="34" charset="0"/>
                <a:cs typeface="B Nazanin" pitchFamily="2" charset="-78"/>
              </a:rPr>
              <a:t>66 بوده به طوریکه پاها به راحتی زیر آن قرار گیرد. </a:t>
            </a:r>
          </a:p>
          <a:p>
            <a:pPr algn="just" rtl="1" fontAlgn="base">
              <a:lnSpc>
                <a:spcPct val="150000"/>
              </a:lnSpc>
              <a:spcBef>
                <a:spcPct val="0"/>
              </a:spcBef>
              <a:spcAft>
                <a:spcPct val="0"/>
              </a:spcAft>
              <a:buClr>
                <a:srgbClr val="FF0000"/>
              </a:buClr>
              <a:buFont typeface="Wingdings" pitchFamily="2" charset="2"/>
              <a:buChar char="ü"/>
            </a:pPr>
            <a:r>
              <a:rPr lang="fa-IR" sz="2600" b="1" dirty="0">
                <a:solidFill>
                  <a:prstClr val="black"/>
                </a:solidFill>
                <a:latin typeface="Calibri" pitchFamily="34" charset="0"/>
                <a:ea typeface="Calibri" pitchFamily="34" charset="0"/>
                <a:cs typeface="B Nazanin" pitchFamily="2" charset="-78"/>
              </a:rPr>
              <a:t>فاصله میز ها از هم باید حداقل</a:t>
            </a:r>
            <a:r>
              <a:rPr lang="en-US" sz="2600" b="1" dirty="0">
                <a:solidFill>
                  <a:prstClr val="black"/>
                </a:solidFill>
                <a:latin typeface="Calibri" pitchFamily="34" charset="0"/>
                <a:ea typeface="Calibri" pitchFamily="34" charset="0"/>
                <a:cs typeface="B Nazanin" pitchFamily="2" charset="-78"/>
              </a:rPr>
              <a:t>m</a:t>
            </a:r>
            <a:r>
              <a:rPr lang="fa-IR" sz="2600" b="1" dirty="0">
                <a:solidFill>
                  <a:prstClr val="black"/>
                </a:solidFill>
                <a:latin typeface="Calibri" pitchFamily="34" charset="0"/>
                <a:ea typeface="Calibri" pitchFamily="34" charset="0"/>
                <a:cs typeface="B Nazanin" pitchFamily="2" charset="-78"/>
              </a:rPr>
              <a:t> 1/5 بوده تا افراد بتوانند براحتی از بین آنها تردد کنند .</a:t>
            </a:r>
            <a:endParaRPr lang="fa-IR"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97041075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300" name="AutoShape 4"/>
          <p:cNvSpPr>
            <a:spLocks noChangeArrowheads="1"/>
          </p:cNvSpPr>
          <p:nvPr/>
        </p:nvSpPr>
        <p:spPr bwMode="auto">
          <a:xfrm rot="868995">
            <a:off x="3582936" y="1670576"/>
            <a:ext cx="4873472" cy="3868247"/>
          </a:xfrm>
          <a:prstGeom prst="foldedCorner">
            <a:avLst>
              <a:gd name="adj" fmla="val 12500"/>
            </a:avLst>
          </a:prstGeom>
          <a:gradFill rotWithShape="1">
            <a:gsLst>
              <a:gs pos="0">
                <a:srgbClr val="6699FF">
                  <a:gamma/>
                  <a:shade val="46275"/>
                  <a:invGamma/>
                </a:srgbClr>
              </a:gs>
              <a:gs pos="100000">
                <a:srgbClr val="6699FF"/>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3391" tIns="46696" rIns="93391" bIns="46696" anchor="ctr"/>
          <a:lstStyle>
            <a:lvl1pPr algn="l" defTabSz="515938" rtl="0">
              <a:defRPr>
                <a:solidFill>
                  <a:schemeClr val="tx1"/>
                </a:solidFill>
                <a:latin typeface="Arial" charset="0"/>
                <a:cs typeface="Arial" charset="0"/>
              </a:defRPr>
            </a:lvl1pPr>
            <a:lvl2pPr marL="257175" algn="l" defTabSz="515938" rtl="0">
              <a:defRPr>
                <a:solidFill>
                  <a:schemeClr val="tx1"/>
                </a:solidFill>
                <a:latin typeface="Arial" charset="0"/>
                <a:cs typeface="Arial" charset="0"/>
              </a:defRPr>
            </a:lvl2pPr>
            <a:lvl3pPr marL="515938" algn="l" defTabSz="515938" rtl="0">
              <a:defRPr>
                <a:solidFill>
                  <a:schemeClr val="tx1"/>
                </a:solidFill>
                <a:latin typeface="Arial" charset="0"/>
                <a:cs typeface="Arial" charset="0"/>
              </a:defRPr>
            </a:lvl3pPr>
            <a:lvl4pPr marL="773113" algn="l" defTabSz="515938" rtl="0">
              <a:defRPr>
                <a:solidFill>
                  <a:schemeClr val="tx1"/>
                </a:solidFill>
                <a:latin typeface="Arial" charset="0"/>
                <a:cs typeface="Arial" charset="0"/>
              </a:defRPr>
            </a:lvl4pPr>
            <a:lvl5pPr marL="1030288" algn="l" defTabSz="515938" rtl="0">
              <a:defRPr>
                <a:solidFill>
                  <a:schemeClr val="tx1"/>
                </a:solidFill>
                <a:latin typeface="Arial" charset="0"/>
                <a:cs typeface="Arial" charset="0"/>
              </a:defRPr>
            </a:lvl5pPr>
            <a:lvl6pPr marL="1487488" defTabSz="515938" fontAlgn="base">
              <a:spcBef>
                <a:spcPct val="0"/>
              </a:spcBef>
              <a:spcAft>
                <a:spcPct val="0"/>
              </a:spcAft>
              <a:defRPr>
                <a:solidFill>
                  <a:schemeClr val="tx1"/>
                </a:solidFill>
                <a:latin typeface="Arial" charset="0"/>
                <a:cs typeface="Arial" charset="0"/>
              </a:defRPr>
            </a:lvl6pPr>
            <a:lvl7pPr marL="1944688" defTabSz="515938" fontAlgn="base">
              <a:spcBef>
                <a:spcPct val="0"/>
              </a:spcBef>
              <a:spcAft>
                <a:spcPct val="0"/>
              </a:spcAft>
              <a:defRPr>
                <a:solidFill>
                  <a:schemeClr val="tx1"/>
                </a:solidFill>
                <a:latin typeface="Arial" charset="0"/>
                <a:cs typeface="Arial" charset="0"/>
              </a:defRPr>
            </a:lvl7pPr>
            <a:lvl8pPr marL="2401888" defTabSz="515938" fontAlgn="base">
              <a:spcBef>
                <a:spcPct val="0"/>
              </a:spcBef>
              <a:spcAft>
                <a:spcPct val="0"/>
              </a:spcAft>
              <a:defRPr>
                <a:solidFill>
                  <a:schemeClr val="tx1"/>
                </a:solidFill>
                <a:latin typeface="Arial" charset="0"/>
                <a:cs typeface="Arial" charset="0"/>
              </a:defRPr>
            </a:lvl8pPr>
            <a:lvl9pPr marL="2859088" defTabSz="515938" fontAlgn="base">
              <a:spcBef>
                <a:spcPct val="0"/>
              </a:spcBef>
              <a:spcAft>
                <a:spcPct val="0"/>
              </a:spcAft>
              <a:defRPr>
                <a:solidFill>
                  <a:schemeClr val="tx1"/>
                </a:solidFill>
                <a:latin typeface="Arial" charset="0"/>
                <a:cs typeface="Arial" charset="0"/>
              </a:defRPr>
            </a:lvl9pPr>
          </a:lstStyle>
          <a:p>
            <a:pPr algn="ctr"/>
            <a:r>
              <a:rPr lang="fa-IR" altLang="en-US" sz="5443" b="1" dirty="0">
                <a:solidFill>
                  <a:srgbClr val="FFFF00"/>
                </a:solidFill>
                <a:effectLst>
                  <a:outerShdw blurRad="38100" dist="38100" dir="2700000" algn="tl">
                    <a:srgbClr val="000000"/>
                  </a:outerShdw>
                </a:effectLst>
                <a:latin typeface="Garamond" pitchFamily="18" charset="0"/>
                <a:cs typeface="Zar" pitchFamily="2" charset="-78"/>
              </a:rPr>
              <a:t>برچسب گذاري</a:t>
            </a:r>
            <a:endParaRPr lang="en-US" altLang="en-US" sz="4899" b="1" dirty="0">
              <a:solidFill>
                <a:srgbClr val="FFFF00"/>
              </a:solidFill>
              <a:effectLst>
                <a:outerShdw blurRad="38100" dist="38100" dir="2700000" algn="tl">
                  <a:srgbClr val="000000"/>
                </a:outerShdw>
              </a:effectLst>
              <a:latin typeface="Garamond" pitchFamily="18" charset="0"/>
              <a:cs typeface="Zar" pitchFamily="2" charset="-78"/>
            </a:endParaRPr>
          </a:p>
        </p:txBody>
      </p:sp>
    </p:spTree>
    <p:extLst>
      <p:ext uri="{BB962C8B-B14F-4D97-AF65-F5344CB8AC3E}">
        <p14:creationId xmlns:p14="http://schemas.microsoft.com/office/powerpoint/2010/main" val="1755918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2252422" y="360037"/>
            <a:ext cx="8494013" cy="1045549"/>
          </a:xfrm>
        </p:spPr>
        <p:txBody>
          <a:bodyPr>
            <a:normAutofit/>
          </a:bodyPr>
          <a:lstStyle/>
          <a:p>
            <a:pPr algn="ctr"/>
            <a:r>
              <a:rPr lang="fa-IR" altLang="en-US" sz="4000" b="1" dirty="0">
                <a:solidFill>
                  <a:srgbClr val="FFFF00"/>
                </a:solidFill>
                <a:cs typeface="B Mitra" panose="00000400000000000000" pitchFamily="2" charset="-78"/>
              </a:rPr>
              <a:t>برچسب گذاري </a:t>
            </a:r>
            <a:endParaRPr lang="en-US" altLang="en-US" sz="4000" b="1" dirty="0">
              <a:solidFill>
                <a:srgbClr val="FFFF00"/>
              </a:solidFill>
              <a:cs typeface="B Mitra" panose="00000400000000000000" pitchFamily="2" charset="-78"/>
            </a:endParaRPr>
          </a:p>
        </p:txBody>
      </p:sp>
      <p:sp>
        <p:nvSpPr>
          <p:cNvPr id="22531" name="Rectangle 3"/>
          <p:cNvSpPr>
            <a:spLocks noGrp="1" noChangeArrowheads="1"/>
          </p:cNvSpPr>
          <p:nvPr>
            <p:ph type="body" idx="1"/>
          </p:nvPr>
        </p:nvSpPr>
        <p:spPr>
          <a:xfrm>
            <a:off x="1529282" y="1870292"/>
            <a:ext cx="10366015" cy="3848084"/>
          </a:xfrm>
        </p:spPr>
        <p:txBody>
          <a:bodyPr anchor="ctr">
            <a:noAutofit/>
          </a:bodyPr>
          <a:lstStyle/>
          <a:p>
            <a:pPr algn="r" rtl="1">
              <a:lnSpc>
                <a:spcPct val="80000"/>
              </a:lnSpc>
              <a:buFont typeface="Wingdings" pitchFamily="2" charset="2"/>
              <a:buNone/>
            </a:pPr>
            <a:endParaRPr lang="fa-IR" altLang="en-US" sz="2100" b="1" dirty="0">
              <a:cs typeface="B Mitra" panose="00000400000000000000" pitchFamily="2" charset="-78"/>
            </a:endParaRPr>
          </a:p>
          <a:p>
            <a:pPr algn="r" rtl="1">
              <a:lnSpc>
                <a:spcPct val="80000"/>
              </a:lnSpc>
              <a:buFont typeface="Wingdings" pitchFamily="2" charset="2"/>
              <a:buNone/>
            </a:pPr>
            <a:r>
              <a:rPr lang="fa-IR" altLang="en-US" b="1" dirty="0">
                <a:solidFill>
                  <a:srgbClr val="FFFF00"/>
                </a:solidFill>
                <a:cs typeface="B Mitra" panose="00000400000000000000" pitchFamily="2" charset="-78"/>
              </a:rPr>
              <a:t>گام اول</a:t>
            </a:r>
            <a:r>
              <a:rPr lang="en-US" altLang="en-US" sz="2100" b="1" dirty="0">
                <a:cs typeface="B Mitra" panose="00000400000000000000" pitchFamily="2" charset="-78"/>
              </a:rPr>
              <a:t/>
            </a:r>
            <a:br>
              <a:rPr lang="en-US" altLang="en-US" sz="2100" b="1" dirty="0">
                <a:cs typeface="B Mitra" panose="00000400000000000000" pitchFamily="2" charset="-78"/>
              </a:rPr>
            </a:br>
            <a:endParaRPr lang="en-US" altLang="en-US" sz="2100" b="1" dirty="0">
              <a:cs typeface="B Mitra" panose="00000400000000000000" pitchFamily="2" charset="-78"/>
            </a:endParaRPr>
          </a:p>
          <a:p>
            <a:pPr algn="r" rtl="1">
              <a:lnSpc>
                <a:spcPct val="80000"/>
              </a:lnSpc>
            </a:pPr>
            <a:r>
              <a:rPr lang="fa-IR" altLang="en-US" sz="2100" b="1" dirty="0" smtClean="0">
                <a:cs typeface="B Mitra" panose="00000400000000000000" pitchFamily="2" charset="-78"/>
              </a:rPr>
              <a:t>مواد </a:t>
            </a:r>
            <a:r>
              <a:rPr lang="fa-IR" altLang="en-US" sz="2100" b="1" dirty="0">
                <a:cs typeface="B Mitra" panose="00000400000000000000" pitchFamily="2" charset="-78"/>
              </a:rPr>
              <a:t>شيميايي خطرناك ( محصولات شيميايي ) در همه جا وجود دارند. </a:t>
            </a:r>
            <a:endParaRPr lang="en-US" altLang="en-US" sz="2100" b="1" dirty="0" smtClean="0">
              <a:cs typeface="B Mitra" panose="00000400000000000000" pitchFamily="2" charset="-78"/>
            </a:endParaRPr>
          </a:p>
          <a:p>
            <a:pPr algn="r" rtl="1">
              <a:lnSpc>
                <a:spcPct val="80000"/>
              </a:lnSpc>
            </a:pPr>
            <a:r>
              <a:rPr lang="fa-IR" altLang="en-US" sz="2100" b="1" dirty="0" smtClean="0">
                <a:cs typeface="B Mitra" panose="00000400000000000000" pitchFamily="2" charset="-78"/>
              </a:rPr>
              <a:t>تخمين </a:t>
            </a:r>
            <a:r>
              <a:rPr lang="fa-IR" altLang="en-US" sz="2100" b="1" dirty="0">
                <a:cs typeface="B Mitra" panose="00000400000000000000" pitchFamily="2" charset="-78"/>
              </a:rPr>
              <a:t>زده مي شود كه بيش از نيم ميليون ماده شيميايي هر ساله در تجارت و صنعت استفاده مي شود .</a:t>
            </a:r>
          </a:p>
          <a:p>
            <a:pPr algn="r" rtl="1">
              <a:lnSpc>
                <a:spcPct val="105000"/>
              </a:lnSpc>
            </a:pPr>
            <a:r>
              <a:rPr lang="fa-IR" altLang="en-US" sz="2100" b="1" dirty="0" smtClean="0">
                <a:cs typeface="B Mitra" panose="00000400000000000000" pitchFamily="2" charset="-78"/>
              </a:rPr>
              <a:t>برخي </a:t>
            </a:r>
            <a:r>
              <a:rPr lang="fa-IR" altLang="en-US" sz="2100" b="1" dirty="0">
                <a:cs typeface="B Mitra" panose="00000400000000000000" pitchFamily="2" charset="-78"/>
              </a:rPr>
              <a:t>از اين مواد خطرات كمتري براي افراد دارند ، در حالي كه برخي ديگر كشنده هستند </a:t>
            </a:r>
            <a:r>
              <a:rPr lang="fa-IR" altLang="en-US" sz="2100" b="1" dirty="0" smtClean="0">
                <a:cs typeface="B Mitra" panose="00000400000000000000" pitchFamily="2" charset="-78"/>
              </a:rPr>
              <a:t>.</a:t>
            </a:r>
            <a:endParaRPr lang="en-US" altLang="en-US" sz="2100" b="1" dirty="0" smtClean="0">
              <a:cs typeface="B Mitra" panose="00000400000000000000" pitchFamily="2" charset="-78"/>
            </a:endParaRPr>
          </a:p>
          <a:p>
            <a:pPr algn="r" rtl="1">
              <a:lnSpc>
                <a:spcPct val="105000"/>
              </a:lnSpc>
            </a:pPr>
            <a:r>
              <a:rPr lang="fa-IR" altLang="en-US" sz="2100" b="1" dirty="0">
                <a:cs typeface="B Mitra" panose="00000400000000000000" pitchFamily="2" charset="-78"/>
              </a:rPr>
              <a:t>ممكن </a:t>
            </a:r>
            <a:r>
              <a:rPr lang="fa-IR" altLang="en-US" sz="2100" b="1" dirty="0" smtClean="0">
                <a:cs typeface="B Mitra" panose="00000400000000000000" pitchFamily="2" charset="-78"/>
              </a:rPr>
              <a:t>نيست </a:t>
            </a:r>
            <a:r>
              <a:rPr lang="fa-IR" altLang="en-US" sz="2100" b="1" dirty="0">
                <a:cs typeface="B Mitra" panose="00000400000000000000" pitchFamily="2" charset="-78"/>
              </a:rPr>
              <a:t>در فراورده هاي جديد تركيبات شيميايي وجود نداشته  باشد حتي تجهيزات الكتريكي و مكانيكي، بنابراين بايستي ازنحوه كار ايمن با اين مواد مطلع باشيد .</a:t>
            </a:r>
          </a:p>
          <a:p>
            <a:pPr algn="r" rtl="1">
              <a:lnSpc>
                <a:spcPct val="105000"/>
              </a:lnSpc>
            </a:pPr>
            <a:r>
              <a:rPr lang="fa-IR" altLang="en-US" sz="2100" b="1" dirty="0" smtClean="0">
                <a:cs typeface="B Mitra" panose="00000400000000000000" pitchFamily="2" charset="-78"/>
              </a:rPr>
              <a:t>گام </a:t>
            </a:r>
            <a:r>
              <a:rPr lang="fa-IR" altLang="en-US" sz="2100" b="1" dirty="0">
                <a:cs typeface="B Mitra" panose="00000400000000000000" pitchFamily="2" charset="-78"/>
              </a:rPr>
              <a:t>اول در كار ايمن با اين مواد شناسايي موادي است كه ممكن است براي سلامتي يا ايمني شما خطرناك </a:t>
            </a:r>
            <a:r>
              <a:rPr lang="fa-IR" altLang="en-US" sz="2100" b="1" dirty="0" smtClean="0">
                <a:cs typeface="B Mitra" panose="00000400000000000000" pitchFamily="2" charset="-78"/>
              </a:rPr>
              <a:t>باشد</a:t>
            </a:r>
            <a:r>
              <a:rPr lang="en-US" altLang="en-US" sz="2100" b="1" dirty="0" smtClean="0">
                <a:cs typeface="B Mitra" panose="00000400000000000000" pitchFamily="2" charset="-78"/>
              </a:rPr>
              <a:t>.</a:t>
            </a:r>
            <a:endParaRPr lang="fa-IR" altLang="en-US" sz="2100" b="1" dirty="0">
              <a:cs typeface="B Mitra" panose="00000400000000000000" pitchFamily="2" charset="-78"/>
            </a:endParaRPr>
          </a:p>
          <a:p>
            <a:pPr marL="0" indent="0" algn="r" rtl="1">
              <a:lnSpc>
                <a:spcPct val="105000"/>
              </a:lnSpc>
              <a:buNone/>
            </a:pPr>
            <a:endParaRPr lang="en-US" altLang="en-US" sz="2100" b="1" dirty="0">
              <a:cs typeface="B Mitra" panose="00000400000000000000" pitchFamily="2" charset="-78"/>
            </a:endParaRPr>
          </a:p>
        </p:txBody>
      </p:sp>
      <p:pic>
        <p:nvPicPr>
          <p:cNvPr id="22533" name="Picture 5" descr="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628" y="188259"/>
            <a:ext cx="2194790" cy="3099205"/>
          </a:xfrm>
          <a:prstGeom prst="rect">
            <a:avLst/>
          </a:prstGeom>
          <a:noFill/>
          <a:extLst>
            <a:ext uri="{909E8E84-426E-40DD-AFC4-6F175D3DCCD1}">
              <a14:hiddenFill xmlns:a14="http://schemas.microsoft.com/office/drawing/2010/main">
                <a:solidFill>
                  <a:srgbClr val="FFFFFF"/>
                </a:solidFill>
              </a14:hiddenFill>
            </a:ext>
          </a:extLst>
        </p:spPr>
      </p:pic>
      <p:sp>
        <p:nvSpPr>
          <p:cNvPr id="22534" name="Rectangle 6"/>
          <p:cNvSpPr>
            <a:spLocks noChangeArrowheads="1"/>
          </p:cNvSpPr>
          <p:nvPr/>
        </p:nvSpPr>
        <p:spPr bwMode="auto">
          <a:xfrm>
            <a:off x="1529282" y="6183082"/>
            <a:ext cx="3044479" cy="304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048" tIns="40023" rIns="80048" bIns="40023" anchor="ctr">
            <a:spAutoFit/>
          </a:bodyPr>
          <a:lstStyle>
            <a:lvl1pPr algn="l" defTabSz="441325" rtl="0">
              <a:defRPr>
                <a:solidFill>
                  <a:schemeClr val="tx1"/>
                </a:solidFill>
                <a:latin typeface="Arial" charset="0"/>
                <a:cs typeface="Arial" charset="0"/>
              </a:defRPr>
            </a:lvl1pPr>
            <a:lvl2pPr marL="220663" algn="l" defTabSz="441325" rtl="0">
              <a:defRPr>
                <a:solidFill>
                  <a:schemeClr val="tx1"/>
                </a:solidFill>
                <a:latin typeface="Arial" charset="0"/>
                <a:cs typeface="Arial" charset="0"/>
              </a:defRPr>
            </a:lvl2pPr>
            <a:lvl3pPr marL="441325" algn="l" defTabSz="441325" rtl="0">
              <a:defRPr>
                <a:solidFill>
                  <a:schemeClr val="tx1"/>
                </a:solidFill>
                <a:latin typeface="Arial" charset="0"/>
                <a:cs typeface="Arial" charset="0"/>
              </a:defRPr>
            </a:lvl3pPr>
            <a:lvl4pPr marL="661988" algn="l" defTabSz="441325" rtl="0">
              <a:defRPr>
                <a:solidFill>
                  <a:schemeClr val="tx1"/>
                </a:solidFill>
                <a:latin typeface="Arial" charset="0"/>
                <a:cs typeface="Arial" charset="0"/>
              </a:defRPr>
            </a:lvl4pPr>
            <a:lvl5pPr marL="882650" algn="l" defTabSz="441325" rtl="0">
              <a:defRPr>
                <a:solidFill>
                  <a:schemeClr val="tx1"/>
                </a:solidFill>
                <a:latin typeface="Arial" charset="0"/>
                <a:cs typeface="Arial" charset="0"/>
              </a:defRPr>
            </a:lvl5pPr>
            <a:lvl6pPr marL="1339850" defTabSz="441325" fontAlgn="base">
              <a:spcBef>
                <a:spcPct val="0"/>
              </a:spcBef>
              <a:spcAft>
                <a:spcPct val="0"/>
              </a:spcAft>
              <a:defRPr>
                <a:solidFill>
                  <a:schemeClr val="tx1"/>
                </a:solidFill>
                <a:latin typeface="Arial" charset="0"/>
                <a:cs typeface="Arial" charset="0"/>
              </a:defRPr>
            </a:lvl6pPr>
            <a:lvl7pPr marL="1797050" defTabSz="441325" fontAlgn="base">
              <a:spcBef>
                <a:spcPct val="0"/>
              </a:spcBef>
              <a:spcAft>
                <a:spcPct val="0"/>
              </a:spcAft>
              <a:defRPr>
                <a:solidFill>
                  <a:schemeClr val="tx1"/>
                </a:solidFill>
                <a:latin typeface="Arial" charset="0"/>
                <a:cs typeface="Arial" charset="0"/>
              </a:defRPr>
            </a:lvl7pPr>
            <a:lvl8pPr marL="2254250" defTabSz="441325" fontAlgn="base">
              <a:spcBef>
                <a:spcPct val="0"/>
              </a:spcBef>
              <a:spcAft>
                <a:spcPct val="0"/>
              </a:spcAft>
              <a:defRPr>
                <a:solidFill>
                  <a:schemeClr val="tx1"/>
                </a:solidFill>
                <a:latin typeface="Arial" charset="0"/>
                <a:cs typeface="Arial" charset="0"/>
              </a:defRPr>
            </a:lvl8pPr>
            <a:lvl9pPr marL="2711450" defTabSz="441325" fontAlgn="base">
              <a:spcBef>
                <a:spcPct val="0"/>
              </a:spcBef>
              <a:spcAft>
                <a:spcPct val="0"/>
              </a:spcAft>
              <a:defRPr>
                <a:solidFill>
                  <a:schemeClr val="tx1"/>
                </a:solidFill>
                <a:latin typeface="Arial" charset="0"/>
                <a:cs typeface="Arial" charset="0"/>
              </a:defRPr>
            </a:lvl9pPr>
          </a:lstStyle>
          <a:p>
            <a:endParaRPr lang="en-US" altLang="en-US" sz="1452">
              <a:latin typeface="Tahoma" pitchFamily="34" charset="0"/>
              <a:cs typeface="B Mitra" panose="00000400000000000000" pitchFamily="2" charset="-78"/>
            </a:endParaRPr>
          </a:p>
        </p:txBody>
      </p:sp>
    </p:spTree>
    <p:extLst>
      <p:ext uri="{BB962C8B-B14F-4D97-AF65-F5344CB8AC3E}">
        <p14:creationId xmlns:p14="http://schemas.microsoft.com/office/powerpoint/2010/main" val="29944366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7" name="Picture 7" descr="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276" y="1797308"/>
            <a:ext cx="2399293" cy="3038720"/>
          </a:xfrm>
          <a:prstGeom prst="rect">
            <a:avLst/>
          </a:prstGeom>
          <a:noFill/>
          <a:extLst>
            <a:ext uri="{909E8E84-426E-40DD-AFC4-6F175D3DCCD1}">
              <a14:hiddenFill xmlns:a14="http://schemas.microsoft.com/office/drawing/2010/main">
                <a:solidFill>
                  <a:srgbClr val="FFFFFF"/>
                </a:solidFill>
              </a14:hiddenFill>
            </a:ext>
          </a:extLst>
        </p:spPr>
      </p:pic>
      <p:sp>
        <p:nvSpPr>
          <p:cNvPr id="15362" name="Rectangle 2"/>
          <p:cNvSpPr>
            <a:spLocks noGrp="1" noRot="1" noChangeArrowheads="1"/>
          </p:cNvSpPr>
          <p:nvPr>
            <p:ph type="title"/>
          </p:nvPr>
        </p:nvSpPr>
        <p:spPr>
          <a:xfrm>
            <a:off x="2834312" y="319714"/>
            <a:ext cx="8701394" cy="483891"/>
          </a:xfrm>
        </p:spPr>
        <p:txBody>
          <a:bodyPr>
            <a:normAutofit fontScale="90000"/>
          </a:bodyPr>
          <a:lstStyle/>
          <a:p>
            <a:pPr algn="r" rtl="1"/>
            <a:r>
              <a:rPr lang="fa-IR" altLang="en-US" sz="4000" b="1" dirty="0">
                <a:solidFill>
                  <a:srgbClr val="FFFFCC"/>
                </a:solidFill>
                <a:cs typeface="B Mitra" panose="00000400000000000000" pitchFamily="2" charset="-78"/>
              </a:rPr>
              <a:t>چه چيزي را بايستي بدانيم ؟</a:t>
            </a:r>
            <a:endParaRPr lang="en-US" altLang="en-US" sz="4000" b="1" dirty="0">
              <a:solidFill>
                <a:srgbClr val="FFFFCC"/>
              </a:solidFill>
              <a:cs typeface="B Mitra" panose="00000400000000000000" pitchFamily="2" charset="-78"/>
            </a:endParaRPr>
          </a:p>
        </p:txBody>
      </p:sp>
      <p:sp>
        <p:nvSpPr>
          <p:cNvPr id="15363" name="Rectangle 3"/>
          <p:cNvSpPr>
            <a:spLocks noGrp="1" noChangeArrowheads="1"/>
          </p:cNvSpPr>
          <p:nvPr>
            <p:ph type="body" idx="1"/>
          </p:nvPr>
        </p:nvSpPr>
        <p:spPr>
          <a:xfrm>
            <a:off x="4276165" y="2554846"/>
            <a:ext cx="7048359" cy="2482821"/>
          </a:xfrm>
        </p:spPr>
        <p:txBody>
          <a:bodyPr anchor="ctr">
            <a:normAutofit fontScale="62500" lnSpcReduction="20000"/>
          </a:bodyPr>
          <a:lstStyle/>
          <a:p>
            <a:pPr algn="r" rtl="1">
              <a:lnSpc>
                <a:spcPct val="80000"/>
              </a:lnSpc>
              <a:buFont typeface="Wingdings" pitchFamily="2" charset="2"/>
              <a:buNone/>
            </a:pPr>
            <a:r>
              <a:rPr lang="fa-IR" altLang="en-US" sz="4000" b="1" dirty="0">
                <a:solidFill>
                  <a:srgbClr val="FFFF00"/>
                </a:solidFill>
                <a:cs typeface="B Mitra" panose="00000400000000000000" pitchFamily="2" charset="-78"/>
              </a:rPr>
              <a:t>كارگران اغلب از خودشان چنين سوالاتي مي پرسند :</a:t>
            </a:r>
          </a:p>
          <a:p>
            <a:pPr algn="r" rtl="1">
              <a:lnSpc>
                <a:spcPct val="80000"/>
              </a:lnSpc>
              <a:buFont typeface="Wingdings" pitchFamily="2" charset="2"/>
              <a:buNone/>
            </a:pPr>
            <a:endParaRPr lang="fa-IR" altLang="en-US" sz="4000" b="1" dirty="0">
              <a:solidFill>
                <a:srgbClr val="FFFF00"/>
              </a:solidFill>
              <a:cs typeface="B Mitra" panose="00000400000000000000" pitchFamily="2" charset="-78"/>
            </a:endParaRPr>
          </a:p>
          <a:p>
            <a:pPr algn="r" rtl="1">
              <a:lnSpc>
                <a:spcPct val="80000"/>
              </a:lnSpc>
              <a:buFont typeface="Wingdings" pitchFamily="2" charset="2"/>
              <a:buNone/>
            </a:pPr>
            <a:r>
              <a:rPr lang="fa-IR" altLang="en-US" sz="4000" b="1" dirty="0">
                <a:solidFill>
                  <a:srgbClr val="FFFF00"/>
                </a:solidFill>
                <a:cs typeface="B Mitra" panose="00000400000000000000" pitchFamily="2" charset="-78"/>
              </a:rPr>
              <a:t>1 </a:t>
            </a:r>
            <a:r>
              <a:rPr lang="ar-SA" altLang="en-US" sz="4000" b="1" dirty="0">
                <a:solidFill>
                  <a:srgbClr val="FFFF00"/>
                </a:solidFill>
                <a:latin typeface="Arial"/>
                <a:cs typeface="B Mitra" panose="00000400000000000000" pitchFamily="2" charset="-78"/>
              </a:rPr>
              <a:t>–</a:t>
            </a:r>
            <a:r>
              <a:rPr lang="fa-IR" altLang="en-US" sz="4000" b="1" dirty="0">
                <a:solidFill>
                  <a:srgbClr val="FFFF00"/>
                </a:solidFill>
                <a:cs typeface="B Mitra" panose="00000400000000000000" pitchFamily="2" charset="-78"/>
              </a:rPr>
              <a:t> مواد شيميايي چگونه مي توانند به من آسيب برسانند ؟</a:t>
            </a:r>
          </a:p>
          <a:p>
            <a:pPr algn="r" rtl="1">
              <a:lnSpc>
                <a:spcPct val="80000"/>
              </a:lnSpc>
              <a:buFont typeface="Wingdings" pitchFamily="2" charset="2"/>
              <a:buNone/>
            </a:pPr>
            <a:r>
              <a:rPr lang="fa-IR" altLang="en-US" sz="4000" b="1" dirty="0">
                <a:solidFill>
                  <a:srgbClr val="FFFF00"/>
                </a:solidFill>
                <a:cs typeface="B Mitra" panose="00000400000000000000" pitchFamily="2" charset="-78"/>
              </a:rPr>
              <a:t>2 </a:t>
            </a:r>
            <a:r>
              <a:rPr lang="ar-SA" altLang="en-US" sz="4000" b="1" dirty="0">
                <a:solidFill>
                  <a:srgbClr val="FFFF00"/>
                </a:solidFill>
                <a:latin typeface="Arial"/>
                <a:cs typeface="B Mitra" panose="00000400000000000000" pitchFamily="2" charset="-78"/>
              </a:rPr>
              <a:t>–</a:t>
            </a:r>
            <a:r>
              <a:rPr lang="fa-IR" altLang="en-US" sz="4000" b="1" dirty="0">
                <a:solidFill>
                  <a:srgbClr val="FFFF00"/>
                </a:solidFill>
                <a:cs typeface="B Mitra" panose="00000400000000000000" pitchFamily="2" charset="-78"/>
              </a:rPr>
              <a:t> چه كارهايي را  براي حفاظت از خود ميتوان انجام داد ؟</a:t>
            </a:r>
          </a:p>
          <a:p>
            <a:pPr algn="r" rtl="1">
              <a:lnSpc>
                <a:spcPct val="80000"/>
              </a:lnSpc>
              <a:buFont typeface="Wingdings" pitchFamily="2" charset="2"/>
              <a:buNone/>
            </a:pPr>
            <a:r>
              <a:rPr lang="fa-IR" altLang="en-US" sz="4000" b="1" dirty="0">
                <a:solidFill>
                  <a:srgbClr val="FFFF00"/>
                </a:solidFill>
                <a:cs typeface="B Mitra" panose="00000400000000000000" pitchFamily="2" charset="-78"/>
              </a:rPr>
              <a:t>3 </a:t>
            </a:r>
            <a:r>
              <a:rPr lang="ar-SA" altLang="en-US" sz="4000" b="1" dirty="0">
                <a:solidFill>
                  <a:srgbClr val="FFFF00"/>
                </a:solidFill>
                <a:latin typeface="Arial"/>
                <a:cs typeface="B Mitra" panose="00000400000000000000" pitchFamily="2" charset="-78"/>
              </a:rPr>
              <a:t>–</a:t>
            </a:r>
            <a:r>
              <a:rPr lang="fa-IR" altLang="en-US" sz="4000" b="1" dirty="0">
                <a:solidFill>
                  <a:srgbClr val="FFFF00"/>
                </a:solidFill>
                <a:cs typeface="B Mitra" panose="00000400000000000000" pitchFamily="2" charset="-78"/>
              </a:rPr>
              <a:t> ازكجا مي توان پاسخ دو سوال فوق را يافت ؟</a:t>
            </a:r>
          </a:p>
          <a:p>
            <a:pPr algn="r" rtl="1">
              <a:lnSpc>
                <a:spcPct val="80000"/>
              </a:lnSpc>
              <a:buFont typeface="Wingdings" pitchFamily="2" charset="2"/>
              <a:buNone/>
            </a:pPr>
            <a:endParaRPr lang="fa-IR" altLang="en-US" sz="4000" b="1" dirty="0">
              <a:solidFill>
                <a:srgbClr val="FFFF00"/>
              </a:solidFill>
              <a:cs typeface="B Mitra" panose="00000400000000000000" pitchFamily="2" charset="-78"/>
            </a:endParaRPr>
          </a:p>
          <a:p>
            <a:pPr algn="r" rtl="1">
              <a:lnSpc>
                <a:spcPct val="80000"/>
              </a:lnSpc>
              <a:buFont typeface="Wingdings" pitchFamily="2" charset="2"/>
              <a:buNone/>
            </a:pPr>
            <a:r>
              <a:rPr lang="fa-IR" altLang="en-US" sz="4000" b="1" dirty="0">
                <a:solidFill>
                  <a:srgbClr val="FFFF00"/>
                </a:solidFill>
                <a:cs typeface="B Mitra" panose="00000400000000000000" pitchFamily="2" charset="-78"/>
              </a:rPr>
              <a:t>   </a:t>
            </a:r>
            <a:endParaRPr lang="en-US" altLang="en-US" sz="4000" b="1" dirty="0">
              <a:solidFill>
                <a:srgbClr val="FFFF00"/>
              </a:solidFill>
              <a:cs typeface="B Mitra" panose="00000400000000000000" pitchFamily="2" charset="-78"/>
            </a:endParaRPr>
          </a:p>
        </p:txBody>
      </p:sp>
      <p:sp>
        <p:nvSpPr>
          <p:cNvPr id="15365" name="Rectangle 5"/>
          <p:cNvSpPr>
            <a:spLocks noChangeArrowheads="1"/>
          </p:cNvSpPr>
          <p:nvPr/>
        </p:nvSpPr>
        <p:spPr bwMode="auto">
          <a:xfrm>
            <a:off x="1252771" y="-336253"/>
            <a:ext cx="161723" cy="1311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0048" tIns="40023" rIns="80048" bIns="40023" anchor="ctr">
            <a:spAutoFit/>
          </a:bodyPr>
          <a:lstStyle>
            <a:lvl1pPr algn="l" defTabSz="441325" rtl="0">
              <a:defRPr>
                <a:solidFill>
                  <a:schemeClr val="tx1"/>
                </a:solidFill>
                <a:latin typeface="Arial" charset="0"/>
                <a:cs typeface="Arial" charset="0"/>
              </a:defRPr>
            </a:lvl1pPr>
            <a:lvl2pPr marL="220663" algn="l" defTabSz="441325" rtl="0">
              <a:defRPr>
                <a:solidFill>
                  <a:schemeClr val="tx1"/>
                </a:solidFill>
                <a:latin typeface="Arial" charset="0"/>
                <a:cs typeface="Arial" charset="0"/>
              </a:defRPr>
            </a:lvl2pPr>
            <a:lvl3pPr marL="441325" algn="l" defTabSz="441325" rtl="0">
              <a:defRPr>
                <a:solidFill>
                  <a:schemeClr val="tx1"/>
                </a:solidFill>
                <a:latin typeface="Arial" charset="0"/>
                <a:cs typeface="Arial" charset="0"/>
              </a:defRPr>
            </a:lvl3pPr>
            <a:lvl4pPr marL="661988" algn="l" defTabSz="441325" rtl="0">
              <a:defRPr>
                <a:solidFill>
                  <a:schemeClr val="tx1"/>
                </a:solidFill>
                <a:latin typeface="Arial" charset="0"/>
                <a:cs typeface="Arial" charset="0"/>
              </a:defRPr>
            </a:lvl4pPr>
            <a:lvl5pPr marL="882650" algn="l" defTabSz="441325" rtl="0">
              <a:defRPr>
                <a:solidFill>
                  <a:schemeClr val="tx1"/>
                </a:solidFill>
                <a:latin typeface="Arial" charset="0"/>
                <a:cs typeface="Arial" charset="0"/>
              </a:defRPr>
            </a:lvl5pPr>
            <a:lvl6pPr marL="1339850" defTabSz="441325" fontAlgn="base">
              <a:spcBef>
                <a:spcPct val="0"/>
              </a:spcBef>
              <a:spcAft>
                <a:spcPct val="0"/>
              </a:spcAft>
              <a:defRPr>
                <a:solidFill>
                  <a:schemeClr val="tx1"/>
                </a:solidFill>
                <a:latin typeface="Arial" charset="0"/>
                <a:cs typeface="Arial" charset="0"/>
              </a:defRPr>
            </a:lvl6pPr>
            <a:lvl7pPr marL="1797050" defTabSz="441325" fontAlgn="base">
              <a:spcBef>
                <a:spcPct val="0"/>
              </a:spcBef>
              <a:spcAft>
                <a:spcPct val="0"/>
              </a:spcAft>
              <a:defRPr>
                <a:solidFill>
                  <a:schemeClr val="tx1"/>
                </a:solidFill>
                <a:latin typeface="Arial" charset="0"/>
                <a:cs typeface="Arial" charset="0"/>
              </a:defRPr>
            </a:lvl7pPr>
            <a:lvl8pPr marL="2254250" defTabSz="441325" fontAlgn="base">
              <a:spcBef>
                <a:spcPct val="0"/>
              </a:spcBef>
              <a:spcAft>
                <a:spcPct val="0"/>
              </a:spcAft>
              <a:defRPr>
                <a:solidFill>
                  <a:schemeClr val="tx1"/>
                </a:solidFill>
                <a:latin typeface="Arial" charset="0"/>
                <a:cs typeface="Arial" charset="0"/>
              </a:defRPr>
            </a:lvl8pPr>
            <a:lvl9pPr marL="2711450" defTabSz="441325" fontAlgn="base">
              <a:spcBef>
                <a:spcPct val="0"/>
              </a:spcBef>
              <a:spcAft>
                <a:spcPct val="0"/>
              </a:spcAft>
              <a:defRPr>
                <a:solidFill>
                  <a:schemeClr val="tx1"/>
                </a:solidFill>
                <a:latin typeface="Arial" charset="0"/>
                <a:cs typeface="Arial" charset="0"/>
              </a:defRPr>
            </a:lvl9pPr>
          </a:lstStyle>
          <a:p>
            <a:pPr algn="r" rtl="1"/>
            <a:r>
              <a:rPr lang="en-US" altLang="en-US" sz="4000">
                <a:solidFill>
                  <a:srgbClr val="FFFF00"/>
                </a:solidFill>
                <a:cs typeface="B Mitra" panose="00000400000000000000" pitchFamily="2" charset="-78"/>
              </a:rPr>
              <a:t/>
            </a:r>
            <a:br>
              <a:rPr lang="en-US" altLang="en-US" sz="4000">
                <a:solidFill>
                  <a:srgbClr val="FFFF00"/>
                </a:solidFill>
                <a:cs typeface="B Mitra" panose="00000400000000000000" pitchFamily="2" charset="-78"/>
              </a:rPr>
            </a:br>
            <a:endParaRPr lang="en-US" altLang="en-US" sz="4000">
              <a:solidFill>
                <a:srgbClr val="FFFF00"/>
              </a:solidFill>
              <a:cs typeface="B Mitra" panose="00000400000000000000" pitchFamily="2" charset="-78"/>
            </a:endParaRPr>
          </a:p>
        </p:txBody>
      </p:sp>
    </p:spTree>
    <p:extLst>
      <p:ext uri="{BB962C8B-B14F-4D97-AF65-F5344CB8AC3E}">
        <p14:creationId xmlns:p14="http://schemas.microsoft.com/office/powerpoint/2010/main" val="15456356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a:xfrm>
            <a:off x="2888303" y="316646"/>
            <a:ext cx="8701394" cy="656709"/>
          </a:xfrm>
        </p:spPr>
        <p:txBody>
          <a:bodyPr/>
          <a:lstStyle/>
          <a:p>
            <a:pPr algn="r" rtl="1"/>
            <a:r>
              <a:rPr lang="fa-IR" altLang="en-US" sz="3266" b="1" dirty="0">
                <a:solidFill>
                  <a:srgbClr val="FFFF00"/>
                </a:solidFill>
                <a:cs typeface="B Mitra" panose="00000400000000000000" pitchFamily="2" charset="-78"/>
              </a:rPr>
              <a:t>اطلاعات مورد نياز را از كجا بيابيد</a:t>
            </a:r>
            <a:endParaRPr lang="en-US" altLang="en-US" sz="3266" b="1" dirty="0">
              <a:solidFill>
                <a:srgbClr val="FFFF00"/>
              </a:solidFill>
              <a:cs typeface="B Mitra" panose="00000400000000000000" pitchFamily="2" charset="-78"/>
            </a:endParaRPr>
          </a:p>
        </p:txBody>
      </p:sp>
      <p:sp>
        <p:nvSpPr>
          <p:cNvPr id="20483" name="Rectangle 3"/>
          <p:cNvSpPr>
            <a:spLocks noGrp="1" noChangeArrowheads="1"/>
          </p:cNvSpPr>
          <p:nvPr>
            <p:ph type="body" idx="1"/>
          </p:nvPr>
        </p:nvSpPr>
        <p:spPr>
          <a:xfrm>
            <a:off x="793376" y="1670388"/>
            <a:ext cx="10381558" cy="1745165"/>
          </a:xfrm>
        </p:spPr>
        <p:txBody>
          <a:bodyPr>
            <a:noAutofit/>
          </a:bodyPr>
          <a:lstStyle/>
          <a:p>
            <a:pPr algn="just" rtl="1">
              <a:lnSpc>
                <a:spcPct val="200000"/>
              </a:lnSpc>
            </a:pPr>
            <a:r>
              <a:rPr lang="fa-IR" altLang="en-US" sz="2600" b="1" dirty="0" smtClean="0">
                <a:solidFill>
                  <a:srgbClr val="FFFFCC"/>
                </a:solidFill>
                <a:cs typeface="B Mitra" panose="00000400000000000000" pitchFamily="2" charset="-78"/>
              </a:rPr>
              <a:t>در </a:t>
            </a:r>
            <a:r>
              <a:rPr lang="fa-IR" altLang="en-US" sz="2600" b="1" dirty="0">
                <a:solidFill>
                  <a:srgbClr val="FFFFCC"/>
                </a:solidFill>
                <a:cs typeface="B Mitra" panose="00000400000000000000" pitchFamily="2" charset="-78"/>
              </a:rPr>
              <a:t>دسترس ترين منبع اطلاعات ، برچسب هاي چسبانده شده بر روي ظروف حاوي مواد خطرناك است .</a:t>
            </a:r>
          </a:p>
          <a:p>
            <a:pPr algn="just" rtl="1">
              <a:lnSpc>
                <a:spcPct val="200000"/>
              </a:lnSpc>
            </a:pPr>
            <a:r>
              <a:rPr lang="fa-IR" altLang="en-US" sz="2600" b="1" dirty="0" smtClean="0">
                <a:solidFill>
                  <a:srgbClr val="FFFFCC"/>
                </a:solidFill>
                <a:cs typeface="B Mitra" panose="00000400000000000000" pitchFamily="2" charset="-78"/>
              </a:rPr>
              <a:t>دومين </a:t>
            </a:r>
            <a:r>
              <a:rPr lang="fa-IR" altLang="en-US" sz="2600" b="1" dirty="0">
                <a:solidFill>
                  <a:srgbClr val="FFFFCC"/>
                </a:solidFill>
                <a:cs typeface="B Mitra" panose="00000400000000000000" pitchFamily="2" charset="-78"/>
              </a:rPr>
              <a:t>منبع اطلاعات ، برگه هاي اطلاعات ايمني مواد (</a:t>
            </a:r>
            <a:r>
              <a:rPr lang="en-US" altLang="en-US" sz="2600" b="1" dirty="0">
                <a:solidFill>
                  <a:srgbClr val="FFFFCC"/>
                </a:solidFill>
                <a:cs typeface="B Mitra" panose="00000400000000000000" pitchFamily="2" charset="-78"/>
              </a:rPr>
              <a:t>MSDS</a:t>
            </a:r>
            <a:r>
              <a:rPr lang="fa-IR" altLang="en-US" sz="2600" b="1" dirty="0">
                <a:solidFill>
                  <a:srgbClr val="FFFFCC"/>
                </a:solidFill>
                <a:cs typeface="B Mitra" panose="00000400000000000000" pitchFamily="2" charset="-78"/>
              </a:rPr>
              <a:t> ) هستند كه در بخش بعدي در مورد آنها بحث خواهد شد .</a:t>
            </a:r>
            <a:endParaRPr lang="en-US" altLang="en-US" sz="2600" b="1" dirty="0">
              <a:solidFill>
                <a:srgbClr val="FFFFCC"/>
              </a:solidFill>
              <a:cs typeface="B Mitra" panose="00000400000000000000" pitchFamily="2" charset="-78"/>
            </a:endParaRPr>
          </a:p>
          <a:p>
            <a:pPr marL="0" indent="0" algn="just" rtl="1">
              <a:lnSpc>
                <a:spcPct val="200000"/>
              </a:lnSpc>
              <a:buNone/>
            </a:pPr>
            <a:endParaRPr lang="en-US" altLang="en-US" sz="2600" b="1" dirty="0">
              <a:solidFill>
                <a:srgbClr val="FFFFCC"/>
              </a:solidFill>
              <a:cs typeface="B Mitra" panose="00000400000000000000" pitchFamily="2" charset="-78"/>
            </a:endParaRPr>
          </a:p>
        </p:txBody>
      </p:sp>
    </p:spTree>
    <p:extLst>
      <p:ext uri="{BB962C8B-B14F-4D97-AF65-F5344CB8AC3E}">
        <p14:creationId xmlns:p14="http://schemas.microsoft.com/office/powerpoint/2010/main" val="14166009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a:xfrm>
            <a:off x="2995880" y="378070"/>
            <a:ext cx="8701394" cy="541497"/>
          </a:xfrm>
        </p:spPr>
        <p:txBody>
          <a:bodyPr>
            <a:noAutofit/>
          </a:bodyPr>
          <a:lstStyle/>
          <a:p>
            <a:pPr algn="r" rtl="1"/>
            <a:r>
              <a:rPr lang="fa-IR" altLang="en-US" sz="4000" b="1" dirty="0">
                <a:solidFill>
                  <a:srgbClr val="FFFF00"/>
                </a:solidFill>
                <a:cs typeface="Zar" pitchFamily="2" charset="-78"/>
              </a:rPr>
              <a:t>ظروف كدام مواد بايستي برچسب گذاري شوند</a:t>
            </a:r>
            <a:endParaRPr lang="en-US" altLang="en-US" sz="4000" b="1" dirty="0">
              <a:solidFill>
                <a:srgbClr val="FFFF00"/>
              </a:solidFill>
              <a:cs typeface="Zar" pitchFamily="2" charset="-78"/>
            </a:endParaRPr>
          </a:p>
        </p:txBody>
      </p:sp>
      <p:sp>
        <p:nvSpPr>
          <p:cNvPr id="17411" name="Rectangle 3"/>
          <p:cNvSpPr>
            <a:spLocks noGrp="1" noChangeArrowheads="1"/>
          </p:cNvSpPr>
          <p:nvPr>
            <p:ph type="body" idx="1"/>
          </p:nvPr>
        </p:nvSpPr>
        <p:spPr>
          <a:xfrm>
            <a:off x="605118" y="1682129"/>
            <a:ext cx="11092156" cy="3395877"/>
          </a:xfrm>
        </p:spPr>
        <p:txBody>
          <a:bodyPr>
            <a:noAutofit/>
          </a:bodyPr>
          <a:lstStyle/>
          <a:p>
            <a:pPr algn="r" rtl="1">
              <a:lnSpc>
                <a:spcPct val="115000"/>
              </a:lnSpc>
              <a:buFont typeface="Wingdings" pitchFamily="2" charset="2"/>
              <a:buNone/>
            </a:pPr>
            <a:r>
              <a:rPr lang="fa-IR" altLang="en-US" b="1" dirty="0" smtClean="0">
                <a:solidFill>
                  <a:srgbClr val="FFFFCC"/>
                </a:solidFill>
                <a:cs typeface="B Mitra" panose="00000400000000000000" pitchFamily="2" charset="-78"/>
              </a:rPr>
              <a:t>استاندارد </a:t>
            </a:r>
            <a:r>
              <a:rPr lang="fa-IR" altLang="en-US" b="1" dirty="0">
                <a:solidFill>
                  <a:srgbClr val="FFFFCC"/>
                </a:solidFill>
                <a:cs typeface="B Mitra" panose="00000400000000000000" pitchFamily="2" charset="-78"/>
              </a:rPr>
              <a:t>خطر مواجهه </a:t>
            </a:r>
            <a:r>
              <a:rPr lang="en-US" altLang="en-US" b="1" dirty="0">
                <a:solidFill>
                  <a:srgbClr val="FFFFCC"/>
                </a:solidFill>
                <a:cs typeface="B Mitra" panose="00000400000000000000" pitchFamily="2" charset="-78"/>
              </a:rPr>
              <a:t>OSHA</a:t>
            </a:r>
            <a:r>
              <a:rPr lang="fa-IR" altLang="en-US" b="1" dirty="0">
                <a:solidFill>
                  <a:srgbClr val="FFFFCC"/>
                </a:solidFill>
                <a:cs typeface="B Mitra" panose="00000400000000000000" pitchFamily="2" charset="-78"/>
              </a:rPr>
              <a:t> برچسب گذاري همه مواد خطرناك را اجباري كرده است .</a:t>
            </a:r>
          </a:p>
          <a:p>
            <a:pPr marL="0" indent="0" algn="r" rtl="1">
              <a:lnSpc>
                <a:spcPct val="115000"/>
              </a:lnSpc>
              <a:buFont typeface="Wingdings" pitchFamily="2" charset="2"/>
              <a:buNone/>
            </a:pPr>
            <a:r>
              <a:rPr lang="fa-IR" altLang="en-US" b="1" dirty="0" smtClean="0">
                <a:solidFill>
                  <a:srgbClr val="FFFFCC"/>
                </a:solidFill>
                <a:cs typeface="B Mitra" panose="00000400000000000000" pitchFamily="2" charset="-78"/>
              </a:rPr>
              <a:t>برچسب </a:t>
            </a:r>
            <a:r>
              <a:rPr lang="fa-IR" altLang="en-US" b="1" dirty="0">
                <a:solidFill>
                  <a:srgbClr val="FFFFCC"/>
                </a:solidFill>
                <a:cs typeface="B Mitra" panose="00000400000000000000" pitchFamily="2" charset="-78"/>
              </a:rPr>
              <a:t>ها بايستي از هر طرف ظرف قابل رويت باشند، اين برچسب ها شامل : برچسبهاي خطر، </a:t>
            </a:r>
            <a:r>
              <a:rPr lang="fa-IR" altLang="en-US" b="1" dirty="0" smtClean="0">
                <a:solidFill>
                  <a:srgbClr val="FFFFCC"/>
                </a:solidFill>
                <a:cs typeface="B Mitra" panose="00000400000000000000" pitchFamily="2" charset="-78"/>
              </a:rPr>
              <a:t>اطلاعات ماده </a:t>
            </a:r>
            <a:r>
              <a:rPr lang="fa-IR" altLang="en-US" b="1" dirty="0">
                <a:solidFill>
                  <a:srgbClr val="FFFFCC"/>
                </a:solidFill>
                <a:cs typeface="B Mitra" panose="00000400000000000000" pitchFamily="2" charset="-78"/>
              </a:rPr>
              <a:t>،   سايرپلاكاردهاي مربوطه است.</a:t>
            </a:r>
          </a:p>
          <a:p>
            <a:pPr algn="r" rtl="1">
              <a:lnSpc>
                <a:spcPct val="115000"/>
              </a:lnSpc>
              <a:buFont typeface="Wingdings" pitchFamily="2" charset="2"/>
              <a:buNone/>
            </a:pPr>
            <a:endParaRPr lang="en-US" altLang="en-US" b="1" dirty="0">
              <a:solidFill>
                <a:srgbClr val="FFFFCC"/>
              </a:solidFill>
              <a:cs typeface="B Mitra" panose="00000400000000000000" pitchFamily="2" charset="-78"/>
            </a:endParaRPr>
          </a:p>
          <a:p>
            <a:pPr marL="0" indent="0" algn="r" rtl="1">
              <a:lnSpc>
                <a:spcPct val="115000"/>
              </a:lnSpc>
              <a:buFont typeface="Wingdings" pitchFamily="2" charset="2"/>
              <a:buNone/>
            </a:pPr>
            <a:r>
              <a:rPr lang="fa-IR" altLang="en-US" b="1" dirty="0" smtClean="0">
                <a:solidFill>
                  <a:srgbClr val="FFFFCC"/>
                </a:solidFill>
                <a:cs typeface="B Mitra" panose="00000400000000000000" pitchFamily="2" charset="-78"/>
              </a:rPr>
              <a:t>ظروف </a:t>
            </a:r>
            <a:r>
              <a:rPr lang="fa-IR" altLang="en-US" b="1" dirty="0">
                <a:solidFill>
                  <a:srgbClr val="FFFFCC"/>
                </a:solidFill>
                <a:cs typeface="B Mitra" panose="00000400000000000000" pitchFamily="2" charset="-78"/>
              </a:rPr>
              <a:t>قابل حمل كه براي جابجايي سريع موادشيميايي خطرناك توسط پرسنل مورد استفاده قرار مي گيرند، از اين قانون مستثني هستند .</a:t>
            </a:r>
            <a:endParaRPr lang="en-US" altLang="en-US" b="1" dirty="0">
              <a:solidFill>
                <a:srgbClr val="FFFFCC"/>
              </a:solidFill>
              <a:cs typeface="B Mitra" panose="00000400000000000000" pitchFamily="2" charset="-78"/>
            </a:endParaRPr>
          </a:p>
        </p:txBody>
      </p:sp>
    </p:spTree>
    <p:extLst>
      <p:ext uri="{BB962C8B-B14F-4D97-AF65-F5344CB8AC3E}">
        <p14:creationId xmlns:p14="http://schemas.microsoft.com/office/powerpoint/2010/main" val="25828329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a:xfrm>
            <a:off x="2511785" y="364622"/>
            <a:ext cx="8701394" cy="541497"/>
          </a:xfrm>
        </p:spPr>
        <p:txBody>
          <a:bodyPr>
            <a:normAutofit/>
          </a:bodyPr>
          <a:lstStyle/>
          <a:p>
            <a:pPr algn="r" rtl="1"/>
            <a:r>
              <a:rPr lang="fa-IR" altLang="en-US" sz="3000" b="1" dirty="0">
                <a:solidFill>
                  <a:srgbClr val="FFFF00"/>
                </a:solidFill>
                <a:cs typeface="B Mitra" panose="00000400000000000000" pitchFamily="2" charset="-78"/>
              </a:rPr>
              <a:t>اطلاعات اساسي برچسب ها</a:t>
            </a:r>
            <a:endParaRPr lang="en-US" altLang="en-US" sz="3000" b="1" dirty="0">
              <a:solidFill>
                <a:srgbClr val="FFFF00"/>
              </a:solidFill>
              <a:cs typeface="B Mitra" panose="00000400000000000000" pitchFamily="2" charset="-78"/>
            </a:endParaRPr>
          </a:p>
        </p:txBody>
      </p:sp>
      <p:sp>
        <p:nvSpPr>
          <p:cNvPr id="14339" name="Rectangle 3"/>
          <p:cNvSpPr>
            <a:spLocks noGrp="1" noChangeArrowheads="1"/>
          </p:cNvSpPr>
          <p:nvPr>
            <p:ph type="body" idx="1"/>
          </p:nvPr>
        </p:nvSpPr>
        <p:spPr>
          <a:xfrm>
            <a:off x="605119" y="1436883"/>
            <a:ext cx="10769426" cy="3531251"/>
          </a:xfrm>
        </p:spPr>
        <p:txBody>
          <a:bodyPr>
            <a:noAutofit/>
          </a:bodyPr>
          <a:lstStyle/>
          <a:p>
            <a:pPr algn="r" rtl="1">
              <a:lnSpc>
                <a:spcPct val="80000"/>
              </a:lnSpc>
              <a:buFont typeface="Wingdings" pitchFamily="2" charset="2"/>
              <a:buNone/>
            </a:pPr>
            <a:endParaRPr lang="fa-IR" altLang="en-US" sz="2500" b="1" dirty="0">
              <a:solidFill>
                <a:srgbClr val="FFFFCC"/>
              </a:solidFill>
              <a:cs typeface="B Mitra" panose="00000400000000000000" pitchFamily="2" charset="-78"/>
            </a:endParaRPr>
          </a:p>
          <a:p>
            <a:pPr algn="r" rtl="1">
              <a:lnSpc>
                <a:spcPct val="80000"/>
              </a:lnSpc>
              <a:buFont typeface="Wingdings" pitchFamily="2" charset="2"/>
              <a:buNone/>
            </a:pPr>
            <a:r>
              <a:rPr lang="fa-IR" altLang="en-US" sz="2500" b="1" dirty="0">
                <a:solidFill>
                  <a:srgbClr val="FFFFCC"/>
                </a:solidFill>
                <a:cs typeface="B Mitra" panose="00000400000000000000" pitchFamily="2" charset="-78"/>
              </a:rPr>
              <a:t> طبق الزامات </a:t>
            </a:r>
            <a:r>
              <a:rPr lang="en-US" altLang="en-US" sz="2500" b="1" dirty="0" smtClean="0">
                <a:solidFill>
                  <a:srgbClr val="FFFFCC"/>
                </a:solidFill>
                <a:cs typeface="B Mitra" panose="00000400000000000000" pitchFamily="2" charset="-78"/>
              </a:rPr>
              <a:t>OSHA</a:t>
            </a:r>
            <a:r>
              <a:rPr lang="fa-IR" altLang="en-US" sz="2500" b="1" dirty="0" smtClean="0">
                <a:solidFill>
                  <a:srgbClr val="FFFFCC"/>
                </a:solidFill>
                <a:cs typeface="B Mitra" panose="00000400000000000000" pitchFamily="2" charset="-78"/>
              </a:rPr>
              <a:t> همه </a:t>
            </a:r>
            <a:r>
              <a:rPr lang="fa-IR" altLang="en-US" sz="2500" b="1" dirty="0">
                <a:solidFill>
                  <a:srgbClr val="FFFFCC"/>
                </a:solidFill>
                <a:cs typeface="B Mitra" panose="00000400000000000000" pitchFamily="2" charset="-78"/>
              </a:rPr>
              <a:t>برچسب ها بايستي مشتمل بر اطلاعات  زير باشد :</a:t>
            </a:r>
          </a:p>
          <a:p>
            <a:pPr algn="r" rtl="1">
              <a:lnSpc>
                <a:spcPct val="80000"/>
              </a:lnSpc>
              <a:buFont typeface="Wingdings" pitchFamily="2" charset="2"/>
              <a:buNone/>
            </a:pPr>
            <a:endParaRPr lang="fa-IR" altLang="en-US" sz="2500" b="1" dirty="0">
              <a:solidFill>
                <a:srgbClr val="FFFFCC"/>
              </a:solidFill>
              <a:cs typeface="B Mitra" panose="00000400000000000000" pitchFamily="2" charset="-78"/>
            </a:endParaRPr>
          </a:p>
          <a:p>
            <a:pPr algn="r" rtl="1">
              <a:lnSpc>
                <a:spcPct val="110000"/>
              </a:lnSpc>
              <a:buFont typeface="Wingdings" pitchFamily="2" charset="2"/>
              <a:buNone/>
            </a:pPr>
            <a:r>
              <a:rPr lang="fa-IR" altLang="en-US" sz="2500" b="1" dirty="0">
                <a:solidFill>
                  <a:srgbClr val="FFFFCC"/>
                </a:solidFill>
                <a:cs typeface="B Mitra" panose="00000400000000000000" pitchFamily="2" charset="-78"/>
              </a:rPr>
              <a:t>1 </a:t>
            </a:r>
            <a:r>
              <a:rPr lang="ar-SA" altLang="en-US" sz="2500" b="1" dirty="0">
                <a:solidFill>
                  <a:srgbClr val="FFFFCC"/>
                </a:solidFill>
                <a:latin typeface="Arial"/>
                <a:cs typeface="B Mitra" panose="00000400000000000000" pitchFamily="2" charset="-78"/>
              </a:rPr>
              <a:t>–</a:t>
            </a:r>
            <a:r>
              <a:rPr lang="fa-IR" altLang="en-US" sz="2500" b="1" dirty="0">
                <a:solidFill>
                  <a:srgbClr val="FFFFCC"/>
                </a:solidFill>
                <a:cs typeface="B Mitra" panose="00000400000000000000" pitchFamily="2" charset="-78"/>
              </a:rPr>
              <a:t> نام محصول </a:t>
            </a:r>
          </a:p>
          <a:p>
            <a:pPr algn="r" rtl="1">
              <a:lnSpc>
                <a:spcPct val="110000"/>
              </a:lnSpc>
              <a:buFont typeface="Wingdings" pitchFamily="2" charset="2"/>
              <a:buNone/>
            </a:pPr>
            <a:r>
              <a:rPr lang="fa-IR" altLang="en-US" sz="2500" b="1" dirty="0">
                <a:solidFill>
                  <a:srgbClr val="FFFFCC"/>
                </a:solidFill>
                <a:cs typeface="B Mitra" panose="00000400000000000000" pitchFamily="2" charset="-78"/>
              </a:rPr>
              <a:t>2 </a:t>
            </a:r>
            <a:r>
              <a:rPr lang="ar-SA" altLang="en-US" sz="2500" b="1" dirty="0">
                <a:solidFill>
                  <a:srgbClr val="FFFFCC"/>
                </a:solidFill>
                <a:latin typeface="Arial"/>
                <a:cs typeface="B Mitra" panose="00000400000000000000" pitchFamily="2" charset="-78"/>
              </a:rPr>
              <a:t>–</a:t>
            </a:r>
            <a:r>
              <a:rPr lang="fa-IR" altLang="en-US" sz="2500" b="1" dirty="0">
                <a:solidFill>
                  <a:srgbClr val="FFFFCC"/>
                </a:solidFill>
                <a:cs typeface="B Mitra" panose="00000400000000000000" pitchFamily="2" charset="-78"/>
              </a:rPr>
              <a:t> علايم يا پيغام و نوشته هاي هشدار دهنده</a:t>
            </a:r>
          </a:p>
          <a:p>
            <a:pPr algn="just" rtl="1">
              <a:lnSpc>
                <a:spcPct val="115000"/>
              </a:lnSpc>
              <a:buFont typeface="Wingdings" pitchFamily="2" charset="2"/>
              <a:buNone/>
            </a:pPr>
            <a:r>
              <a:rPr lang="fa-IR" altLang="en-US" sz="2500" b="1" dirty="0">
                <a:solidFill>
                  <a:srgbClr val="FFFFCC"/>
                </a:solidFill>
                <a:cs typeface="B Mitra" panose="00000400000000000000" pitchFamily="2" charset="-78"/>
              </a:rPr>
              <a:t>3 </a:t>
            </a:r>
            <a:r>
              <a:rPr lang="ar-SA" altLang="en-US" sz="2500" b="1" dirty="0">
                <a:solidFill>
                  <a:srgbClr val="FFFFCC"/>
                </a:solidFill>
                <a:latin typeface="Arial"/>
                <a:cs typeface="B Mitra" panose="00000400000000000000" pitchFamily="2" charset="-78"/>
              </a:rPr>
              <a:t>–</a:t>
            </a:r>
            <a:r>
              <a:rPr lang="fa-IR" altLang="en-US" sz="2500" b="1" dirty="0">
                <a:solidFill>
                  <a:srgbClr val="FFFFCC"/>
                </a:solidFill>
                <a:cs typeface="B Mitra" panose="00000400000000000000" pitchFamily="2" charset="-78"/>
              </a:rPr>
              <a:t> بر روي برچسب هاي تجارتي ، بايستي نام و آدرس كارخانه سازنده مواد شيميايي خطرناك گنجانده شود . بسياري از سازندگان هم چنين بايستي  مشخصات  روش كار ايمن را نيز ذكر </a:t>
            </a:r>
            <a:r>
              <a:rPr lang="fa-IR" altLang="en-US" sz="2500" b="1" dirty="0" smtClean="0">
                <a:solidFill>
                  <a:srgbClr val="FFFFCC"/>
                </a:solidFill>
                <a:cs typeface="B Mitra" panose="00000400000000000000" pitchFamily="2" charset="-78"/>
              </a:rPr>
              <a:t>نمائيد.</a:t>
            </a:r>
            <a:endParaRPr lang="fa-IR" altLang="en-US" sz="2500" b="1" dirty="0">
              <a:solidFill>
                <a:srgbClr val="FFFFCC"/>
              </a:solidFill>
              <a:cs typeface="B Mitra" panose="00000400000000000000" pitchFamily="2" charset="-78"/>
            </a:endParaRPr>
          </a:p>
          <a:p>
            <a:pPr algn="r" rtl="1">
              <a:lnSpc>
                <a:spcPct val="115000"/>
              </a:lnSpc>
              <a:buFont typeface="Wingdings" pitchFamily="2" charset="2"/>
              <a:buNone/>
            </a:pPr>
            <a:r>
              <a:rPr lang="en-US" altLang="en-US" sz="2500" b="1" dirty="0">
                <a:solidFill>
                  <a:srgbClr val="FFFFCC"/>
                </a:solidFill>
                <a:cs typeface="B Mitra" panose="00000400000000000000" pitchFamily="2" charset="-78"/>
              </a:rPr>
              <a:t/>
            </a:r>
            <a:br>
              <a:rPr lang="en-US" altLang="en-US" sz="2500" b="1" dirty="0">
                <a:solidFill>
                  <a:srgbClr val="FFFFCC"/>
                </a:solidFill>
                <a:cs typeface="B Mitra" panose="00000400000000000000" pitchFamily="2" charset="-78"/>
              </a:rPr>
            </a:br>
            <a:r>
              <a:rPr lang="en-US" altLang="en-US" sz="2500" b="1" dirty="0">
                <a:solidFill>
                  <a:srgbClr val="FFFFCC"/>
                </a:solidFill>
                <a:latin typeface="Arial"/>
                <a:cs typeface="B Mitra" panose="00000400000000000000" pitchFamily="2" charset="-78"/>
              </a:rPr>
              <a:t> </a:t>
            </a:r>
            <a:r>
              <a:rPr lang="en-US" altLang="en-US" sz="2500" b="1" dirty="0">
                <a:solidFill>
                  <a:srgbClr val="FFFFCC"/>
                </a:solidFill>
                <a:cs typeface="B Mitra" panose="00000400000000000000" pitchFamily="2" charset="-78"/>
              </a:rPr>
              <a:t> </a:t>
            </a:r>
            <a:br>
              <a:rPr lang="en-US" altLang="en-US" sz="2500" b="1" dirty="0">
                <a:solidFill>
                  <a:srgbClr val="FFFFCC"/>
                </a:solidFill>
                <a:cs typeface="B Mitra" panose="00000400000000000000" pitchFamily="2" charset="-78"/>
              </a:rPr>
            </a:br>
            <a:r>
              <a:rPr lang="en-US" altLang="en-US" sz="2500" b="1" dirty="0">
                <a:solidFill>
                  <a:srgbClr val="FFFFCC"/>
                </a:solidFill>
                <a:latin typeface="Arial"/>
                <a:cs typeface="B Mitra" panose="00000400000000000000" pitchFamily="2" charset="-78"/>
              </a:rPr>
              <a:t> </a:t>
            </a:r>
            <a:r>
              <a:rPr lang="en-US" altLang="en-US" sz="2500" b="1" dirty="0">
                <a:solidFill>
                  <a:srgbClr val="FFFFCC"/>
                </a:solidFill>
                <a:cs typeface="B Mitra" panose="00000400000000000000" pitchFamily="2" charset="-78"/>
              </a:rPr>
              <a:t> </a:t>
            </a:r>
          </a:p>
        </p:txBody>
      </p:sp>
    </p:spTree>
    <p:extLst>
      <p:ext uri="{BB962C8B-B14F-4D97-AF65-F5344CB8AC3E}">
        <p14:creationId xmlns:p14="http://schemas.microsoft.com/office/powerpoint/2010/main" val="3824019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2405</Words>
  <Application>Microsoft Office PowerPoint</Application>
  <PresentationFormat>Custom</PresentationFormat>
  <Paragraphs>227</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 دوره آموزشي ايمني و بهداشت حرفه اي مواد شيميايي</vt:lpstr>
      <vt:lpstr>PowerPoint Presentation</vt:lpstr>
      <vt:lpstr>عناصر كليدي استاندارد خطر مواجهه با مواد شيميايي OSHA </vt:lpstr>
      <vt:lpstr>PowerPoint Presentation</vt:lpstr>
      <vt:lpstr>برچسب گذاري </vt:lpstr>
      <vt:lpstr>چه چيزي را بايستي بدانيم ؟</vt:lpstr>
      <vt:lpstr>اطلاعات مورد نياز را از كجا بيابيد</vt:lpstr>
      <vt:lpstr>ظروف كدام مواد بايستي برچسب گذاري شوند</vt:lpstr>
      <vt:lpstr>اطلاعات اساسي برچسب ها</vt:lpstr>
      <vt:lpstr>برچسب هاي تجارتي</vt:lpstr>
      <vt:lpstr>اصطلاحات كليدي</vt:lpstr>
      <vt:lpstr>طرح برچسب ها(لوزي خطر)</vt:lpstr>
      <vt:lpstr>نام شيميايي</vt:lpstr>
      <vt:lpstr>طبقه بندي خطرات</vt:lpstr>
      <vt:lpstr>خطرات بهداشتي</vt:lpstr>
      <vt:lpstr>خطرات اشتعال پذيري</vt:lpstr>
      <vt:lpstr>PowerPoint Presentation</vt:lpstr>
      <vt:lpstr>خطرات واكنش پذيري</vt:lpstr>
      <vt:lpstr>خطرات ويژه</vt:lpstr>
      <vt:lpstr>PowerPoint Presentation</vt:lpstr>
      <vt:lpstr>برگه اطلاعات ايمني و بهداشتي مواد</vt:lpstr>
      <vt:lpstr>MSDS چيست؟</vt:lpstr>
      <vt:lpstr> MSDSنمونه اي ازصفحه، اسيد نيتريك 70 درصد </vt:lpstr>
      <vt:lpstr>كدام مواد MSDS دارند ؟ </vt:lpstr>
      <vt:lpstr> چه موقع شما ازMSDS استفاده مي كنيد</vt:lpstr>
      <vt:lpstr>روش هاي كار ايمن با اسيد نيتريك 70 درصد </vt:lpstr>
      <vt:lpstr>قواعد عمومی در خصوص ناسازگاری مواد شیمیایی</vt:lpstr>
      <vt:lpstr>چه موقع شما از MSDS  استفاده مي كنيد</vt:lpstr>
      <vt:lpstr>چگونه  MSDS  را بيابيم؟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دوره آموزشي ايمني و بهداشت حرفه اي مواد شيميايي</dc:title>
  <dc:creator>mahboubeh rostami</dc:creator>
  <cp:lastModifiedBy>pharm</cp:lastModifiedBy>
  <cp:revision>58</cp:revision>
  <dcterms:created xsi:type="dcterms:W3CDTF">2017-08-21T18:20:21Z</dcterms:created>
  <dcterms:modified xsi:type="dcterms:W3CDTF">2018-09-26T04:49:10Z</dcterms:modified>
</cp:coreProperties>
</file>