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42"/>
  </p:notesMasterIdLst>
  <p:sldIdLst>
    <p:sldId id="293" r:id="rId2"/>
    <p:sldId id="264" r:id="rId3"/>
    <p:sldId id="256" r:id="rId4"/>
    <p:sldId id="294" r:id="rId5"/>
    <p:sldId id="257" r:id="rId6"/>
    <p:sldId id="258" r:id="rId7"/>
    <p:sldId id="259" r:id="rId8"/>
    <p:sldId id="260" r:id="rId9"/>
    <p:sldId id="262" r:id="rId10"/>
    <p:sldId id="295" r:id="rId11"/>
    <p:sldId id="263" r:id="rId12"/>
    <p:sldId id="265" r:id="rId13"/>
    <p:sldId id="266" r:id="rId14"/>
    <p:sldId id="267" r:id="rId15"/>
    <p:sldId id="268" r:id="rId16"/>
    <p:sldId id="301" r:id="rId17"/>
    <p:sldId id="302" r:id="rId18"/>
    <p:sldId id="269" r:id="rId19"/>
    <p:sldId id="296" r:id="rId20"/>
    <p:sldId id="270" r:id="rId21"/>
    <p:sldId id="272" r:id="rId22"/>
    <p:sldId id="273" r:id="rId23"/>
    <p:sldId id="297" r:id="rId24"/>
    <p:sldId id="274" r:id="rId25"/>
    <p:sldId id="275" r:id="rId26"/>
    <p:sldId id="277" r:id="rId27"/>
    <p:sldId id="278" r:id="rId28"/>
    <p:sldId id="280" r:id="rId29"/>
    <p:sldId id="281" r:id="rId30"/>
    <p:sldId id="282" r:id="rId31"/>
    <p:sldId id="284" r:id="rId32"/>
    <p:sldId id="285" r:id="rId33"/>
    <p:sldId id="286" r:id="rId34"/>
    <p:sldId id="287" r:id="rId35"/>
    <p:sldId id="298" r:id="rId36"/>
    <p:sldId id="288" r:id="rId37"/>
    <p:sldId id="289" r:id="rId38"/>
    <p:sldId id="290" r:id="rId39"/>
    <p:sldId id="291" r:id="rId40"/>
    <p:sldId id="292" r:id="rId41"/>
  </p:sldIdLst>
  <p:sldSz cx="12599988" cy="8999538"/>
  <p:notesSz cx="6858000" cy="9144000"/>
  <p:defaultTextStyle>
    <a:defPPr>
      <a:defRPr lang="en-US"/>
    </a:defPPr>
    <a:lvl1pPr marL="0" algn="l" defTabSz="518373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1pPr>
    <a:lvl2pPr marL="518373" algn="l" defTabSz="518373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2pPr>
    <a:lvl3pPr marL="1036747" algn="l" defTabSz="518373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3pPr>
    <a:lvl4pPr marL="1555120" algn="l" defTabSz="518373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4pPr>
    <a:lvl5pPr marL="2073493" algn="l" defTabSz="518373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5pPr>
    <a:lvl6pPr marL="2591867" algn="l" defTabSz="518373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6pPr>
    <a:lvl7pPr marL="3110240" algn="l" defTabSz="518373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7pPr>
    <a:lvl8pPr marL="3628614" algn="l" defTabSz="518373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8pPr>
    <a:lvl9pPr marL="4146987" algn="l" defTabSz="518373" rtl="0" eaLnBrk="1" latinLnBrk="0" hangingPunct="1">
      <a:defRPr sz="2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51" d="100"/>
          <a:sy n="51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6003B-E015-45E1-8207-ABA84B30622E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CDFDB-91C1-434E-AB68-19885374C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0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6747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1pPr>
    <a:lvl2pPr marL="518373" algn="l" defTabSz="1036747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2pPr>
    <a:lvl3pPr marL="1036747" algn="l" defTabSz="1036747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3pPr>
    <a:lvl4pPr marL="1555120" algn="l" defTabSz="1036747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4pPr>
    <a:lvl5pPr marL="2073493" algn="l" defTabSz="1036747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5pPr>
    <a:lvl6pPr marL="2591867" algn="l" defTabSz="1036747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6pPr>
    <a:lvl7pPr marL="3110240" algn="l" defTabSz="1036747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7pPr>
    <a:lvl8pPr marL="3628614" algn="l" defTabSz="1036747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8pPr>
    <a:lvl9pPr marL="4146987" algn="l" defTabSz="1036747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8413" y="1143000"/>
            <a:ext cx="4321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National Institute for Occupational Safety and Health 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NIOSH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CDFDB-91C1-434E-AB68-19885374C0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2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8413" y="1143000"/>
            <a:ext cx="4321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CDFDB-91C1-434E-AB68-19885374C0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2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973328" y="1535263"/>
            <a:ext cx="6634609" cy="655321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000" y="699965"/>
            <a:ext cx="8480896" cy="4099791"/>
          </a:xfrm>
        </p:spPr>
        <p:txBody>
          <a:bodyPr anchor="b">
            <a:normAutofit/>
          </a:bodyPr>
          <a:lstStyle>
            <a:lvl1pPr algn="l">
              <a:defRPr sz="5774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999" y="5044187"/>
            <a:ext cx="6826716" cy="2510981"/>
          </a:xfrm>
        </p:spPr>
        <p:txBody>
          <a:bodyPr anchor="t">
            <a:normAutofit/>
          </a:bodyPr>
          <a:lstStyle>
            <a:lvl1pPr marL="0" indent="0" algn="l">
              <a:buNone/>
              <a:defRPr sz="2625">
                <a:solidFill>
                  <a:schemeClr val="bg2">
                    <a:lumMod val="75000"/>
                  </a:schemeClr>
                </a:solidFill>
              </a:defRPr>
            </a:lvl1pPr>
            <a:lvl2pPr marL="599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9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9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99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9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99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99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99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8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00" y="5899697"/>
            <a:ext cx="9032288" cy="19998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35000" y="699964"/>
            <a:ext cx="11129989" cy="409979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599984" indent="0">
              <a:buNone/>
              <a:defRPr sz="2100"/>
            </a:lvl2pPr>
            <a:lvl3pPr marL="1199967" indent="0">
              <a:buNone/>
              <a:defRPr sz="2100"/>
            </a:lvl3pPr>
            <a:lvl4pPr marL="1799951" indent="0">
              <a:buNone/>
              <a:defRPr sz="2100"/>
            </a:lvl4pPr>
            <a:lvl5pPr marL="2399934" indent="0">
              <a:buNone/>
              <a:defRPr sz="2100"/>
            </a:lvl5pPr>
            <a:lvl6pPr marL="2999918" indent="0">
              <a:buNone/>
              <a:defRPr sz="2100"/>
            </a:lvl6pPr>
            <a:lvl7pPr marL="3599901" indent="0">
              <a:buNone/>
              <a:defRPr sz="2100"/>
            </a:lvl7pPr>
            <a:lvl8pPr marL="4199885" indent="0">
              <a:buNone/>
              <a:defRPr sz="2100"/>
            </a:lvl8pPr>
            <a:lvl9pPr marL="4799868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50002" y="5044186"/>
            <a:ext cx="10033322" cy="599969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100"/>
            </a:lvl1pPr>
            <a:lvl2pPr marL="599984" indent="0">
              <a:buFontTx/>
              <a:buNone/>
              <a:defRPr/>
            </a:lvl2pPr>
            <a:lvl3pPr marL="1199967" indent="0">
              <a:buFontTx/>
              <a:buNone/>
              <a:defRPr/>
            </a:lvl3pPr>
            <a:lvl4pPr marL="1799951" indent="0">
              <a:buFontTx/>
              <a:buNone/>
              <a:defRPr/>
            </a:lvl4pPr>
            <a:lvl5pPr marL="239993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00" y="699964"/>
            <a:ext cx="11129989" cy="3799805"/>
          </a:xfrm>
        </p:spPr>
        <p:txBody>
          <a:bodyPr anchor="ctr">
            <a:normAutofit/>
          </a:bodyPr>
          <a:lstStyle>
            <a:lvl1pPr algn="l">
              <a:defRPr sz="3674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99" y="5399723"/>
            <a:ext cx="8796225" cy="2499872"/>
          </a:xfrm>
        </p:spPr>
        <p:txBody>
          <a:bodyPr anchor="ctr">
            <a:normAutofit/>
          </a:bodyPr>
          <a:lstStyle>
            <a:lvl1pPr marL="0" indent="0" algn="l">
              <a:buNone/>
              <a:defRPr sz="2362">
                <a:solidFill>
                  <a:schemeClr val="bg2">
                    <a:lumMod val="75000"/>
                  </a:schemeClr>
                </a:solidFill>
              </a:defRPr>
            </a:lvl1pPr>
            <a:lvl2pPr marL="599984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30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917" y="699964"/>
            <a:ext cx="9452453" cy="3799805"/>
          </a:xfrm>
        </p:spPr>
        <p:txBody>
          <a:bodyPr anchor="ctr">
            <a:normAutofit/>
          </a:bodyPr>
          <a:lstStyle>
            <a:lvl1pPr algn="l">
              <a:defRPr sz="3674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9999" y="4499769"/>
            <a:ext cx="8822289" cy="633301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99984" indent="0">
              <a:buFontTx/>
              <a:buNone/>
              <a:defRPr/>
            </a:lvl2pPr>
            <a:lvl3pPr marL="1199967" indent="0">
              <a:buFontTx/>
              <a:buNone/>
              <a:defRPr/>
            </a:lvl3pPr>
            <a:lvl4pPr marL="1799951" indent="0">
              <a:buFontTx/>
              <a:buNone/>
              <a:defRPr/>
            </a:lvl4pPr>
            <a:lvl5pPr marL="2399934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00" y="5644159"/>
            <a:ext cx="8794584" cy="2255435"/>
          </a:xfrm>
        </p:spPr>
        <p:txBody>
          <a:bodyPr anchor="ctr">
            <a:normAutofit/>
          </a:bodyPr>
          <a:lstStyle>
            <a:lvl1pPr marL="0" indent="0" algn="l">
              <a:buNone/>
              <a:defRPr sz="2625">
                <a:solidFill>
                  <a:schemeClr val="bg2">
                    <a:lumMod val="75000"/>
                  </a:schemeClr>
                </a:solidFill>
              </a:defRPr>
            </a:lvl1pPr>
            <a:lvl2pPr marL="599984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5001" y="932530"/>
            <a:ext cx="630163" cy="767383"/>
          </a:xfrm>
          <a:prstGeom prst="rect">
            <a:avLst/>
          </a:prstGeom>
        </p:spPr>
        <p:txBody>
          <a:bodyPr vert="horz" lIns="119994" tIns="59997" rIns="119994" bIns="59997" rtlCol="0" anchor="ctr">
            <a:noAutofit/>
          </a:bodyPr>
          <a:lstStyle/>
          <a:p>
            <a:pPr lvl="0"/>
            <a:r>
              <a:rPr lang="en-US" sz="104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4991" y="3633148"/>
            <a:ext cx="630163" cy="767383"/>
          </a:xfrm>
          <a:prstGeom prst="rect">
            <a:avLst/>
          </a:prstGeom>
        </p:spPr>
        <p:txBody>
          <a:bodyPr vert="horz" lIns="119994" tIns="59997" rIns="119994" bIns="59997" rtlCol="0" anchor="ctr">
            <a:noAutofit/>
          </a:bodyPr>
          <a:lstStyle/>
          <a:p>
            <a:pPr lvl="0" algn="r"/>
            <a:r>
              <a:rPr lang="en-US" sz="104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725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00" y="4499769"/>
            <a:ext cx="8794584" cy="2227445"/>
          </a:xfrm>
        </p:spPr>
        <p:txBody>
          <a:bodyPr anchor="b">
            <a:normAutofit/>
          </a:bodyPr>
          <a:lstStyle>
            <a:lvl1pPr algn="l">
              <a:defRPr sz="3674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99" y="6735849"/>
            <a:ext cx="8796225" cy="1163745"/>
          </a:xfrm>
        </p:spPr>
        <p:txBody>
          <a:bodyPr anchor="t">
            <a:normAutofit/>
          </a:bodyPr>
          <a:lstStyle>
            <a:lvl1pPr marL="0" indent="0" algn="l">
              <a:buNone/>
              <a:defRPr sz="2362">
                <a:solidFill>
                  <a:schemeClr val="bg2">
                    <a:lumMod val="75000"/>
                  </a:schemeClr>
                </a:solidFill>
              </a:defRPr>
            </a:lvl1pPr>
            <a:lvl2pPr marL="599984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07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918" y="699964"/>
            <a:ext cx="9452452" cy="3799805"/>
          </a:xfrm>
        </p:spPr>
        <p:txBody>
          <a:bodyPr anchor="ctr">
            <a:normAutofit/>
          </a:bodyPr>
          <a:lstStyle>
            <a:lvl1pPr algn="l">
              <a:defRPr sz="3674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5000" y="5099738"/>
            <a:ext cx="8794584" cy="137770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2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99" y="6499666"/>
            <a:ext cx="8794582" cy="1399928"/>
          </a:xfrm>
        </p:spPr>
        <p:txBody>
          <a:bodyPr anchor="t">
            <a:normAutofit/>
          </a:bodyPr>
          <a:lstStyle>
            <a:lvl1pPr marL="0" indent="0" algn="l">
              <a:buNone/>
              <a:defRPr sz="2362">
                <a:solidFill>
                  <a:schemeClr val="bg2">
                    <a:lumMod val="75000"/>
                  </a:schemeClr>
                </a:solidFill>
              </a:defRPr>
            </a:lvl1pPr>
            <a:lvl2pPr marL="599984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5001" y="932530"/>
            <a:ext cx="630163" cy="767383"/>
          </a:xfrm>
          <a:prstGeom prst="rect">
            <a:avLst/>
          </a:prstGeom>
        </p:spPr>
        <p:txBody>
          <a:bodyPr vert="horz" lIns="119994" tIns="59997" rIns="119994" bIns="59997" rtlCol="0" anchor="ctr">
            <a:noAutofit/>
          </a:bodyPr>
          <a:lstStyle/>
          <a:p>
            <a:pPr lvl="0"/>
            <a:r>
              <a:rPr lang="en-US" sz="1049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4991" y="3633148"/>
            <a:ext cx="630163" cy="767383"/>
          </a:xfrm>
          <a:prstGeom prst="rect">
            <a:avLst/>
          </a:prstGeom>
        </p:spPr>
        <p:txBody>
          <a:bodyPr vert="horz" lIns="119994" tIns="59997" rIns="119994" bIns="59997" rtlCol="0" anchor="ctr">
            <a:noAutofit/>
          </a:bodyPr>
          <a:lstStyle/>
          <a:p>
            <a:pPr lvl="0" algn="r"/>
            <a:r>
              <a:rPr lang="en-US" sz="1049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539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99" y="699964"/>
            <a:ext cx="10369991" cy="379980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674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5000" y="5155292"/>
            <a:ext cx="8794584" cy="109994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2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99" y="6255237"/>
            <a:ext cx="8794582" cy="1644358"/>
          </a:xfrm>
        </p:spPr>
        <p:txBody>
          <a:bodyPr anchor="t">
            <a:normAutofit/>
          </a:bodyPr>
          <a:lstStyle>
            <a:lvl1pPr marL="0" indent="0" algn="l">
              <a:buNone/>
              <a:defRPr sz="2362">
                <a:solidFill>
                  <a:schemeClr val="bg2">
                    <a:lumMod val="75000"/>
                  </a:schemeClr>
                </a:solidFill>
              </a:defRPr>
            </a:lvl1pPr>
            <a:lvl2pPr marL="599984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64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00" y="5899697"/>
            <a:ext cx="9032288" cy="1999897"/>
          </a:xfrm>
        </p:spPr>
        <p:txBody>
          <a:bodyPr>
            <a:normAutofit/>
          </a:bodyPr>
          <a:lstStyle>
            <a:lvl1pPr algn="l">
              <a:defRPr sz="367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00" y="699965"/>
            <a:ext cx="9032288" cy="494419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81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8189" y="699964"/>
            <a:ext cx="2816800" cy="5799702"/>
          </a:xfrm>
        </p:spPr>
        <p:txBody>
          <a:bodyPr vert="eaVert">
            <a:normAutofit/>
          </a:bodyPr>
          <a:lstStyle>
            <a:lvl1pPr>
              <a:defRPr sz="367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00" y="699964"/>
            <a:ext cx="8061032" cy="719963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1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00" y="5899697"/>
            <a:ext cx="9032288" cy="19998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00" y="699964"/>
            <a:ext cx="9032288" cy="494419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99" y="2599866"/>
            <a:ext cx="8822290" cy="3044289"/>
          </a:xfrm>
        </p:spPr>
        <p:txBody>
          <a:bodyPr anchor="b">
            <a:normAutofit/>
          </a:bodyPr>
          <a:lstStyle>
            <a:lvl1pPr algn="l">
              <a:defRPr sz="4199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00" y="5888587"/>
            <a:ext cx="8822289" cy="2011008"/>
          </a:xfrm>
        </p:spPr>
        <p:txBody>
          <a:bodyPr anchor="t">
            <a:normAutofit/>
          </a:bodyPr>
          <a:lstStyle>
            <a:lvl1pPr marL="0" indent="0" algn="l">
              <a:buNone/>
              <a:defRPr sz="2362">
                <a:solidFill>
                  <a:schemeClr val="bg2">
                    <a:lumMod val="75000"/>
                  </a:schemeClr>
                </a:solidFill>
              </a:defRPr>
            </a:lvl1pPr>
            <a:lvl2pPr marL="599984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18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0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00" y="5899697"/>
            <a:ext cx="9032288" cy="1999897"/>
          </a:xfrm>
        </p:spPr>
        <p:txBody>
          <a:bodyPr>
            <a:normAutofit/>
          </a:bodyPr>
          <a:lstStyle>
            <a:lvl1pPr>
              <a:defRPr sz="4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35000" y="699965"/>
            <a:ext cx="5442863" cy="4944191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424509" y="699964"/>
            <a:ext cx="5440480" cy="493308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5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00" y="5899697"/>
            <a:ext cx="9032288" cy="1999897"/>
          </a:xfrm>
        </p:spPr>
        <p:txBody>
          <a:bodyPr>
            <a:normAutofit/>
          </a:bodyPr>
          <a:lstStyle>
            <a:lvl1pPr>
              <a:defRPr sz="4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0000" y="699964"/>
            <a:ext cx="5121661" cy="799959"/>
          </a:xfrm>
        </p:spPr>
        <p:txBody>
          <a:bodyPr anchor="b">
            <a:noAutofit/>
          </a:bodyPr>
          <a:lstStyle>
            <a:lvl1pPr marL="0" indent="0">
              <a:buNone/>
              <a:defRPr sz="3150" b="0" cap="all">
                <a:solidFill>
                  <a:schemeClr val="tx1"/>
                </a:solidFill>
              </a:defRPr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999" y="1499924"/>
            <a:ext cx="5436662" cy="4144232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9977" y="743712"/>
            <a:ext cx="5186680" cy="756211"/>
          </a:xfrm>
        </p:spPr>
        <p:txBody>
          <a:bodyPr anchor="b">
            <a:noAutofit/>
          </a:bodyPr>
          <a:lstStyle>
            <a:lvl1pPr marL="0" indent="0">
              <a:buNone/>
              <a:defRPr sz="3150" b="0" cap="all">
                <a:solidFill>
                  <a:schemeClr val="tx1"/>
                </a:solidFill>
              </a:defRPr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24509" y="1499923"/>
            <a:ext cx="5452147" cy="413312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4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00" y="5899697"/>
            <a:ext cx="9032288" cy="1999897"/>
          </a:xfrm>
        </p:spPr>
        <p:txBody>
          <a:bodyPr>
            <a:normAutofit/>
          </a:bodyPr>
          <a:lstStyle>
            <a:lvl1pPr>
              <a:defRPr sz="4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64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4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6660" y="699964"/>
            <a:ext cx="4409996" cy="1999897"/>
          </a:xfrm>
        </p:spPr>
        <p:txBody>
          <a:bodyPr anchor="b">
            <a:normAutofit/>
          </a:bodyPr>
          <a:lstStyle>
            <a:lvl1pPr algn="l">
              <a:defRPr sz="2625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999" y="699964"/>
            <a:ext cx="6116389" cy="719963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6660" y="2899854"/>
            <a:ext cx="4409996" cy="2744304"/>
          </a:xfrm>
        </p:spPr>
        <p:txBody>
          <a:bodyPr anchor="t">
            <a:normAutofit/>
          </a:bodyPr>
          <a:lstStyle>
            <a:lvl1pPr marL="0" indent="0">
              <a:buNone/>
              <a:defRPr sz="2100"/>
            </a:lvl1pPr>
            <a:lvl2pPr marL="599984" indent="0">
              <a:buNone/>
              <a:defRPr sz="1575"/>
            </a:lvl2pPr>
            <a:lvl3pPr marL="1199967" indent="0">
              <a:buNone/>
              <a:defRPr sz="1312"/>
            </a:lvl3pPr>
            <a:lvl4pPr marL="1799951" indent="0">
              <a:buNone/>
              <a:defRPr sz="1181"/>
            </a:lvl4pPr>
            <a:lvl5pPr marL="2399934" indent="0">
              <a:buNone/>
              <a:defRPr sz="1181"/>
            </a:lvl5pPr>
            <a:lvl6pPr marL="2999918" indent="0">
              <a:buNone/>
              <a:defRPr sz="1181"/>
            </a:lvl6pPr>
            <a:lvl7pPr marL="3599901" indent="0">
              <a:buNone/>
              <a:defRPr sz="1181"/>
            </a:lvl7pPr>
            <a:lvl8pPr marL="4199885" indent="0">
              <a:buNone/>
              <a:defRPr sz="1181"/>
            </a:lvl8pPr>
            <a:lvl9pPr marL="4799868" indent="0">
              <a:buNone/>
              <a:defRPr sz="118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7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994" y="1899902"/>
            <a:ext cx="4909997" cy="1499923"/>
          </a:xfrm>
        </p:spPr>
        <p:txBody>
          <a:bodyPr anchor="b">
            <a:normAutofit/>
          </a:bodyPr>
          <a:lstStyle>
            <a:lvl1pPr algn="l">
              <a:defRPr sz="31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49999" y="1199938"/>
            <a:ext cx="4521023" cy="6299677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599984" indent="0">
              <a:buNone/>
              <a:defRPr sz="2100"/>
            </a:lvl2pPr>
            <a:lvl3pPr marL="1199967" indent="0">
              <a:buNone/>
              <a:defRPr sz="2100"/>
            </a:lvl3pPr>
            <a:lvl4pPr marL="1799951" indent="0">
              <a:buNone/>
              <a:defRPr sz="2100"/>
            </a:lvl4pPr>
            <a:lvl5pPr marL="2399934" indent="0">
              <a:buNone/>
              <a:defRPr sz="2100"/>
            </a:lvl5pPr>
            <a:lvl6pPr marL="2999918" indent="0">
              <a:buNone/>
              <a:defRPr sz="2100"/>
            </a:lvl6pPr>
            <a:lvl7pPr marL="3599901" indent="0">
              <a:buNone/>
              <a:defRPr sz="2100"/>
            </a:lvl7pPr>
            <a:lvl8pPr marL="4199885" indent="0">
              <a:buNone/>
              <a:defRPr sz="2100"/>
            </a:lvl8pPr>
            <a:lvl9pPr marL="4799868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5308" y="3599815"/>
            <a:ext cx="4911326" cy="2733193"/>
          </a:xfrm>
        </p:spPr>
        <p:txBody>
          <a:bodyPr anchor="t">
            <a:normAutofit/>
          </a:bodyPr>
          <a:lstStyle>
            <a:lvl1pPr marL="0" indent="0">
              <a:buNone/>
              <a:defRPr sz="2362"/>
            </a:lvl1pPr>
            <a:lvl2pPr marL="599984" indent="0">
              <a:buNone/>
              <a:defRPr sz="1575"/>
            </a:lvl2pPr>
            <a:lvl3pPr marL="1199967" indent="0">
              <a:buNone/>
              <a:defRPr sz="1312"/>
            </a:lvl3pPr>
            <a:lvl4pPr marL="1799951" indent="0">
              <a:buNone/>
              <a:defRPr sz="1181"/>
            </a:lvl4pPr>
            <a:lvl5pPr marL="2399934" indent="0">
              <a:buNone/>
              <a:defRPr sz="1181"/>
            </a:lvl5pPr>
            <a:lvl6pPr marL="2999918" indent="0">
              <a:buNone/>
              <a:defRPr sz="1181"/>
            </a:lvl6pPr>
            <a:lvl7pPr marL="3599901" indent="0">
              <a:buNone/>
              <a:defRPr sz="1181"/>
            </a:lvl7pPr>
            <a:lvl8pPr marL="4199885" indent="0">
              <a:buNone/>
              <a:defRPr sz="1181"/>
            </a:lvl8pPr>
            <a:lvl9pPr marL="4799868" indent="0">
              <a:buNone/>
              <a:defRPr sz="118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000" y="8099585"/>
            <a:ext cx="8008273" cy="4791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5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191866" y="5110850"/>
            <a:ext cx="3404168" cy="3488709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00" y="5899697"/>
            <a:ext cx="9032288" cy="19998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00" y="699965"/>
            <a:ext cx="9032288" cy="4944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38517" y="8099589"/>
            <a:ext cx="1654180" cy="4791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31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5000" y="8099585"/>
            <a:ext cx="8008273" cy="4791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31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12782" y="7320462"/>
            <a:ext cx="1180776" cy="8791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674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40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599984" rtl="0" eaLnBrk="1" latinLnBrk="0" hangingPunct="1">
        <a:spcBef>
          <a:spcPct val="0"/>
        </a:spcBef>
        <a:buNone/>
        <a:defRPr sz="4199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4990" indent="-374990" algn="l" defTabSz="599984" rtl="0" eaLnBrk="1" latinLnBrk="0" hangingPunct="1">
        <a:spcBef>
          <a:spcPct val="20000"/>
        </a:spcBef>
        <a:spcAft>
          <a:spcPts val="78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62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974973" indent="-374990" algn="l" defTabSz="599984" rtl="0" eaLnBrk="1" latinLnBrk="0" hangingPunct="1">
        <a:spcBef>
          <a:spcPct val="20000"/>
        </a:spcBef>
        <a:spcAft>
          <a:spcPts val="78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36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574957" indent="-374990" algn="l" defTabSz="599984" rtl="0" eaLnBrk="1" latinLnBrk="0" hangingPunct="1">
        <a:spcBef>
          <a:spcPct val="20000"/>
        </a:spcBef>
        <a:spcAft>
          <a:spcPts val="78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024945" indent="-224994" algn="l" defTabSz="599984" rtl="0" eaLnBrk="1" latinLnBrk="0" hangingPunct="1">
        <a:spcBef>
          <a:spcPct val="20000"/>
        </a:spcBef>
        <a:spcAft>
          <a:spcPts val="78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624928" indent="-224994" algn="l" defTabSz="599984" rtl="0" eaLnBrk="1" latinLnBrk="0" hangingPunct="1">
        <a:spcBef>
          <a:spcPct val="20000"/>
        </a:spcBef>
        <a:spcAft>
          <a:spcPts val="78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3299910" indent="-299992" algn="l" defTabSz="599984" rtl="0" eaLnBrk="1" latinLnBrk="0" hangingPunct="1">
        <a:spcBef>
          <a:spcPct val="20000"/>
        </a:spcBef>
        <a:spcAft>
          <a:spcPts val="78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899893" indent="-299992" algn="l" defTabSz="599984" rtl="0" eaLnBrk="1" latinLnBrk="0" hangingPunct="1">
        <a:spcBef>
          <a:spcPct val="20000"/>
        </a:spcBef>
        <a:spcAft>
          <a:spcPts val="78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499877" indent="-299992" algn="l" defTabSz="599984" rtl="0" eaLnBrk="1" latinLnBrk="0" hangingPunct="1">
        <a:spcBef>
          <a:spcPct val="20000"/>
        </a:spcBef>
        <a:spcAft>
          <a:spcPts val="78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5099860" indent="-299992" algn="l" defTabSz="599984" rtl="0" eaLnBrk="1" latinLnBrk="0" hangingPunct="1">
        <a:spcBef>
          <a:spcPct val="20000"/>
        </a:spcBef>
        <a:spcAft>
          <a:spcPts val="787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3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9984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599984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599984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599984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599984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599984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599984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599984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599984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organic solv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3497823"/>
            <a:ext cx="4648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76403" y="457341"/>
            <a:ext cx="4950394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8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B Mitra" panose="00000400000000000000" pitchFamily="2" charset="-78"/>
              </a:rPr>
              <a:t>حلال های آلی</a:t>
            </a:r>
          </a:p>
        </p:txBody>
      </p:sp>
      <p:pic>
        <p:nvPicPr>
          <p:cNvPr id="6" name="Picture 5" descr="H:\200ks\images\1991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848847"/>
            <a:ext cx="2667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4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250" y="0"/>
            <a:ext cx="1167765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اندازه گیری محیطی میزان مواجهه می تواند از مکان های ثابت در محیط کارگاه صورت گیرد و به عنوان نمونه های محیطی از آن ها یاد کرد . نمونه ها از منطقه تنفسی می تواند گرفته شود . به صورتی که کارگر یک وسیله ی قابل حمل را که از هوای نزدیک به دهان و بینی نمونه می گیرد ؛ به لباس خود نصب کند . پایش محیطی می تواند به صورت سالانه برای هر حلال موجود در هوا صورت گیرد ، جذب حلال به فاکتور های متعددی بستگی دارد و به علاوه به غلظت حلال در هوا نیز بستگی دارد ، که شامل هر دوی تماس پوستی و بار کاری شخص می شود . </a:t>
            </a:r>
            <a:endParaRPr lang="en-US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8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از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معایب استفاده از روش پایش محیطی به عنوان ، تنها شاخص ، این است که دخالت سایر فاکتورها در جذب حلال اندازه گیری نمی شود و بنابر این میزان دز واقعی ممکن است خیلی کمتر بر آورد شود .</a:t>
            </a:r>
          </a:p>
        </p:txBody>
      </p:sp>
    </p:spTree>
    <p:extLst>
      <p:ext uri="{BB962C8B-B14F-4D97-AF65-F5344CB8AC3E}">
        <p14:creationId xmlns:p14="http://schemas.microsoft.com/office/powerpoint/2010/main" val="1350615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350" y="360866"/>
            <a:ext cx="1152865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پایش بیولوژیک :</a:t>
            </a:r>
            <a:endParaRPr lang="ar-SA" sz="28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منظور 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از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پایش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بیولوژیک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ارزیابی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تماس داخلی ارگانیسم ها با آن ماده شیمیایی است . ( مثل : دز داخلی ) ، توسط یک روش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بیولوژیک</a:t>
            </a:r>
            <a:r>
              <a:rPr lang="en-US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</a:p>
          <a:p>
            <a:pPr algn="just" rtl="1"/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یا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عمل به معنی اندازه گیری مواد یا متابولیت های آن در واسطه های بیولوژیک چون خون ، ادرار ، هوای باز دمی ، مو ، بافت چربی و غیره . </a:t>
            </a:r>
            <a:endParaRPr lang="en-US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روش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های پایش بیولوژیک در مورد تعدادی از حلال های صنعتی شرح داده شده است که شامل : بنزن ، تولوئن ، گزیلن ، استون ، تری کلرو اتیلن ، تترا کلرو ایتان ، 1،1،1،تری کلرو اتان و دی متیل فرم آمید ، است ؛ </a:t>
            </a:r>
            <a:endParaRPr lang="fa-IR" sz="28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fa-IR" sz="28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مزایای </a:t>
            </a:r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روش پایش بیولوژیک این است که </a:t>
            </a:r>
            <a:r>
              <a:rPr lang="ar-SA" sz="28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en-US" sz="28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228600" indent="-228600" algn="just" rtl="1"/>
            <a:r>
              <a:rPr lang="fa-IR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1. 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      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مورد تمامی رش های جذب به کار می رود ؛</a:t>
            </a:r>
          </a:p>
          <a:p>
            <a:pPr marL="228600" indent="-228600" algn="just" rtl="1"/>
            <a:r>
              <a:rPr lang="fa-IR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2. 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      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توسط آن مواجهه های غیر شغلی ارزیابی می شود .</a:t>
            </a:r>
          </a:p>
          <a:p>
            <a:pPr marL="895350" indent="-895350" algn="just" rtl="1">
              <a:buAutoNum type="arabicPeriod" startAt="3"/>
            </a:pP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تفاوت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های فردی در میزان تماس که به علت استفاده از وسایل حفاظت خودی یا مواجهه ی ثانویه کاری ، یا دیگر فاکتورهای مرتبط است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fa-IR" sz="28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895350" indent="-895350" algn="just" rtl="1">
              <a:buAutoNum type="arabicPeriod" startAt="3"/>
            </a:pP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معایب پایش بیولوژیک شامل :</a:t>
            </a:r>
          </a:p>
          <a:p>
            <a:pPr marL="228600" indent="-228600" algn="just" rtl="1"/>
            <a:r>
              <a:rPr lang="fa-IR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1. 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       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نیاز گرفتن واسطه ی بیولوژیکی از کارگران .</a:t>
            </a:r>
          </a:p>
          <a:p>
            <a:pPr marL="228600" indent="-228600" algn="just" rtl="1"/>
            <a:r>
              <a:rPr lang="fa-IR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2. 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      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درک معدودی از ارتباط ما بین میزان مواجهه ی بیولوژیک و سلامتی شخص وجود دارد.</a:t>
            </a: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fa-IR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3.       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تعداد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معدودی از حلال ها در این اندازه گیری های بیولوژیک ، در دسترس ماست.</a:t>
            </a:r>
          </a:p>
        </p:txBody>
      </p:sp>
    </p:spTree>
    <p:extLst>
      <p:ext uri="{BB962C8B-B14F-4D97-AF65-F5344CB8AC3E}">
        <p14:creationId xmlns:p14="http://schemas.microsoft.com/office/powerpoint/2010/main" val="325396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" y="252810"/>
            <a:ext cx="1148159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4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جذب :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ستنساق و جذب پوستی حلال ها در بهداشت حرفه ای از دو راه ورودی امکان پذیر است . جذب از طریق تنفس به غلظت حلال در هوای استنشاق شده بستگی دارد ، و نیز به ضریب تقسیم هوا ـ خونی ، تهویه ی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</a:t>
            </a:r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fa-IR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آ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ل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وئولی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، اتشار ریوی و مدت زمان مواجهه بستگی دارد . چون هر دوی تهویه ی </a:t>
            </a:r>
            <a:r>
              <a:rPr lang="fa-IR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آل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وئولی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انتشار ریوی جزو عملکرد های نفوذی فیزیکی یا بارکاری هستند ، کارهای دستی می توانند تنوع زیادی در جذب حلال ها ایجاد کنند ؛ جذب ریوی از طریق انتشار ساده صورت می گیرد .</a:t>
            </a: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جذب پوستی تنها زمانی مهم است که حلال مایع در تماس با پوست قرار گیرد . و ممکن است ، بیشترین جذب مربوط به حلال های با فشار بخار پائین مثل : گلیکول اترها باشد ؛ این نکته به سطح پوستی در تماس با حلال بستگی دارد ، که نازکی پوست و خصوصیات فیزیکی ( بریدگی ، خراشیدگی ، بیماری ) و مدت زمان تماس نیز مؤثرند ؛ جذب پوستی بخار حلال ها جزئی است ؛ </a:t>
            </a:r>
          </a:p>
        </p:txBody>
      </p:sp>
      <p:pic>
        <p:nvPicPr>
          <p:cNvPr id="3074" name="Picture 2" descr="Image result for inhalation of organic solv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81" y="6229350"/>
            <a:ext cx="854837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198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5377"/>
            <a:ext cx="1185138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2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توزیع و ترانسفورماسیون ( تغییر ) </a:t>
            </a:r>
            <a:r>
              <a:rPr lang="ar-SA" sz="32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fa-IR" sz="32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2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توزیع حلال های پایدار در بدن عملکردی است که مربوط به تفاوت در میل ترکیبی حلال ها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نس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به بافت های هدف مختلف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است،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که معمولاً واکنشی است که مربوط به محتویات چربی یا عروقی بافت یا اندام بستگی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دارد؛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متابولیسم حلال ها عمدتاً در کبد صورت گرفته و نوعاً با واسطه ی سیتوکروم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P-450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یک سیستم مرکب با عملکرد اکسیدازی صورت می گیرد ؛ 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متابولیتهائی ساخته می شود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که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بعد از آن داخل ادرار و صفرا نفوذ می کند ؛ تغییر بیولوژیک 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ن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تیجه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 کاهش فعالیت بیولوژیکی یک متابولیت رخ می دهد ؛ که می تواند یک متابولیت با سمیت بیشتر از ترکیب مادر به وجود آورد ، همان طور که در مورد متابولیسم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-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هگزان </a:t>
            </a:r>
            <a:r>
              <a:rPr lang="ar-SA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–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 متیل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-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بوتیل کتون ، به 2و5 هگزان ( یون ) دیده می شود که جزو مسمومیت زاهای سیستم عصبی محیطی است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fa-IR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1474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550" y="723431"/>
            <a:ext cx="113941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حفاظت از کارگران :</a:t>
            </a:r>
            <a:endParaRPr lang="ar-SA" sz="30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معاینات دوره ای جهت کاهش میزان مواجهه ی کارگران با حلال ها سفارش شده است ؛ </a:t>
            </a:r>
            <a:endParaRPr lang="en-US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یک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مرحله ی ذاتی این است حلال های با سمیت کمتری را جایگزین حلال های با سمیت بالاتر کنم ؛ جایگزین کردن تولوئن به جای بنزن و متیل ایزو بوتیل به جای </a:t>
            </a:r>
            <a:r>
              <a:rPr lang="en-US" sz="30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M</a:t>
            </a:r>
            <a:r>
              <a:rPr lang="en-US" sz="3000" dirty="0" err="1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n</a:t>
            </a:r>
            <a:r>
              <a:rPr lang="en-US" sz="30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Bk</a:t>
            </a:r>
            <a:r>
              <a:rPr lang="en-US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سمیت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زای عصبی مثال هایی از این روش هستند ؛ </a:t>
            </a:r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به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علاوه تغییر در مصرف ، در صنایع رنگ مثل ، جایگزین کردن حلال های رنگ مادر با رنگ های مادر آبی و حلال های پودری جلا دهنده ، جایگزینی یا حذف پتانسیل مواجهه با حلال  را نشان می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دهند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ar-SA" sz="30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1883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1" y="545764"/>
            <a:ext cx="1188052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علاوه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بر جایگزینی حلال های ایمن تر به جای نوع سمی آن ، تهویه ی مؤثرتر و بسته کردن سیستم تولید ، حلال در کاهش میزان مواجهه با حلال مؤثر است ؛ اسپری سقفی در بسیاری از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لیات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اسپری دیده میشود که هر دوی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این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موارد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، ایزوله شده اند ، یعنی کارگران با آن در تماس نیستند و توسط یک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هود سایبانی بخار حلال از ناحیه ی تنفسی کارگر در معرض دور می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شود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endParaRPr lang="ar-SA" sz="30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رسپراتور ها ، چه هوا ساز یا دمنده های هوا ، از راه های مؤثر در کاهش مواجهه با حلال ها هستند ؛ به علاوه ، استفاده از آن ها نیازمند اجرای برنامه تفهیم استفاده از رسپراتورهاست ، که آموزش کارگر را شامل می شود ، ارزیابی تناسب کارگر با کار ، تست تناسب ، و نگهداری منظم نیز جزو این مواردند ؛ چون برخی حلال ها به راحتی از طریق پوست جذب می شوند ، یک برنامه حفاظتی مؤثر در مورد کارگر بایستی ، اندازه گیری به منظور جلوگیری از تماس پوستی را شامل می شود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endParaRPr lang="ar-SA" sz="30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دستکش اغلب مورد استفاده قرار گرفته و می تواند مؤثر باشد ؛ به هر حال ، بسیاری از حلال ها به داخل آن نفوذ پذیرند ؛ لذا دستکش ها بایستی به دقت انتخاب شوند ؛ </a:t>
            </a:r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endParaRPr lang="fa-IR" sz="30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کرم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های حفاظتی یک روش نهایی مفید در کاهش جذب پوستی حلال هاست که سفارش شده است . علاوه بر دستکش کاهش تماس پوستی ، شستن محل های در تماس با آب و صابون را نیز در بر می گیرد که آلودگی لباس با حلال را پاک کرده و از تماس پوستی دراز مدت جلوگیری به عمل می آورد .</a:t>
            </a:r>
          </a:p>
        </p:txBody>
      </p:sp>
    </p:spTree>
    <p:extLst>
      <p:ext uri="{BB962C8B-B14F-4D97-AF65-F5344CB8AC3E}">
        <p14:creationId xmlns:p14="http://schemas.microsoft.com/office/powerpoint/2010/main" val="3117391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1076" y="0"/>
            <a:ext cx="12982474" cy="1999897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latin typeface="Arial Black" pitchFamily="34" charset="0"/>
              </a:rPr>
              <a:t>Health hazards: Chronic effects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5000" y="1999897"/>
            <a:ext cx="9032288" cy="494419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 smtClean="0">
                <a:latin typeface="Arial Black" pitchFamily="34" charset="0"/>
              </a:rPr>
              <a:t>Chronic diseases typically target: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>
                <a:latin typeface="Arial Black" pitchFamily="34" charset="0"/>
              </a:rPr>
              <a:t>Skin,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>
                <a:latin typeface="Arial Black" pitchFamily="34" charset="0"/>
              </a:rPr>
              <a:t>Liver,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>
                <a:latin typeface="Arial Black" pitchFamily="34" charset="0"/>
              </a:rPr>
              <a:t>Kidneys,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>
                <a:latin typeface="Arial Black" pitchFamily="34" charset="0"/>
              </a:rPr>
              <a:t>Circulatory system,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>
                <a:latin typeface="Arial Black" pitchFamily="34" charset="0"/>
              </a:rPr>
              <a:t>Reproductive system, and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>
                <a:latin typeface="Arial Black" pitchFamily="34" charset="0"/>
              </a:rPr>
              <a:t>Nervous system.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397649" y="8499564"/>
            <a:ext cx="899954" cy="455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en-US" sz="2362"/>
              <a:t>4c</a:t>
            </a:r>
            <a:endParaRPr kumimoji="0" lang="en-US" altLang="en-US" sz="4199"/>
          </a:p>
        </p:txBody>
      </p:sp>
    </p:spTree>
    <p:extLst>
      <p:ext uri="{BB962C8B-B14F-4D97-AF65-F5344CB8AC3E}">
        <p14:creationId xmlns:p14="http://schemas.microsoft.com/office/powerpoint/2010/main" val="3447998626"/>
      </p:ext>
    </p:extLst>
  </p:cSld>
  <p:clrMapOvr>
    <a:masterClrMapping/>
  </p:clrMapOvr>
  <p:transition>
    <p:strip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862" y="1666932"/>
            <a:ext cx="7106638" cy="518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9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50" y="135573"/>
            <a:ext cx="1202395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اثر روی سیستم عصبی </a:t>
            </a:r>
            <a:r>
              <a:rPr lang="ar-SA" sz="30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en-US" sz="30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0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مسمومیت عصبی در مواجهه با حلالهای آلی القا می شود که یکی از مهم ترین ارزیابی ها در بهداشت حرفه ای است، شاخه ی اصلی عملکردهای حیاتی ضروری توسط سیستم عصبی شکل می گیرد که آسیب به آن ممکن است ، غیر قابل برگشت باشد ،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اگر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چه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کارهای زیادی صورت گرفته ، ولی هنوز نتایج غیر مطمئنی وجود دارد ، خصوصاً در مواردی که در مواجهه کم با حلال ، اثرات دراز مدت روی سیستم اعصاب مرکزی بروز می کند ، غیر مطمئن بودن نتایج را تقویت می کند .</a:t>
            </a: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حلال ها می توانند مسمومیت و پرس کننده ایجاد کنند که به دنبال مواجهه دراز مدت و زیاد باحلال ها ممکن است ایجاد عوارض مزمن کند ، و ایجاد آسیب غیر قابل برگشت در عملکرد شناسایی ایجاد کند و یا این که با تغییرات ساختاری بافت های عصبی ، احتمالاً مرتبط است .</a:t>
            </a: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حلال ها ممکن است در محل ورود اولین اثر خود را بر سیستم عصبی مرکزی ، سیستم عصبی محیطی یاهر دو بگذارند ، اثرات </a:t>
            </a:r>
            <a:r>
              <a:rPr lang="en-US" sz="30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CNS</a:t>
            </a:r>
            <a:r>
              <a:rPr lang="en-US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به صورت تیبیک در تست های رفتاری یا ارزیابی های الکتروفیزیولوژیک مورد بررسی قرار گرفته است ؛ اطلاعات در مورد اثرات مواجهه ی با حلال ها بر روی </a:t>
            </a:r>
            <a:r>
              <a:rPr lang="en-US" sz="30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PNS</a:t>
            </a:r>
            <a:r>
              <a:rPr lang="en-US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بر گرفته از پژوهش هایی است که به ارزیابی کلینیکی ، تست الکتروفیزیولوژیک و هیستوپاتولوژیک در نمونه برداری بافتی ، پرداخته است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0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711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54" y="1128712"/>
            <a:ext cx="9761121" cy="660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01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536" y="746964"/>
            <a:ext cx="11053483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5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حلال های آلی</a:t>
            </a:r>
          </a:p>
          <a:p>
            <a:pPr algn="just" rtl="1">
              <a:lnSpc>
                <a:spcPct val="150000"/>
              </a:lnSpc>
            </a:pPr>
            <a:r>
              <a:rPr lang="ar-SA" sz="30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حلال ها ، جزو مواد آلی ساده هستند که در دمای اتاق مایعند و در شرایط جوی استاندارد ، واکنش زا و قادر به حل دامنه ی وسیعی از مواد در ترکیبات آلی هستند : </a:t>
            </a:r>
            <a:endParaRPr lang="fa-IR" sz="3000" b="1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30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( مثلاً : چربی دوستند ) اغلب حلال ها به شدت فرارند : در این تعریف استثنائاتی وجود دارد ، که اکثراً در مورد حلال های مورد استفاده در صنعت صادق است . از حلال ها ممکن است به عنوان حلال انتخابی مواد مخلوط استفاده کنند : ( مثل : استخراج شیمیایی ) ، جهت کاهش دادن میزان وسکوزیته ی مواد دیگر ، یا به عنوان مواد خام در صنایع سنتزی نیز کاربرد دارد.</a:t>
            </a:r>
          </a:p>
        </p:txBody>
      </p:sp>
    </p:spTree>
    <p:extLst>
      <p:ext uri="{BB962C8B-B14F-4D97-AF65-F5344CB8AC3E}">
        <p14:creationId xmlns:p14="http://schemas.microsoft.com/office/powerpoint/2010/main" val="11790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208279"/>
            <a:ext cx="1153314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5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سیستم عصبی محیطی </a:t>
            </a:r>
            <a:r>
              <a:rPr lang="ar-SA" sz="35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fa-IR" sz="35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500" b="1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اتفاق نظر در مورد حلال های </a:t>
            </a:r>
            <a:r>
              <a:rPr lang="en-US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n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-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هگزان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، 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MnBk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و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کربن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دی سولفاید وجود داردکه در انسان ایجاد ، آسیب عصبی محیطی از نوع 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دیستال آکسونی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است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 سایر حلال ها به نظر می رسد که دارای اثراتی روی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PNS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هستند . از این جمله حلال ها استیرن و تترا کلرو اتیلن است . </a:t>
            </a:r>
            <a:endParaRPr lang="fa-IR" sz="28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مسمومیت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حرفه ای هگزا کربن ها اولین بار در سال 1960 تشخیص داده شد که ، شیوع ناگهانی نوروپایی محیطی در یک کارخانه ی کفش در ژاپن ، رخ داده بود ؛ هگزا کربن ، نوروپایی محیطی را القا می کند که اولین بار در ایالات متحده در دهه 70 ، گزارش شد ؛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بیماری شغلی معمولاً در بین کارگرانی که چسب محتوی هگزا کربن را مورد استفاده قرار می دادند ، رخ می داد ، موارد غیر شغلی اغلب به استنشاق ناشی از استفاده نادرست چسب ها 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ربوط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می شود ، مواجهه 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به </a:t>
            </a:r>
            <a:r>
              <a:rPr lang="en-US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n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-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هگزان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 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MnBk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ایجاد تغییر مشخص در عصب محیطی می کند که با از بین بردن میلین کانونی و تخریب آکسونی در مناطق خارجی آکسون های درازتر و بزرگتر ، این کار صورت می گیرد ؛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با پیشرفت عارضه ، دژنره شدن کلی در آکسون های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دی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تال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محل های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Swelling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آکسونی رخ می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دهد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4797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00050"/>
            <a:ext cx="1178863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سیستم اعصاب مرکزی </a:t>
            </a:r>
            <a:r>
              <a:rPr lang="ar-SA" sz="30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fa-IR" sz="30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000" b="1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بحث زیادی در مورد اثرات سمی حلال ها روی</a:t>
            </a:r>
            <a:r>
              <a:rPr lang="ar-SA" sz="30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 </a:t>
            </a:r>
            <a:r>
              <a:rPr lang="en-US" sz="30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CNS </a:t>
            </a:r>
            <a:r>
              <a:rPr lang="fa-IR" sz="3000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وجود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دارد ،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خوشبختانه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، چند حرکت رو به جلو جهت استاندارد کردن استفاده از ترمینولوژی جهت توصیف اثرات حلال ها روی </a:t>
            </a:r>
            <a:r>
              <a:rPr lang="en-US" sz="30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CNS</a:t>
            </a:r>
            <a:r>
              <a:rPr lang="en-US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توسط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سازمان بهداشت جهانی و سایرین ، صورت گرفته است .</a:t>
            </a: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اولین امتیاز اساسی در نحوه ی طبقه بندی است که توسط </a:t>
            </a:r>
            <a:r>
              <a:rPr lang="en-US" sz="30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WHO</a:t>
            </a:r>
            <a:r>
              <a:rPr lang="en-US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پیشنهاد شده است ، حاد در برابر مزمن قرار دارد ؛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اثرات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مزمن به خفیف طبقه بندی شده که تحت اثر تغییرات و کاهش غلظت ( سندرم اثر گذار آلی ) ، به وجود می آید ؛ </a:t>
            </a:r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طبقه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بندی دیگر متوسط همراه برخی آسیب های عصبی شخصیتی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یا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شدید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با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کاهش زیاد در عملکرد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ذهنی</a:t>
            </a:r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دومین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طبقه بندی طرح مشابه دارد که پذیرفته شده از آوردن نام های خاص در طبقه بندی خودداری شود ؛ ( در عوض 1،2،3 مورد استفاده قرار می گیرد ) و شرط خفیف مزمن بودن بر اساس نقص عملکرد ذهنی اولیه ای که ایجاد می کنند ، تقسیم می شوند .</a:t>
            </a:r>
          </a:p>
        </p:txBody>
      </p:sp>
    </p:spTree>
    <p:extLst>
      <p:ext uri="{BB962C8B-B14F-4D97-AF65-F5344CB8AC3E}">
        <p14:creationId xmlns:p14="http://schemas.microsoft.com/office/powerpoint/2010/main" val="1187850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50" y="263616"/>
            <a:ext cx="11938794" cy="5301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</a:t>
            </a:r>
            <a:r>
              <a:rPr lang="ar-SA" sz="32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ثرات </a:t>
            </a:r>
            <a:r>
              <a:rPr lang="ar-SA" sz="32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حاد :</a:t>
            </a:r>
            <a:endParaRPr lang="ar-SA" sz="32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اثرات سرکوب کننده ی حلال ها به خوبی شناخته شده است ؛ برخی حلال ها به عنوان هوشبر مورد استفاده اند ؛ قابلیت حلال ها در ایجاد اثرات هوشبری ، بیشترین آسیب رسانی به سلامتی فرد را در بر دارد ؛ اثرات حاد مواجهه با حلال ها دارو شناختی است و شدت شان بسته به غلظتشان روی مغز اثر می گذارد ، این مواد ممکن است ایجاد نشئگی و عدم توقف آن کننده ؛ مواجهه با شدت بالا ممکن است ایجاد بروز اثر عوارض اولیه مواد مخدر مثل : گیجی ، منگی و تهوع ، پاراستازی افزایش بزاق ، و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تاکیکار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کند ؛ این علائم آنی هستند که به سرعت از بین می روند . البته اگر درمان صورت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گیرد،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مواجهه ی زیاد می تواند ایجاد حمله ی قلبی/مغزی ،کما، و یا در موارد شدید مرگ ، به همراه داشته باشد ؛ مکانیسم بعدی آنوکسی است که به دنبال سرکوب کنترل مرکزی تنفس رخ می دهد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227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chronic effects of organic solvents on C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87630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2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300" y="0"/>
            <a:ext cx="113482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0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/>
            </a:r>
            <a:br>
              <a:rPr lang="ar-SA" sz="30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</a:br>
            <a:r>
              <a:rPr lang="ar-SA" sz="3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اثرات مزمن </a:t>
            </a:r>
            <a:r>
              <a:rPr lang="ar-SA" sz="30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fa-IR" sz="30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000" b="1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اثرات نا مشخص در مواجهه ی طولانی مدت با حلال ها ، دارای یک دامنه وسیع از اثرات منفی است ، </a:t>
            </a:r>
            <a:endParaRPr lang="en-US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en-US" sz="30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یکی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از شرایط حاد ، که سندرم سایکوارگانیک نامگذاری شده ، اختلال در اوایل سپری و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آ</a:t>
            </a:r>
            <a:r>
              <a:rPr lang="fa-IR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سفالوپاتی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سمی مزمن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است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، که خیلی بحث برانگیز است . اگر چه در مورد وجود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آ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سفالوپاتی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مزمن حلالی ، کارشناسان همگی بر این باورند که رخ می دهد ، اما به عمومیت آن معتقد نیستند. این مورد اغلب در اسکاندیناوی گزارش می شود ، </a:t>
            </a:r>
            <a:endParaRPr lang="fa-IR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34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0" y="505610"/>
            <a:ext cx="116418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ناتوانی عصبی ـ روانی </a:t>
            </a:r>
            <a:r>
              <a:rPr lang="ar-SA" sz="30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en-US" sz="30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0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برخی پژوهش ها در مورد باز نشسته ها یا پژوهش های مرتبط با ناتوانی افراد در معرض حلال ها به چاپ رسیده اند . در کل ، ریسک ناتوانی در بیماری های عصبی ـ روانی دیده شد که زیاد بوده است . جهت مقایسه دو گروه نقاشان و پوشش کاران سقف ها را در نظر گرفتیم ، که استثناهایی با هم داشتند . </a:t>
            </a:r>
            <a:endParaRPr lang="en-US" sz="30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en-US" sz="30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جالب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توجه است که با مصرف الکل واکنش به وجود می آید که مشخص می کند مصرف الکل ممکن است باعث تغییر ( افزایش ) اثر حلال ها روی سیستم عصبی مرکزی شود .</a:t>
            </a:r>
          </a:p>
        </p:txBody>
      </p:sp>
      <p:sp>
        <p:nvSpPr>
          <p:cNvPr id="3" name="Rectangle 2"/>
          <p:cNvSpPr/>
          <p:nvPr/>
        </p:nvSpPr>
        <p:spPr>
          <a:xfrm>
            <a:off x="674594" y="5053410"/>
            <a:ext cx="112910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علائم </a:t>
            </a:r>
            <a:r>
              <a:rPr lang="ar-SA" sz="30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en-US" sz="30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0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میزان گزارش برخی علائم از میزان گزارش های داده شده توسط گروه های منتشر کننده ی پژوهش های اپیدمیولوژیکی در کارگران در معرض با حلال ها بیشتر بالا رونده است . علائم اغلب شامل بالا رفتن خستگی ، تحریک پذیری ، افسردگی ، سر درد ، کاهش غلظت و فراموشی است ؛</a:t>
            </a: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49996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61078"/>
            <a:ext cx="1184130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</a:t>
            </a:r>
            <a:r>
              <a:rPr lang="ar-SA" sz="28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ثر </a:t>
            </a:r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حلال ها روی کلیه ها :</a:t>
            </a:r>
            <a:endParaRPr lang="ar-SA" sz="28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اثرات آنی :نکروز حاد توبولها </a:t>
            </a:r>
            <a:r>
              <a:rPr lang="ar-SA" sz="28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fa-IR" sz="28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28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نکروز حاد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توبولها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en-US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ATN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ا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یجاد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عارضه ی کلیوی می کند که ، با دفع ازت و الیگوری همراه است ، این یکی از نقص های کلیوی حاد است ؛ مواجهه کوتاه مدت ولی بالا با حلال های انتخاب شده در جهان پذیرفته شده که ایجاد</a:t>
            </a:r>
            <a:r>
              <a:rPr lang="ar-SA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ATN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کنند . حلال ها به عنوان ایجاد کننده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ATN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شناخته شده اند که شامل هیدروکربن های هالوژنه شده ( خصوصاً تتراکلرید کربن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)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تقطیر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سوخت ، اتیلن گلیکول ، اترهای اتیلن گلیکول ، دی اتیلن گلیکول ، دی اکزان ، و تولوئن می شود .</a:t>
            </a:r>
          </a:p>
          <a:p>
            <a:pPr algn="just" rtl="1"/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ATN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استنشاق عمدی ( مواد فرار ) و مواجهه در اثر استنشاق شغلی به طور غیر عمدی ، گزارش شده است . به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علاوه،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ATN</a:t>
            </a:r>
            <a:r>
              <a:rPr lang="en-US" sz="2800" dirty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 </a:t>
            </a:r>
            <a:r>
              <a:rPr lang="fa-IR" sz="2800" dirty="0" smtClean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 </a:t>
            </a:r>
            <a:r>
              <a:rPr lang="ar-SA" sz="2800" dirty="0" smtClean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در </a:t>
            </a:r>
            <a:r>
              <a:rPr lang="ar-SA" sz="2800" dirty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مواجهه ی پوستی ( مثل : شستن دستها ) با سوخت های دیزلی گزارش شده است ؛ مکانیسم القای آسیب توبولی ، حلال خیلی کم قابل فهم است . حلال های القا کننده ی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ATN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هیچ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ربطی به بیماری گلومرولی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ندارد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endParaRPr lang="fa-IR" sz="28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هیچ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پژوهشی در مورد برآورد میزان ریسک مواجهه با حلال ها و بروز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ATN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وجود ندارد . برخی از نویسندگان به طور قطعی بیان کرده اند که ریسک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ATN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با مواجهه با حلال به مقدار کم مرتبط است ،</a:t>
            </a: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چون برخی گزارش ها در مورد نقص در القای حاد کلیوی صورت گرفته که به علت گسترش استفاده از حلال هاست . اگر چه در گذشته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ATN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سطح جهانی کشنده بود ، احیا از طریق دیالیز کلیوی به سادگی امکان پذیر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است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4244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10865"/>
            <a:ext cx="116945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اثرات دراز مدت :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نفریت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گلومرولی 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fa-IR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نفریت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گلومرولی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یک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عارضه است که به تنهایی یا همراه با خون ادراری ، پروتئین اوری ، میزان فیلتراسیون گلومرولی را کاهش می دهد ، و با فشار خون بالا همراه است . این عمل با ایجاد تغییر در ساختار و عملکرد قسمت های گلومرولی است ؛ </a:t>
            </a:r>
            <a:r>
              <a:rPr lang="fa-IR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نفریت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گلومرولی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یکی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از بیماری های کلیوی شایع است که به دنبال مواجهه با حلال ها بروز می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کند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8330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1" y="430958"/>
            <a:ext cx="114446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0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خلاصه ای از عوارض کلیوی :</a:t>
            </a:r>
            <a:endParaRPr lang="ar-SA" sz="30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کل حلال ها را به عنوان  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یکی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از موارد ایجاد کننده </a:t>
            </a:r>
            <a:r>
              <a:rPr lang="en-US" sz="30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ATN</a:t>
            </a:r>
            <a:r>
              <a:rPr lang="en-US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نقص کلیوی حاد می دانند ؛ به علاوه نتایج بسیاری از پژوهش های کنترل ـ موردی گلومرولونفریتی نشان می دهد که مواجهه با حلال ها ،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بروز عارضه های این چنینی ، نقش دارد ؛ نتایج پژوهش های مقطعی نشان می دهد که عوارض گلومرولی و توبولی خفیف می توانند ما بین گروه های در معرض با حلال ها دیده شود . </a:t>
            </a:r>
          </a:p>
        </p:txBody>
      </p:sp>
    </p:spTree>
    <p:extLst>
      <p:ext uri="{BB962C8B-B14F-4D97-AF65-F5344CB8AC3E}">
        <p14:creationId xmlns:p14="http://schemas.microsoft.com/office/powerpoint/2010/main" val="598747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514386"/>
            <a:ext cx="11449050" cy="650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</a:t>
            </a:r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ثر روی کبد :</a:t>
            </a:r>
            <a:endParaRPr lang="ar-SA" sz="28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هیدروکربن های هالوژن دار :</a:t>
            </a:r>
            <a:endParaRPr lang="ar-SA" sz="28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تترا کلرید کربن ، تترا کلرو اتان و کلروفرم به عنوان مسموم کننده های کبدی شناخته شده اند ، در حالت حاد ایجاد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نکروز استئ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اتوزیس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می کنند . به علاوه سایروز ، در میان کارگرانی که مواجهه طولانی مدت با تتراکلرید کربن داشته اند 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دی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ده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شده است . استفاده از این مواد چندین سده است که منع شده است . چون سمیت کبدی آن شناخته شده و به جای آن مواد ، با سمیت کمتری جهت استفاده موجودند .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سند مواجهه انسانی با سایر حلال های هالوژن دار هیدروکربنی ، مثل متیلن کلراید ، تری کلرو اتیلن ، و 1،1،1ـ تری کلرو اتان ، نشان می دهد که این مواد نسبت به تتراکلرید کربن و کلروفرم کمتر هپاتوتوکسیک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هستند.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کم بودن نسبی داده های ، مربوط به پژوهش های اپیدمیولوژیک انجام شده در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مورد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کارگران است. در کل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حلال های هیدروکربنه ی هالوژن دار ، قابلیت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هپاتوتوکسیکی دارند.</a:t>
            </a:r>
          </a:p>
        </p:txBody>
      </p:sp>
    </p:spTree>
    <p:extLst>
      <p:ext uri="{BB962C8B-B14F-4D97-AF65-F5344CB8AC3E}">
        <p14:creationId xmlns:p14="http://schemas.microsoft.com/office/powerpoint/2010/main" val="277791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7406" y="1641861"/>
            <a:ext cx="11093824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000" b="1" dirty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بعضی حلال ها مانند گازوئیل و دیگر ترکیبات آلیفاتیک ، به عنوان سوخت به کار می روند : کار حلال های آلی متنوع خصوصاً در صنعت است . </a:t>
            </a:r>
            <a:endParaRPr lang="en-US" sz="3000" b="1" dirty="0">
              <a:solidFill>
                <a:srgbClr val="333333"/>
              </a:solidFill>
              <a:latin typeface="Lotus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3000" b="1" dirty="0">
              <a:solidFill>
                <a:srgbClr val="333333"/>
              </a:solidFill>
              <a:latin typeface="Lotus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000" b="1" dirty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حلال های آلی متداول ، مورد استفاده شامل ، آلیفاتیک های حلقوی ، هالوژنه شده ها ، کتون ها ، آلدهید ها ، الکل ها و غیره است. </a:t>
            </a:r>
            <a:endParaRPr lang="en-US" sz="30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8580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0550" y="450513"/>
            <a:ext cx="113672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هیدروکربن های فاقد هالوژن </a:t>
            </a:r>
            <a:r>
              <a:rPr lang="ar-SA" sz="28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en-US" sz="28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پژوهش های مقطعی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رابطه با مواجهه با حلال های فاقد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هالوژن،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هیچ یا چند عارضه ی هپاتوتوکسیکی دیده شده است . که شامل : آلیفاتیک ها ( کروزن و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n</a:t>
            </a: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ـ 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هگزان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 </a:t>
            </a:r>
            <a:r>
              <a:rPr lang="ar-SA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…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.. ) و آروماتیک ها ( گزیلن ، تولوئن ، استایرن ،و </a:t>
            </a:r>
            <a:r>
              <a:rPr lang="ar-SA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……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) است ؛ این پژوهش های روش های آزمایشگاهی را مشخص می کنند که شامل : اندازه گیری آنزیم هپاتوسلولی در سرم است و نیز شامل :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آسپار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ات آمینوترانسفراز و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آلانین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آمینوترانسفراز است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که اثرات هپاتوتوکسیک ( پتانسیل ) را مشخص می کنند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3633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" y="413962"/>
            <a:ext cx="111767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خلاصه ای از عوارض کبدی :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تترا کلرید کربن و کلروفرم به خوبی اثر سمیت کبدی آن ها تشخیص داده شده است ؛ حلال های هیدروکربن کلرینه شده مثل تری کلرواتیلن و 1،1،1ـ تری کلرو اتان احتمال دارد که هپاتوتوکسیک باشند ؛ اگر چه به نظر می رسد که اثر خفیف تری داشته باشند .</a:t>
            </a:r>
          </a:p>
          <a:p>
            <a:pPr algn="just" rtl="1"/>
            <a:endParaRPr lang="en-US" sz="28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شواهد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پژوهش های اپیدمیولوژیک از کیفیت بالایی برخوردار است که مقایسه ی مناسبی ما بین گروه های در معرض با حلال های هیدروکربنه ی فاقد هالوژن به دست می دهد که هر دوی ترکیبات آروماتیک و آلیفاتیک را شامل می شود ، و عوارض قابل اندازه گیری در ارزیابی های قراردادی صدمات کبدی ، از آن جمله است . ( مثل: میزان بیلی روبین و ترانس آمیناز سرم ) تحقیق بیشتری لازم است تا روش های جدید که جهت تشخیص اثرات کبدی ناشی از مواجهه با حلال ها به کار می رود ، را اعتبار بخشید ؛</a:t>
            </a:r>
          </a:p>
        </p:txBody>
      </p:sp>
    </p:spTree>
    <p:extLst>
      <p:ext uri="{BB962C8B-B14F-4D97-AF65-F5344CB8AC3E}">
        <p14:creationId xmlns:p14="http://schemas.microsoft.com/office/powerpoint/2010/main" val="25300415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0513"/>
            <a:ext cx="1163399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سایر </a:t>
            </a:r>
            <a:r>
              <a:rPr lang="ar-SA" sz="28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عوارض</a:t>
            </a:r>
            <a:endParaRPr lang="fa-IR" sz="28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عوارض پوستی :</a:t>
            </a:r>
            <a:endParaRPr lang="ar-SA" sz="28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به خاطر قابلیتشان در حل چربی و روغن ، مواجهه ی پوستی با حلال ها می تواند در محل ورود به پوست چربی ها را در خود حل کند و پوست را تجزیه کند ؛ این ویژگی حلال ها باعث بروز درماتیت های تماسی تحریکی با مشخصه 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خشکی،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پوسته پوسته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شدن،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 ترک پوست است ؛ خصوصاً در دست ، در کارگرانی که تماس پوستی دوباره با حلال ها دارند ، این حالت به علت اقتضای شغلی در جابه جایی دستی مواد مرطوب شده توسط حلال ها ، به علت تمیز کردن دستی و چربی زدایی ، یا در ترکیب حلال های مورد استفاده برای شست و شوی دست ها برای پاک کردن چسب و پلاستیک یا سایر مواد روی پوست ، به وجود می آید .</a:t>
            </a: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این عوارض که می تواند شدید باشند نیازمند درمان سریع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است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، اثرات پوستی قابل برگشت است و بهترین پیشگیری دوری از تماس مستقیم پوستی با حلال ها است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fa-IR" sz="2800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تحریک غشای موکوسی :</a:t>
            </a:r>
            <a:endParaRPr lang="ar-SA" sz="28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حلال ها می توانند تمامی غشاهای موکوسی را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ری</a:t>
            </a:r>
            <a:r>
              <a:rPr lang="fa-IR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کنند ، در اثر آن ، تحریک بینی ، چشم ها و شاخه ی تنفسی در کارگران بدون حفاظ در معرض با بخار حلال ها ، بروز می کند ، تحریک راه های هوایی در اثر تحریک نایژه ها و برونشیت ها در میان گروه هایی از افراد در معرض دیده شده است .</a:t>
            </a:r>
          </a:p>
        </p:txBody>
      </p:sp>
    </p:spTree>
    <p:extLst>
      <p:ext uri="{BB962C8B-B14F-4D97-AF65-F5344CB8AC3E}">
        <p14:creationId xmlns:p14="http://schemas.microsoft.com/office/powerpoint/2010/main" val="2998065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4850" y="429409"/>
            <a:ext cx="1140539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</a:t>
            </a:r>
            <a:r>
              <a:rPr lang="ar-SA" sz="3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وارض تولید مثلی</a:t>
            </a:r>
            <a:r>
              <a:rPr lang="ar-SA" sz="30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fa-IR" sz="30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0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چند پژوهش اپیدمیولوژیکی وجود داردکه فیزیولوژی تولید مثل یا نتایج حاصل از کارگران در معرض با حلال ها را مورد ارزیابی قرار داده است . محدودیت شواهد اپیدمیولوژیکی موجود ، به ما نشان می دهد که عوارض تولید مثلی می توانند در هر دو جنس زن و مرد که در معرض با حلال ها بوده اند ، رخ دهد</a:t>
            </a:r>
          </a:p>
          <a:p>
            <a:pPr algn="just" rtl="1"/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مواجهه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ی شغلی با کربن دی سولفاید و بنزن را مرتبط با ایجاد قاعدگی می دانند ؛ و مواجهه با اتیلن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</a:t>
            </a:r>
            <a:r>
              <a:rPr lang="fa-IR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کسید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را با سقط جنین خود به خودی مرتبط می دانند ؛ مردانی که نقاش </a:t>
            </a:r>
            <a:r>
              <a:rPr lang="ar-SA" sz="30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هستند </a:t>
            </a:r>
            <a:r>
              <a:rPr lang="ar-SA" sz="30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 با گلیکول اترها مواجهه دارند ، اخیراً مشاهده شده که تعداد اسپرم کمتری نسبت به گروه رفرنس دارند ؛ و این در حالی است که به بررسی اثرات تولید مثلی در حیوانات نیز پرداخته شده است ، اما تحقیقات بیشتری لازم است تا اثرات تولید مثلی بهتر مشخص شوند که این اثرات در اثر تماس های شغلی با حلال ها به وجود می آیند یا نه ؟</a:t>
            </a:r>
          </a:p>
        </p:txBody>
      </p:sp>
    </p:spTree>
    <p:extLst>
      <p:ext uri="{BB962C8B-B14F-4D97-AF65-F5344CB8AC3E}">
        <p14:creationId xmlns:p14="http://schemas.microsoft.com/office/powerpoint/2010/main" val="2217035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0" y="381000"/>
            <a:ext cx="11635115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32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سرطان زایی </a:t>
            </a:r>
            <a:r>
              <a:rPr lang="ar-SA" sz="3200" b="1" dirty="0" smtClean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:</a:t>
            </a:r>
            <a:endParaRPr lang="fa-IR" sz="3200" b="1" dirty="0" smtClean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endParaRPr lang="ar-SA" sz="3200" dirty="0">
              <a:solidFill>
                <a:srgbClr val="FFFF00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میان حلال های آلی بنزن و کلرو متیل اترها ، بیس کلرو متیل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اتر</a:t>
            </a:r>
            <a:r>
              <a:rPr lang="fa-IR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 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کلرو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متیل متیل اتر</a:t>
            </a:r>
            <a:r>
              <a:rPr lang="en-US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، 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به عنوان سرطان زایی انسان قطعی شده اند . </a:t>
            </a:r>
            <a:endParaRPr lang="fa-IR" sz="2800" b="1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endParaRPr lang="fa-IR" sz="2800" b="1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بنزن 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توسط آژانس بین المللی تحقیقات سرطان در گروه 1 سرطان زایی ، طبقه بندی شده است ؛ که ایجاد لوسمی و سایر نارسائی های خونی در انسان می کند . </a:t>
            </a:r>
            <a:endParaRPr lang="fa-IR" sz="2800" b="1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endParaRPr lang="fa-IR" sz="2800" b="1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بیس کلرومتیل اتر</a:t>
            </a:r>
            <a:r>
              <a:rPr lang="en-US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نیز در گروه ا ، طبقه بندی شده که ایجاد سرطان سلولی خفیف در ریه می کند . از آن به عنوان یک حلال قلیایی در کارخانجات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پلی</a:t>
            </a:r>
            <a:r>
              <a:rPr lang="fa-IR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 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سازی استفاده می کنند ؛ </a:t>
            </a:r>
            <a:endParaRPr lang="fa-IR" sz="2800" b="1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endParaRPr lang="fa-IR" sz="2800" b="1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IARC</a:t>
            </a:r>
            <a:r>
              <a:rPr lang="en-US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حلال های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اپی</a:t>
            </a:r>
            <a:r>
              <a:rPr lang="fa-IR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</a:t>
            </a:r>
            <a:r>
              <a:rPr lang="fa-IR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ل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روهیدرین 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را ، به عنوان احتمالاً سرطان زا در انسان طبقه بندی کرده است ؛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گروه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2800" b="1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2</a:t>
            </a:r>
            <a:r>
              <a:rPr lang="en-US" sz="28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A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که 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بیانگر آن است که شواهد کافی مبنی بر سرطان زایی آن در انسان وجود ندارد ، اما در حیوانات سرطان زا است . 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اپی</a:t>
            </a:r>
            <a:r>
              <a:rPr lang="fa-IR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</a:t>
            </a:r>
            <a:r>
              <a:rPr lang="fa-IR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ل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روهیدرین </a:t>
            </a:r>
            <a:r>
              <a:rPr lang="ar-SA" sz="28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ها در جلا دهی ، رنگ ، و لاک ناخن به کار می روند . هیدروکربن های هالوژنه در حیوانات سرطان زا هستند ، اما در مورد انسان شواهد کافی وجود ندارد ، افزایش سرطان در کار گاههایی که با حلال ها مواجهه دارند ، گزارش شده است </a:t>
            </a:r>
            <a:r>
              <a:rPr lang="ar-SA" sz="28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fa-IR" sz="2800" b="1" dirty="0" smtClean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4189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300" y="304800"/>
            <a:ext cx="11544300" cy="4872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ar-SA" sz="3500" b="1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35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 </a:t>
            </a:r>
            <a:r>
              <a:rPr lang="ar-SA" sz="35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مث</a:t>
            </a:r>
            <a:r>
              <a:rPr lang="fa-IR" sz="35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</a:t>
            </a:r>
            <a:r>
              <a:rPr lang="ar-SA" sz="35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ل</a:t>
            </a:r>
            <a:r>
              <a:rPr lang="fa-IR" sz="35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های</a:t>
            </a:r>
            <a:r>
              <a:rPr lang="ar-SA" sz="3500" b="1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35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عقده های بدخیم دستگاه تولید مثلی و التهاب مغز قرمز استخوان در نقاشان نیوزیلند ، سرطان گردن رحم و خارج رحمی در خشک شویی ها ، سرطان سیستم خون ساز و سیستم لنفاوی ، سرطان مقعد ، و سرطان پانکراس در پرسکاران ، لوسمی لنفاوی در صنایع لاستیک که ،کارگران آن با کربن دی سولفاید و تترا کلرید کربن مواجهه داشته اند</a:t>
            </a:r>
            <a:r>
              <a:rPr lang="fa-IR" sz="3500" b="1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ar-SA" sz="3500" b="1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441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mage result for chemical solvents around 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20" y="1352550"/>
            <a:ext cx="38100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70" y="5257800"/>
            <a:ext cx="4127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mage result for chemical solvents around 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365" y="2204243"/>
            <a:ext cx="5083685" cy="338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8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7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439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87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552450"/>
            <a:ext cx="10724333" cy="7938521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9048750" y="5772150"/>
            <a:ext cx="1866900" cy="11620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258050" y="5753100"/>
            <a:ext cx="1581150" cy="14287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71650" y="7181850"/>
            <a:ext cx="2247900" cy="10858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59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786" y="190500"/>
            <a:ext cx="11618259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500" b="1" dirty="0">
                <a:solidFill>
                  <a:srgbClr val="FFFF00"/>
                </a:solidFill>
                <a:latin typeface="Lotus"/>
                <a:cs typeface="B Mitra" panose="00000400000000000000" pitchFamily="2" charset="-78"/>
              </a:rPr>
              <a:t>در حدود 49 میلیون تن حلال های آلی در سال 1984 در ایالات متحده ساخته شده است. </a:t>
            </a:r>
            <a:endParaRPr lang="en-US" sz="3500" b="1" dirty="0">
              <a:solidFill>
                <a:srgbClr val="FFFF00"/>
              </a:solidFill>
              <a:latin typeface="Lotus"/>
              <a:cs typeface="B Mitra" panose="00000400000000000000" pitchFamily="2" charset="-78"/>
            </a:endParaRPr>
          </a:p>
          <a:p>
            <a:pPr algn="r" rtl="1"/>
            <a:endParaRPr lang="en-US" sz="2600" b="1" dirty="0">
              <a:solidFill>
                <a:schemeClr val="bg1"/>
              </a:solidFill>
              <a:latin typeface="Lotus"/>
              <a:cs typeface="B Mitra" panose="00000400000000000000" pitchFamily="2" charset="-78"/>
            </a:endParaRPr>
          </a:p>
          <a:p>
            <a:pPr marL="342900" indent="-342900" algn="r" rtl="1">
              <a:buAutoNum type="arabicParenBoth"/>
            </a:pPr>
            <a:r>
              <a:rPr lang="fa-IR" sz="2600" b="1" dirty="0">
                <a:solidFill>
                  <a:schemeClr val="bg1"/>
                </a:solidFill>
                <a:latin typeface="Lotus"/>
                <a:cs typeface="B Mitra" panose="00000400000000000000" pitchFamily="2" charset="-78"/>
              </a:rPr>
              <a:t>حلال ها موادی هستند که جهت ساخت یا تولید دامنه ی وسیعی از محصولات </a:t>
            </a:r>
            <a:r>
              <a:rPr lang="fa-IR" sz="2600" b="1" dirty="0" smtClean="0">
                <a:solidFill>
                  <a:schemeClr val="bg1"/>
                </a:solidFill>
                <a:latin typeface="Lotus"/>
                <a:cs typeface="B Mitra" panose="00000400000000000000" pitchFamily="2" charset="-78"/>
              </a:rPr>
              <a:t>جدید</a:t>
            </a:r>
            <a:r>
              <a:rPr lang="fa-IR" sz="2600" b="1" dirty="0">
                <a:solidFill>
                  <a:schemeClr val="bg1"/>
                </a:solidFill>
                <a:latin typeface="Lotus"/>
                <a:cs typeface="B Mitra" panose="00000400000000000000" pitchFamily="2" charset="-78"/>
              </a:rPr>
              <a:t>،</a:t>
            </a:r>
            <a:r>
              <a:rPr lang="fa-IR" sz="2600" b="1" dirty="0" smtClean="0">
                <a:solidFill>
                  <a:schemeClr val="bg1"/>
                </a:solidFill>
                <a:latin typeface="Lotus"/>
                <a:cs typeface="B Mitra" panose="00000400000000000000" pitchFamily="2" charset="-78"/>
              </a:rPr>
              <a:t> از </a:t>
            </a:r>
            <a:r>
              <a:rPr lang="fa-IR" sz="2600" b="1" dirty="0">
                <a:solidFill>
                  <a:schemeClr val="bg1"/>
                </a:solidFill>
                <a:latin typeface="Lotus"/>
                <a:cs typeface="B Mitra" panose="00000400000000000000" pitchFamily="2" charset="-78"/>
              </a:rPr>
              <a:t>جمله رنگ ، جلا و دیگر آسترها ، رنگ بوها ، سوخت ها ، چسب ها ، جوهرهای مرکب و جوهر چاپگر ها ، دیگر مواد پاک کننده ها ، پلاستیک ، محصولات کشاورزی و دارو سازی.</a:t>
            </a:r>
            <a:endParaRPr lang="en-US" sz="2600" b="1" dirty="0">
              <a:solidFill>
                <a:schemeClr val="bg1"/>
              </a:solidFill>
              <a:latin typeface="Lotus"/>
              <a:cs typeface="B Mitra" panose="00000400000000000000" pitchFamily="2" charset="-78"/>
            </a:endParaRPr>
          </a:p>
          <a:p>
            <a:pPr marL="342900" indent="-342900" algn="r" rtl="1">
              <a:buAutoNum type="arabicParenBoth"/>
            </a:pPr>
            <a:endParaRPr lang="en-US" sz="2600" b="1" dirty="0">
              <a:solidFill>
                <a:schemeClr val="bg1"/>
              </a:solidFill>
              <a:latin typeface="Lotus"/>
              <a:cs typeface="B Mitra" panose="00000400000000000000" pitchFamily="2" charset="-78"/>
            </a:endParaRPr>
          </a:p>
          <a:p>
            <a:pPr algn="r" rtl="1"/>
            <a:r>
              <a:rPr lang="ar-SA" sz="2600" b="1" dirty="0">
                <a:solidFill>
                  <a:schemeClr val="bg1"/>
                </a:solidFill>
                <a:cs typeface="B Mitra" panose="00000400000000000000" pitchFamily="2" charset="-78"/>
              </a:rPr>
              <a:t>2) حلال ها روی سیستم عصبی ، کبد ، کلیه ها و پوست اثر می گذارند . تعداد معدودی از آن ها در انسان اثرات سرطان زائیشان ، شناخته شده است ؛ بقیه دارای اثرات سرطان زایی در حیوانات اند و در انسان مشکوک به سرطان زایی </a:t>
            </a:r>
            <a:r>
              <a:rPr lang="ar-SA" sz="26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هستند</a:t>
            </a:r>
            <a:r>
              <a:rPr lang="fa-IR" sz="26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.</a:t>
            </a:r>
            <a:endParaRPr lang="en-US" sz="2600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endParaRPr lang="en-US" sz="2600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ar-SA" sz="2600" b="1" dirty="0">
                <a:solidFill>
                  <a:schemeClr val="bg1"/>
                </a:solidFill>
                <a:cs typeface="B Mitra" panose="00000400000000000000" pitchFamily="2" charset="-78"/>
              </a:rPr>
              <a:t>اثرات نورولوژیکی مربوط به حلال های با خاصیت هوشبری است که دارای اثرات آشکاری چون ، منگی و گیجی است که می تواند در اثر حلال های غیر قابل باز یافت ایجاد شود شامل کاهش فعالیت های ذهنی، است</a:t>
            </a:r>
            <a:r>
              <a:rPr lang="en-US" sz="2600" b="1" dirty="0">
                <a:solidFill>
                  <a:schemeClr val="bg1"/>
                </a:solidFill>
                <a:cs typeface="B Mitra" panose="00000400000000000000" pitchFamily="2" charset="-78"/>
              </a:rPr>
              <a:t>.</a:t>
            </a:r>
            <a:r>
              <a:rPr lang="ar-SA" sz="2600" b="1" dirty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endParaRPr lang="en-US" sz="2600" b="1" dirty="0">
              <a:solidFill>
                <a:schemeClr val="bg1"/>
              </a:solidFill>
              <a:cs typeface="B Mitra" panose="00000400000000000000" pitchFamily="2" charset="-78"/>
            </a:endParaRPr>
          </a:p>
          <a:p>
            <a:pPr algn="r" rtl="1"/>
            <a:r>
              <a:rPr lang="ar-SA" sz="2600" b="1" dirty="0">
                <a:solidFill>
                  <a:srgbClr val="FFFF00"/>
                </a:solidFill>
                <a:cs typeface="B Mitra" panose="00000400000000000000" pitchFamily="2" charset="-78"/>
              </a:rPr>
              <a:t>هیدروکربن های هالوژنه شده قادر به القای زنجیره های چربی و ایجاد سیروز هستند</a:t>
            </a:r>
            <a:r>
              <a:rPr lang="ar-SA" sz="2600" b="1" dirty="0">
                <a:solidFill>
                  <a:schemeClr val="bg1"/>
                </a:solidFill>
                <a:cs typeface="B Mitra" panose="00000400000000000000" pitchFamily="2" charset="-78"/>
              </a:rPr>
              <a:t>.</a:t>
            </a:r>
          </a:p>
          <a:p>
            <a:pPr algn="just" rtl="1"/>
            <a:r>
              <a:rPr lang="ar-SA" sz="2600" b="1" dirty="0">
                <a:solidFill>
                  <a:schemeClr val="bg1"/>
                </a:solidFill>
                <a:cs typeface="B Mitra" panose="00000400000000000000" pitchFamily="2" charset="-78"/>
              </a:rPr>
              <a:t>سمیت کلیوی حلال ها شامل نکروز حاد توبول ها و گلومرولو </a:t>
            </a:r>
            <a:r>
              <a:rPr lang="fa-IR" sz="2600" b="1" dirty="0">
                <a:solidFill>
                  <a:schemeClr val="bg1"/>
                </a:solidFill>
                <a:cs typeface="B Mitra" panose="00000400000000000000" pitchFamily="2" charset="-78"/>
              </a:rPr>
              <a:t>نفری</a:t>
            </a:r>
            <a:r>
              <a:rPr lang="ar-SA" sz="2600" b="1" dirty="0">
                <a:solidFill>
                  <a:schemeClr val="bg1"/>
                </a:solidFill>
                <a:cs typeface="B Mitra" panose="00000400000000000000" pitchFamily="2" charset="-78"/>
              </a:rPr>
              <a:t>ت است؛ درماتیت های  تماسی می تواند در مواجهه با حلال ها در حین ترکیب ، به وجود آید که باعث حذف چربی پوست آن قسمتی می شوند که در تماس با حلال بوده است.</a:t>
            </a:r>
            <a:r>
              <a:rPr lang="fa-IR" sz="2600" b="1" dirty="0">
                <a:solidFill>
                  <a:schemeClr val="bg1"/>
                </a:solidFill>
                <a:cs typeface="B Mitra" panose="00000400000000000000" pitchFamily="2" charset="-78"/>
              </a:rPr>
              <a:t> </a:t>
            </a:r>
            <a:r>
              <a:rPr lang="ar-SA" sz="2600" b="1" dirty="0">
                <a:solidFill>
                  <a:schemeClr val="bg1"/>
                </a:solidFill>
                <a:cs typeface="B Mitra" panose="00000400000000000000" pitchFamily="2" charset="-78"/>
              </a:rPr>
              <a:t>حلال های ذکر شده از عوامل مرتبط با ایجاد سرطان ریه و سرطان سیستم خونساز هستند</a:t>
            </a:r>
            <a:r>
              <a:rPr lang="en-US" sz="2600" b="1" dirty="0">
                <a:solidFill>
                  <a:schemeClr val="bg1"/>
                </a:solidFill>
                <a:cs typeface="B Mitra" panose="00000400000000000000" pitchFamily="2" charset="-78"/>
              </a:rPr>
              <a:t>.</a:t>
            </a:r>
            <a:r>
              <a:rPr lang="ar-SA" sz="2600" b="1" dirty="0">
                <a:solidFill>
                  <a:schemeClr val="bg1"/>
                </a:solidFill>
                <a:cs typeface="B Mitra" panose="00000400000000000000" pitchFamily="2" charset="-78"/>
              </a:rPr>
              <a:t>                                             </a:t>
            </a:r>
          </a:p>
          <a:p>
            <a:pPr marL="342900" indent="-342900" algn="r" rtl="1">
              <a:buAutoNum type="arabicParenBoth"/>
            </a:pPr>
            <a:endParaRPr lang="en-US" sz="26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21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5080" y="754167"/>
            <a:ext cx="11362765" cy="6070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5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مواجهه :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مؤسسه ملی ایالات متحده در مورد ایمنی و بهداشت شغلی (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cs typeface="B Mitra" panose="00000400000000000000" pitchFamily="2" charset="-78"/>
              </a:rPr>
              <a:t>NIOSH </a:t>
            </a:r>
            <a:r>
              <a:rPr lang="en-US" sz="2800" dirty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 ) </a:t>
            </a:r>
            <a:r>
              <a:rPr lang="ar-SA" sz="2800" dirty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در سال 1974 ، میزان کارگرانی را که دارای مواجهه ی شغلی با حلال ها بوده اند ، حدود 8/9 میلیون نفر بر آورد کرده است ؛ چون حلال ها در گستره ی وسیعی از محصولات و پروسه ها به کار می روند ، کارگران زیادی نیز در معرض ریسک مواجهه با آنند ، مواجهه با حلال ها در بین نقاشان و جلا دهندگان سطوح ، رنگ برها ، چاپگرها و خشک شویی ها ، صنایع پتروشیمی و کارگران پالایشگاه ، و سازندگان صفحه های فایبر گلاس رایج است.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اروپا سال 1980 ، موارد مصرف حلال های آلی بدین صورت بود ؛ 43% کل حلال های آلی را که در رنگ و جلا به کار می رفتند ، 10% در پاک کردن فلزات ، 1/8% در محصولات خانگی ، 7/6% در چسب ، 1/6% در تولیدات دارویی ، 9/3% در خشک شویی ها ، 20% در سایر موارد.</a:t>
            </a:r>
          </a:p>
        </p:txBody>
      </p:sp>
    </p:spTree>
    <p:extLst>
      <p:ext uri="{BB962C8B-B14F-4D97-AF65-F5344CB8AC3E}">
        <p14:creationId xmlns:p14="http://schemas.microsoft.com/office/powerpoint/2010/main" val="18448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7395" y="287238"/>
            <a:ext cx="112442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3200" dirty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هیدروکربن های آروماتیک و آلیفاتیک ، از جمله 50% حلال های مورد استفاده در اروپای غربی در سال 1980 بوده است . در یک ارزیابی جزئی نگرانه در مورد حلال ها در دانمارک ، متوجه شدند که تعداد 93 حلال مختلف در صنایع مصرف می شود ، که رایج ترین آن ها اتانول ، گازوئیل ، تولوئن ، ایزو پروپانول و استون است . </a:t>
            </a:r>
          </a:p>
          <a:p>
            <a:pPr algn="just" rtl="1"/>
            <a:endParaRPr lang="fa-IR" sz="3200" dirty="0">
              <a:solidFill>
                <a:srgbClr val="333333"/>
              </a:solidFill>
              <a:latin typeface="Lotus"/>
              <a:cs typeface="B Mitra" panose="00000400000000000000" pitchFamily="2" charset="-78"/>
            </a:endParaRPr>
          </a:p>
          <a:p>
            <a:pPr algn="just" rtl="1"/>
            <a:r>
              <a:rPr lang="fa-IR" sz="3200" dirty="0">
                <a:solidFill>
                  <a:srgbClr val="333333"/>
                </a:solidFill>
                <a:latin typeface="Lotus"/>
                <a:cs typeface="B Mitra" panose="00000400000000000000" pitchFamily="2" charset="-78"/>
              </a:rPr>
              <a:t>در یک پژوهش مرتبط ، بالاترین مواجهه در دانمارک ، در صنایع شیمیایی و صنایع رنگ رخ داده است . </a:t>
            </a:r>
          </a:p>
        </p:txBody>
      </p:sp>
      <p:pic>
        <p:nvPicPr>
          <p:cNvPr id="2050" name="Picture 2" descr="Image result for color and chemical indu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664" y="3826668"/>
            <a:ext cx="3944938" cy="394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olor and chemical indust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07" y="3956050"/>
            <a:ext cx="57150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5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857" y="668121"/>
            <a:ext cx="11451011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ک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ار در محیط های بسته خصوصاً ، ایجاد سطوح مواجهه ای که دارای پتانسیل حاد و بالایی از خطر سازی است ، می کنند ؛</a:t>
            </a:r>
          </a:p>
          <a:p>
            <a:pPr algn="r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پروسه ی شغلی اغلب در صنایع پتروشیمی و داروسازی به چشم می خورند؛ که در آن ها حلال ها مخصوصاً به خاطر کاهش میزان مواجهه و جلوگیری از هدر رفتن ماده در محیط های بسته مصرف می شود . در این محیط ها مواجهه با حلال در اثر نشتی یانقص سیستم های بسته ، در حین انتقال ، یا تعمیر و نگهداری آن رخ می دهد . </a:t>
            </a:r>
            <a:endParaRPr lang="en-US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r" rtl="1"/>
            <a:endParaRPr lang="en-US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r" rtl="1"/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بر آورد میزان تماس با حلال ها مشکل است چون :</a:t>
            </a:r>
          </a:p>
          <a:p>
            <a:pPr marL="342900" indent="-342900" algn="r" rtl="1">
              <a:buFontTx/>
              <a:buChar char="-"/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مواجهه با تفاوت های متنوعی در طی روز کاری ممکن است رخ دهد که می تواند از میزان کم تا مواجهه های بالا باشد .</a:t>
            </a:r>
            <a:endParaRPr lang="en-US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buFontTx/>
              <a:buChar char="-"/>
            </a:pP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افراد به طرق مختلف مواجهه می تواند رخ دهد ؛ حتی در آن هایی که کارهای مشابهدارند ، </a:t>
            </a:r>
            <a:endParaRPr lang="en-US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buFontTx/>
              <a:buChar char="-"/>
            </a:pPr>
            <a:r>
              <a:rPr lang="en-US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جهت ورود راه های متعدد وجود دارد .</a:t>
            </a:r>
            <a:endParaRPr lang="en-US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buFontTx/>
              <a:buChar char="-"/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 ممکن است از وسایل حفاظت شخصی استفاده کنند ، </a:t>
            </a:r>
            <a:endParaRPr lang="en-US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marL="342900" indent="-342900" algn="r" rtl="1">
              <a:buFontTx/>
              <a:buChar char="-"/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و یا ممکن است که مخلوطی از حلال ها مورد استفاده قرار می گیرد ؛ </a:t>
            </a:r>
            <a:endParaRPr lang="fa-IR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r" rtl="1"/>
            <a:endParaRPr lang="fa-IR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r" rtl="1"/>
            <a:endParaRPr lang="fa-IR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  <a:p>
            <a:pPr algn="just" rtl="1"/>
            <a:r>
              <a:rPr lang="ar-SA" sz="28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در مورد ارزیابی میزان مواجهه با حلال ها روش های متعددی وجود دارد ، که شامل پایش محیطی ، پایش بیولوژیک ، و بر آورد نیمه کیفی بررسی مواجهه است .</a:t>
            </a:r>
          </a:p>
        </p:txBody>
      </p:sp>
    </p:spTree>
    <p:extLst>
      <p:ext uri="{BB962C8B-B14F-4D97-AF65-F5344CB8AC3E}">
        <p14:creationId xmlns:p14="http://schemas.microsoft.com/office/powerpoint/2010/main" val="23637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007" y="1209392"/>
            <a:ext cx="1106440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4000" b="1" dirty="0">
                <a:solidFill>
                  <a:srgbClr val="FFFF00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پایش اقلیمی یا محیطی :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پایش محیطی شامل اندازه گیری غلظت بخار حلال در هوایی است که توسط کارگران طی تنفس فرو داده می شود ؛ هر دوی روش های نمونه برداری و قرائت مستقیم در دسترس هستند . دستگاه قرائت مستقیم شامل یک سری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نمایشگر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، گاز کروماتوگراف قابل حمل و آنالیزور های مادون قرمز قابل حمل است ، در بین دیگر روشها این روش ارزیابی مواجهه ، معتبر و مفید تر است . خصوصاً در مورد آلاینده های هوا برد حلال ها روش خوبی شناخته شده است .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روش های نمونه برداری شامل استفاده از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جمع </a:t>
            </a:r>
            <a:r>
              <a:rPr lang="ar-SA" sz="2800" dirty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آوری نمونه های وزنی ـ زمانی ، استفاده از لوله های جاذب ، و کیسه های انتشاری هوا است </a:t>
            </a:r>
            <a:r>
              <a:rPr lang="ar-SA" sz="2800" dirty="0" smtClean="0">
                <a:solidFill>
                  <a:srgbClr val="333333"/>
                </a:solidFill>
                <a:latin typeface="tahoma" panose="020B0604030504040204" pitchFamily="34" charset="0"/>
                <a:cs typeface="B Mitra" panose="00000400000000000000" pitchFamily="2" charset="-78"/>
              </a:rPr>
              <a:t>.</a:t>
            </a:r>
            <a:endParaRPr lang="ar-SA" sz="2800" dirty="0">
              <a:solidFill>
                <a:srgbClr val="333333"/>
              </a:solidFill>
              <a:latin typeface="tahoma" panose="020B060403050404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07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285</TotalTime>
  <Words>2803</Words>
  <Application>Microsoft Office PowerPoint</Application>
  <PresentationFormat>Custom</PresentationFormat>
  <Paragraphs>167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Arial Black</vt:lpstr>
      <vt:lpstr>B Mitra</vt:lpstr>
      <vt:lpstr>Calibri</vt:lpstr>
      <vt:lpstr>Century Gothic</vt:lpstr>
      <vt:lpstr>Lotus</vt:lpstr>
      <vt:lpstr>tahoma</vt:lpstr>
      <vt:lpstr>Times New Roman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Health hazards: Chronic effects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mahboubeh rostami</dc:creator>
  <cp:lastModifiedBy>mahboubeh rostami</cp:lastModifiedBy>
  <cp:revision>79</cp:revision>
  <dcterms:created xsi:type="dcterms:W3CDTF">2017-08-21T13:30:00Z</dcterms:created>
  <dcterms:modified xsi:type="dcterms:W3CDTF">2017-09-03T15:31:27Z</dcterms:modified>
</cp:coreProperties>
</file>