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0"/>
  </p:notesMasterIdLst>
  <p:handoutMasterIdLst>
    <p:handoutMasterId r:id="rId41"/>
  </p:handoutMasterIdLst>
  <p:sldIdLst>
    <p:sldId id="523" r:id="rId2"/>
    <p:sldId id="435" r:id="rId3"/>
    <p:sldId id="436" r:id="rId4"/>
    <p:sldId id="437" r:id="rId5"/>
    <p:sldId id="438" r:id="rId6"/>
    <p:sldId id="524" r:id="rId7"/>
    <p:sldId id="439" r:id="rId8"/>
    <p:sldId id="440" r:id="rId9"/>
    <p:sldId id="441" r:id="rId10"/>
    <p:sldId id="443" r:id="rId11"/>
    <p:sldId id="444" r:id="rId12"/>
    <p:sldId id="445" r:id="rId13"/>
    <p:sldId id="447" r:id="rId14"/>
    <p:sldId id="449" r:id="rId15"/>
    <p:sldId id="450" r:id="rId16"/>
    <p:sldId id="452" r:id="rId17"/>
    <p:sldId id="457" r:id="rId18"/>
    <p:sldId id="458" r:id="rId19"/>
    <p:sldId id="459" r:id="rId20"/>
    <p:sldId id="521" r:id="rId21"/>
    <p:sldId id="460" r:id="rId22"/>
    <p:sldId id="461" r:id="rId23"/>
    <p:sldId id="462" r:id="rId24"/>
    <p:sldId id="463" r:id="rId25"/>
    <p:sldId id="469" r:id="rId26"/>
    <p:sldId id="470" r:id="rId27"/>
    <p:sldId id="471" r:id="rId28"/>
    <p:sldId id="472" r:id="rId29"/>
    <p:sldId id="473" r:id="rId30"/>
    <p:sldId id="474" r:id="rId31"/>
    <p:sldId id="478" r:id="rId32"/>
    <p:sldId id="479" r:id="rId33"/>
    <p:sldId id="482" r:id="rId34"/>
    <p:sldId id="483" r:id="rId35"/>
    <p:sldId id="498" r:id="rId36"/>
    <p:sldId id="518" r:id="rId37"/>
    <p:sldId id="519" r:id="rId38"/>
    <p:sldId id="432" r:id="rId39"/>
  </p:sldIdLst>
  <p:sldSz cx="10799763" cy="7920038"/>
  <p:notesSz cx="6858000" cy="9144000"/>
  <p:defaultTextStyle>
    <a:defPPr>
      <a:defRPr lang="fa-IR"/>
    </a:defPPr>
    <a:lvl1pPr marL="0" algn="r" defTabSz="1069665" rtl="1" eaLnBrk="1" latinLnBrk="0" hangingPunct="1">
      <a:defRPr sz="2106" kern="1200">
        <a:solidFill>
          <a:schemeClr val="tx1"/>
        </a:solidFill>
        <a:latin typeface="+mn-lt"/>
        <a:ea typeface="+mn-ea"/>
        <a:cs typeface="+mn-cs"/>
      </a:defRPr>
    </a:lvl1pPr>
    <a:lvl2pPr marL="534833" algn="r" defTabSz="1069665" rtl="1" eaLnBrk="1" latinLnBrk="0" hangingPunct="1">
      <a:defRPr sz="2106" kern="1200">
        <a:solidFill>
          <a:schemeClr val="tx1"/>
        </a:solidFill>
        <a:latin typeface="+mn-lt"/>
        <a:ea typeface="+mn-ea"/>
        <a:cs typeface="+mn-cs"/>
      </a:defRPr>
    </a:lvl2pPr>
    <a:lvl3pPr marL="1069665" algn="r" defTabSz="1069665" rtl="1" eaLnBrk="1" latinLnBrk="0" hangingPunct="1">
      <a:defRPr sz="2106" kern="1200">
        <a:solidFill>
          <a:schemeClr val="tx1"/>
        </a:solidFill>
        <a:latin typeface="+mn-lt"/>
        <a:ea typeface="+mn-ea"/>
        <a:cs typeface="+mn-cs"/>
      </a:defRPr>
    </a:lvl3pPr>
    <a:lvl4pPr marL="1604498" algn="r" defTabSz="1069665" rtl="1" eaLnBrk="1" latinLnBrk="0" hangingPunct="1">
      <a:defRPr sz="2106" kern="1200">
        <a:solidFill>
          <a:schemeClr val="tx1"/>
        </a:solidFill>
        <a:latin typeface="+mn-lt"/>
        <a:ea typeface="+mn-ea"/>
        <a:cs typeface="+mn-cs"/>
      </a:defRPr>
    </a:lvl4pPr>
    <a:lvl5pPr marL="2139330" algn="r" defTabSz="1069665" rtl="1" eaLnBrk="1" latinLnBrk="0" hangingPunct="1">
      <a:defRPr sz="2106" kern="1200">
        <a:solidFill>
          <a:schemeClr val="tx1"/>
        </a:solidFill>
        <a:latin typeface="+mn-lt"/>
        <a:ea typeface="+mn-ea"/>
        <a:cs typeface="+mn-cs"/>
      </a:defRPr>
    </a:lvl5pPr>
    <a:lvl6pPr marL="2674163" algn="r" defTabSz="1069665" rtl="1" eaLnBrk="1" latinLnBrk="0" hangingPunct="1">
      <a:defRPr sz="2106" kern="1200">
        <a:solidFill>
          <a:schemeClr val="tx1"/>
        </a:solidFill>
        <a:latin typeface="+mn-lt"/>
        <a:ea typeface="+mn-ea"/>
        <a:cs typeface="+mn-cs"/>
      </a:defRPr>
    </a:lvl6pPr>
    <a:lvl7pPr marL="3208995" algn="r" defTabSz="1069665" rtl="1" eaLnBrk="1" latinLnBrk="0" hangingPunct="1">
      <a:defRPr sz="2106" kern="1200">
        <a:solidFill>
          <a:schemeClr val="tx1"/>
        </a:solidFill>
        <a:latin typeface="+mn-lt"/>
        <a:ea typeface="+mn-ea"/>
        <a:cs typeface="+mn-cs"/>
      </a:defRPr>
    </a:lvl7pPr>
    <a:lvl8pPr marL="3743828" algn="r" defTabSz="1069665" rtl="1" eaLnBrk="1" latinLnBrk="0" hangingPunct="1">
      <a:defRPr sz="2106" kern="1200">
        <a:solidFill>
          <a:schemeClr val="tx1"/>
        </a:solidFill>
        <a:latin typeface="+mn-lt"/>
        <a:ea typeface="+mn-ea"/>
        <a:cs typeface="+mn-cs"/>
      </a:defRPr>
    </a:lvl8pPr>
    <a:lvl9pPr marL="4278660" algn="r" defTabSz="1069665" rtl="1" eaLnBrk="1" latinLnBrk="0" hangingPunct="1">
      <a:defRPr sz="21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5" userDrawn="1">
          <p15:clr>
            <a:srgbClr val="A4A3A4"/>
          </p15:clr>
        </p15:guide>
        <p15:guide id="2" pos="34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C6920"/>
    <a:srgbClr val="F0EEE4"/>
    <a:srgbClr val="F0EFE4"/>
    <a:srgbClr val="ECEADC"/>
    <a:srgbClr val="EDEBDF"/>
    <a:srgbClr val="E9E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709" autoAdjust="0"/>
  </p:normalViewPr>
  <p:slideViewPr>
    <p:cSldViewPr>
      <p:cViewPr varScale="1">
        <p:scale>
          <a:sx n="58" d="100"/>
          <a:sy n="58" d="100"/>
        </p:scale>
        <p:origin x="1362" y="72"/>
      </p:cViewPr>
      <p:guideLst>
        <p:guide orient="horz" pos="2495"/>
        <p:guide pos="340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BA2CF87-E6A3-4A3C-A8B6-6A8547A867DD}" type="datetimeFigureOut">
              <a:rPr lang="fa-IR" smtClean="0"/>
              <a:t>1438/11/30</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E3DF8A6-AE4A-4994-8792-0AFE2B9A9FCC}" type="slidenum">
              <a:rPr lang="fa-IR" smtClean="0"/>
              <a:t>‹#›</a:t>
            </a:fld>
            <a:endParaRPr lang="fa-IR"/>
          </a:p>
        </p:txBody>
      </p:sp>
    </p:spTree>
    <p:extLst>
      <p:ext uri="{BB962C8B-B14F-4D97-AF65-F5344CB8AC3E}">
        <p14:creationId xmlns:p14="http://schemas.microsoft.com/office/powerpoint/2010/main" val="3482361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D357FC8-9B53-4E94-8029-EDA3812D6723}" type="datetimeFigureOut">
              <a:rPr lang="fa-IR" smtClean="0"/>
              <a:pPr/>
              <a:t>1438/11/30</a:t>
            </a:fld>
            <a:endParaRPr lang="fa-IR"/>
          </a:p>
        </p:txBody>
      </p:sp>
      <p:sp>
        <p:nvSpPr>
          <p:cNvPr id="4" name="Slide Image Placeholder 3"/>
          <p:cNvSpPr>
            <a:spLocks noGrp="1" noRot="1" noChangeAspect="1"/>
          </p:cNvSpPr>
          <p:nvPr>
            <p:ph type="sldImg" idx="2"/>
          </p:nvPr>
        </p:nvSpPr>
        <p:spPr>
          <a:xfrm>
            <a:off x="1092200" y="685800"/>
            <a:ext cx="46736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B2B3A7C-F197-4425-8301-9CBDB7E57A39}" type="slidenum">
              <a:rPr lang="fa-IR" smtClean="0"/>
              <a:pPr/>
              <a:t>‹#›</a:t>
            </a:fld>
            <a:endParaRPr lang="fa-IR"/>
          </a:p>
        </p:txBody>
      </p:sp>
    </p:spTree>
    <p:extLst>
      <p:ext uri="{BB962C8B-B14F-4D97-AF65-F5344CB8AC3E}">
        <p14:creationId xmlns:p14="http://schemas.microsoft.com/office/powerpoint/2010/main" val="3061361358"/>
      </p:ext>
    </p:extLst>
  </p:cSld>
  <p:clrMap bg1="lt1" tx1="dk1" bg2="lt2" tx2="dk2" accent1="accent1" accent2="accent2" accent3="accent3" accent4="accent4" accent5="accent5" accent6="accent6" hlink="hlink" folHlink="folHlink"/>
  <p:notesStyle>
    <a:lvl1pPr marL="0" algn="r" defTabSz="1069665" rtl="1" eaLnBrk="1" latinLnBrk="0" hangingPunct="1">
      <a:defRPr sz="1404" kern="1200">
        <a:solidFill>
          <a:schemeClr val="tx1"/>
        </a:solidFill>
        <a:latin typeface="+mn-lt"/>
        <a:ea typeface="+mn-ea"/>
        <a:cs typeface="+mn-cs"/>
      </a:defRPr>
    </a:lvl1pPr>
    <a:lvl2pPr marL="534833" algn="r" defTabSz="1069665" rtl="1" eaLnBrk="1" latinLnBrk="0" hangingPunct="1">
      <a:defRPr sz="1404" kern="1200">
        <a:solidFill>
          <a:schemeClr val="tx1"/>
        </a:solidFill>
        <a:latin typeface="+mn-lt"/>
        <a:ea typeface="+mn-ea"/>
        <a:cs typeface="+mn-cs"/>
      </a:defRPr>
    </a:lvl2pPr>
    <a:lvl3pPr marL="1069665" algn="r" defTabSz="1069665" rtl="1" eaLnBrk="1" latinLnBrk="0" hangingPunct="1">
      <a:defRPr sz="1404" kern="1200">
        <a:solidFill>
          <a:schemeClr val="tx1"/>
        </a:solidFill>
        <a:latin typeface="+mn-lt"/>
        <a:ea typeface="+mn-ea"/>
        <a:cs typeface="+mn-cs"/>
      </a:defRPr>
    </a:lvl3pPr>
    <a:lvl4pPr marL="1604498" algn="r" defTabSz="1069665" rtl="1" eaLnBrk="1" latinLnBrk="0" hangingPunct="1">
      <a:defRPr sz="1404" kern="1200">
        <a:solidFill>
          <a:schemeClr val="tx1"/>
        </a:solidFill>
        <a:latin typeface="+mn-lt"/>
        <a:ea typeface="+mn-ea"/>
        <a:cs typeface="+mn-cs"/>
      </a:defRPr>
    </a:lvl4pPr>
    <a:lvl5pPr marL="2139330" algn="r" defTabSz="1069665" rtl="1" eaLnBrk="1" latinLnBrk="0" hangingPunct="1">
      <a:defRPr sz="1404" kern="1200">
        <a:solidFill>
          <a:schemeClr val="tx1"/>
        </a:solidFill>
        <a:latin typeface="+mn-lt"/>
        <a:ea typeface="+mn-ea"/>
        <a:cs typeface="+mn-cs"/>
      </a:defRPr>
    </a:lvl5pPr>
    <a:lvl6pPr marL="2674163" algn="r" defTabSz="1069665" rtl="1" eaLnBrk="1" latinLnBrk="0" hangingPunct="1">
      <a:defRPr sz="1404" kern="1200">
        <a:solidFill>
          <a:schemeClr val="tx1"/>
        </a:solidFill>
        <a:latin typeface="+mn-lt"/>
        <a:ea typeface="+mn-ea"/>
        <a:cs typeface="+mn-cs"/>
      </a:defRPr>
    </a:lvl6pPr>
    <a:lvl7pPr marL="3208995" algn="r" defTabSz="1069665" rtl="1" eaLnBrk="1" latinLnBrk="0" hangingPunct="1">
      <a:defRPr sz="1404" kern="1200">
        <a:solidFill>
          <a:schemeClr val="tx1"/>
        </a:solidFill>
        <a:latin typeface="+mn-lt"/>
        <a:ea typeface="+mn-ea"/>
        <a:cs typeface="+mn-cs"/>
      </a:defRPr>
    </a:lvl7pPr>
    <a:lvl8pPr marL="3743828" algn="r" defTabSz="1069665" rtl="1" eaLnBrk="1" latinLnBrk="0" hangingPunct="1">
      <a:defRPr sz="1404" kern="1200">
        <a:solidFill>
          <a:schemeClr val="tx1"/>
        </a:solidFill>
        <a:latin typeface="+mn-lt"/>
        <a:ea typeface="+mn-ea"/>
        <a:cs typeface="+mn-cs"/>
      </a:defRPr>
    </a:lvl8pPr>
    <a:lvl9pPr marL="4278660" algn="r" defTabSz="1069665" rtl="1" eaLnBrk="1" latinLnBrk="0" hangingPunct="1">
      <a:defRPr sz="14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B3A7C-F197-4425-8301-9CBDB7E57A39}" type="slidenum">
              <a:rPr lang="fa-IR" smtClean="0"/>
              <a:pPr/>
              <a:t>6</a:t>
            </a:fld>
            <a:endParaRPr lang="fa-IR"/>
          </a:p>
        </p:txBody>
      </p:sp>
    </p:spTree>
    <p:extLst>
      <p:ext uri="{BB962C8B-B14F-4D97-AF65-F5344CB8AC3E}">
        <p14:creationId xmlns:p14="http://schemas.microsoft.com/office/powerpoint/2010/main" val="335788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AC8F3-B72E-4D60-BD6A-0BFDA84864C0}" type="slidenum">
              <a:rPr lang="en-US"/>
              <a:pPr/>
              <a:t>19</a:t>
            </a:fld>
            <a:endParaRPr lang="en-US"/>
          </a:p>
        </p:txBody>
      </p:sp>
      <p:sp>
        <p:nvSpPr>
          <p:cNvPr id="449538" name="Rectangle 2"/>
          <p:cNvSpPr>
            <a:spLocks noGrp="1" noRot="1" noChangeAspect="1" noChangeArrowheads="1" noTextEdit="1"/>
          </p:cNvSpPr>
          <p:nvPr>
            <p:ph type="sldImg"/>
          </p:nvPr>
        </p:nvSpPr>
        <p:spPr>
          <a:xfrm>
            <a:off x="1092200" y="685800"/>
            <a:ext cx="4673600" cy="3429000"/>
          </a:xfrm>
          <a:ln/>
        </p:spPr>
      </p:sp>
      <p:sp>
        <p:nvSpPr>
          <p:cNvPr id="449539" name="Rectangle 3"/>
          <p:cNvSpPr>
            <a:spLocks noGrp="1" noChangeArrowheads="1"/>
          </p:cNvSpPr>
          <p:nvPr>
            <p:ph type="body" idx="1"/>
          </p:nvPr>
        </p:nvSpPr>
        <p:spPr/>
        <p:txBody>
          <a:bodyPr/>
          <a:lstStyle/>
          <a:p>
            <a:r>
              <a:rPr lang="en-US" sz="1000"/>
              <a:t>Equipment should never extend beyond the plane of the sash or restrict the sash from closing.</a:t>
            </a:r>
          </a:p>
        </p:txBody>
      </p:sp>
    </p:spTree>
    <p:extLst>
      <p:ext uri="{BB962C8B-B14F-4D97-AF65-F5344CB8AC3E}">
        <p14:creationId xmlns:p14="http://schemas.microsoft.com/office/powerpoint/2010/main" val="258254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CE31-5C14-4EA3-83A0-1E15A6A048FC}" type="slidenum">
              <a:rPr lang="en-US"/>
              <a:pPr/>
              <a:t>21</a:t>
            </a:fld>
            <a:endParaRPr lang="en-US"/>
          </a:p>
        </p:txBody>
      </p:sp>
      <p:sp>
        <p:nvSpPr>
          <p:cNvPr id="438274" name="Rectangle 2"/>
          <p:cNvSpPr>
            <a:spLocks noGrp="1" noRot="1" noChangeAspect="1" noChangeArrowheads="1" noTextEdit="1"/>
          </p:cNvSpPr>
          <p:nvPr>
            <p:ph type="sldImg"/>
          </p:nvPr>
        </p:nvSpPr>
        <p:spPr>
          <a:xfrm>
            <a:off x="1092200" y="685800"/>
            <a:ext cx="4673600" cy="3429000"/>
          </a:xfrm>
          <a:ln/>
        </p:spPr>
      </p:sp>
      <p:sp>
        <p:nvSpPr>
          <p:cNvPr id="438275" name="Rectangle 3"/>
          <p:cNvSpPr>
            <a:spLocks noGrp="1" noChangeArrowheads="1"/>
          </p:cNvSpPr>
          <p:nvPr>
            <p:ph type="body" idx="1"/>
          </p:nvPr>
        </p:nvSpPr>
        <p:spPr/>
        <p:txBody>
          <a:bodyPr/>
          <a:lstStyle/>
          <a:p>
            <a:r>
              <a:rPr lang="en-US"/>
              <a:t>Ultimately, the ability of the hood to provide adequate protection depends on the user.  By utilizing proper work practices, the potential for exposure can be reduced.  Limitations inherent in many hoods and systems make proper work practices required to optimize containment.  The location of equipment and apparatus effects the airflow patterns within the hood.  Vortices</a:t>
            </a:r>
          </a:p>
          <a:p>
            <a:r>
              <a:rPr lang="en-US"/>
              <a:t>Do not store hazardous waste in fume hoods</a:t>
            </a:r>
          </a:p>
          <a:p>
            <a:endParaRPr lang="en-US"/>
          </a:p>
        </p:txBody>
      </p:sp>
    </p:spTree>
    <p:extLst>
      <p:ext uri="{BB962C8B-B14F-4D97-AF65-F5344CB8AC3E}">
        <p14:creationId xmlns:p14="http://schemas.microsoft.com/office/powerpoint/2010/main" val="404931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FC51C-E9C4-4EA3-98FE-83B89BFAF91F}" type="slidenum">
              <a:rPr lang="en-US"/>
              <a:pPr/>
              <a:t>22</a:t>
            </a:fld>
            <a:endParaRPr lang="en-US"/>
          </a:p>
        </p:txBody>
      </p:sp>
      <p:sp>
        <p:nvSpPr>
          <p:cNvPr id="450562" name="Rectangle 2"/>
          <p:cNvSpPr>
            <a:spLocks noGrp="1" noRot="1" noChangeAspect="1" noChangeArrowheads="1" noTextEdit="1"/>
          </p:cNvSpPr>
          <p:nvPr>
            <p:ph type="sldImg"/>
          </p:nvPr>
        </p:nvSpPr>
        <p:spPr>
          <a:xfrm>
            <a:off x="1092200" y="685800"/>
            <a:ext cx="4673600" cy="3429000"/>
          </a:xfrm>
          <a:ln/>
        </p:spPr>
      </p:sp>
      <p:sp>
        <p:nvSpPr>
          <p:cNvPr id="450563" name="Rectangle 3"/>
          <p:cNvSpPr>
            <a:spLocks noGrp="1" noChangeArrowheads="1"/>
          </p:cNvSpPr>
          <p:nvPr>
            <p:ph type="body" idx="1"/>
          </p:nvPr>
        </p:nvSpPr>
        <p:spPr/>
        <p:txBody>
          <a:bodyPr/>
          <a:lstStyle/>
          <a:p>
            <a:r>
              <a:rPr lang="en-US" sz="1000"/>
              <a:t>The hood user should always be aware of locations within the hood where concentrations of contaminants can accumulate.</a:t>
            </a:r>
          </a:p>
          <a:p>
            <a:r>
              <a:rPr lang="en-US" sz="1000"/>
              <a:t>The user should never place their head beyond the  plane of the sash because this will cause contaminated air to pass through their breathing zone. </a:t>
            </a:r>
          </a:p>
        </p:txBody>
      </p:sp>
    </p:spTree>
    <p:extLst>
      <p:ext uri="{BB962C8B-B14F-4D97-AF65-F5344CB8AC3E}">
        <p14:creationId xmlns:p14="http://schemas.microsoft.com/office/powerpoint/2010/main" val="419274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CE31-5C14-4EA3-83A0-1E15A6A048FC}" type="slidenum">
              <a:rPr lang="en-US"/>
              <a:pPr/>
              <a:t>23</a:t>
            </a:fld>
            <a:endParaRPr lang="en-US"/>
          </a:p>
        </p:txBody>
      </p:sp>
      <p:sp>
        <p:nvSpPr>
          <p:cNvPr id="438274" name="Rectangle 2"/>
          <p:cNvSpPr>
            <a:spLocks noGrp="1" noRot="1" noChangeAspect="1" noChangeArrowheads="1" noTextEdit="1"/>
          </p:cNvSpPr>
          <p:nvPr>
            <p:ph type="sldImg"/>
          </p:nvPr>
        </p:nvSpPr>
        <p:spPr>
          <a:xfrm>
            <a:off x="1092200" y="685800"/>
            <a:ext cx="4673600" cy="3429000"/>
          </a:xfrm>
          <a:ln/>
        </p:spPr>
      </p:sp>
      <p:sp>
        <p:nvSpPr>
          <p:cNvPr id="438275" name="Rectangle 3"/>
          <p:cNvSpPr>
            <a:spLocks noGrp="1" noChangeArrowheads="1"/>
          </p:cNvSpPr>
          <p:nvPr>
            <p:ph type="body" idx="1"/>
          </p:nvPr>
        </p:nvSpPr>
        <p:spPr/>
        <p:txBody>
          <a:bodyPr/>
          <a:lstStyle/>
          <a:p>
            <a:r>
              <a:rPr lang="en-US"/>
              <a:t>Ultimately, the ability of the hood to provide adequate protection depends on the user.  By utilizing proper work practices, the potential for exposure can be reduced.  Limitations inherent in many hoods and systems make proper work practices required to optimize containment.  The location of equipment and apparatus effects the airflow patterns within the hood.  Vortices</a:t>
            </a:r>
          </a:p>
          <a:p>
            <a:r>
              <a:rPr lang="en-US"/>
              <a:t>Do not store hazardous waste in fume hoods</a:t>
            </a:r>
          </a:p>
          <a:p>
            <a:endParaRPr lang="en-US"/>
          </a:p>
        </p:txBody>
      </p:sp>
    </p:spTree>
    <p:extLst>
      <p:ext uri="{BB962C8B-B14F-4D97-AF65-F5344CB8AC3E}">
        <p14:creationId xmlns:p14="http://schemas.microsoft.com/office/powerpoint/2010/main" val="174801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768F6-20B8-4EE1-B06E-B3E4EC2A9230}" type="slidenum">
              <a:rPr lang="en-US"/>
              <a:pPr/>
              <a:t>24</a:t>
            </a:fld>
            <a:endParaRPr lang="en-US"/>
          </a:p>
        </p:txBody>
      </p:sp>
      <p:sp>
        <p:nvSpPr>
          <p:cNvPr id="454658" name="Rectangle 2"/>
          <p:cNvSpPr>
            <a:spLocks noGrp="1" noRot="1" noChangeAspect="1" noChangeArrowheads="1" noTextEdit="1"/>
          </p:cNvSpPr>
          <p:nvPr>
            <p:ph type="sldImg"/>
          </p:nvPr>
        </p:nvSpPr>
        <p:spPr>
          <a:xfrm>
            <a:off x="1092200" y="685800"/>
            <a:ext cx="4673600" cy="3429000"/>
          </a:xfrm>
          <a:ln/>
        </p:spPr>
      </p:sp>
      <p:sp>
        <p:nvSpPr>
          <p:cNvPr id="454659" name="Rectangle 3"/>
          <p:cNvSpPr>
            <a:spLocks noGrp="1" noChangeArrowheads="1"/>
          </p:cNvSpPr>
          <p:nvPr>
            <p:ph type="body" idx="1"/>
          </p:nvPr>
        </p:nvSpPr>
        <p:spPr/>
        <p:txBody>
          <a:bodyPr/>
          <a:lstStyle/>
          <a:p>
            <a:r>
              <a:rPr lang="en-US"/>
              <a:t>Lower the sash to protect the user, mminimize visual obstructions.</a:t>
            </a:r>
          </a:p>
        </p:txBody>
      </p:sp>
    </p:spTree>
    <p:extLst>
      <p:ext uri="{BB962C8B-B14F-4D97-AF65-F5344CB8AC3E}">
        <p14:creationId xmlns:p14="http://schemas.microsoft.com/office/powerpoint/2010/main" val="168872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685800"/>
            <a:ext cx="46736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40298-841E-4515-A4BA-485A862A302C}" type="slidenum">
              <a:rPr lang="en-US" smtClean="0"/>
              <a:pPr/>
              <a:t>25</a:t>
            </a:fld>
            <a:endParaRPr lang="en-US"/>
          </a:p>
        </p:txBody>
      </p:sp>
    </p:spTree>
    <p:extLst>
      <p:ext uri="{BB962C8B-B14F-4D97-AF65-F5344CB8AC3E}">
        <p14:creationId xmlns:p14="http://schemas.microsoft.com/office/powerpoint/2010/main" val="229550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97416-217E-43DF-A2F9-9769A14CAB8B}" type="slidenum">
              <a:rPr lang="en-US" altLang="ja-JP"/>
              <a:pPr/>
              <a:t>34</a:t>
            </a:fld>
            <a:endParaRPr lang="en-US" altLang="ja-JP"/>
          </a:p>
        </p:txBody>
      </p:sp>
      <p:sp>
        <p:nvSpPr>
          <p:cNvPr id="45058" name="Rectangle 2"/>
          <p:cNvSpPr>
            <a:spLocks noGrp="1" noRot="1" noChangeAspect="1" noChangeArrowheads="1" noTextEdit="1"/>
          </p:cNvSpPr>
          <p:nvPr>
            <p:ph type="sldImg"/>
          </p:nvPr>
        </p:nvSpPr>
        <p:spPr>
          <a:xfrm>
            <a:off x="1092200" y="685800"/>
            <a:ext cx="4673600" cy="3429000"/>
          </a:xfrm>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559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Tulane University - Office of Environmental Health &amp; Safety (OEHS)</a:t>
            </a:r>
          </a:p>
        </p:txBody>
      </p:sp>
      <p:sp>
        <p:nvSpPr>
          <p:cNvPr id="5" name="Rectangle 7"/>
          <p:cNvSpPr>
            <a:spLocks noGrp="1" noChangeArrowheads="1"/>
          </p:cNvSpPr>
          <p:nvPr>
            <p:ph type="sldNum" sz="quarter" idx="5"/>
          </p:nvPr>
        </p:nvSpPr>
        <p:spPr>
          <a:ln/>
        </p:spPr>
        <p:txBody>
          <a:bodyPr/>
          <a:lstStyle/>
          <a:p>
            <a:fld id="{2D80AEAE-21ED-4FAD-AC90-53CF71F19F7C}" type="slidenum">
              <a:rPr lang="en-US"/>
              <a:pPr/>
              <a:t>35</a:t>
            </a:fld>
            <a:endParaRPr lang="en-US"/>
          </a:p>
        </p:txBody>
      </p:sp>
      <p:sp>
        <p:nvSpPr>
          <p:cNvPr id="64514" name="Rectangle 2"/>
          <p:cNvSpPr>
            <a:spLocks noGrp="1" noRot="1" noChangeAspect="1" noChangeArrowheads="1" noTextEdit="1"/>
          </p:cNvSpPr>
          <p:nvPr>
            <p:ph type="sldImg"/>
          </p:nvPr>
        </p:nvSpPr>
        <p:spPr>
          <a:xfrm>
            <a:off x="1092200" y="685800"/>
            <a:ext cx="4673600" cy="3429000"/>
          </a:xfrm>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899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Tulane University - Office of Environmental Health &amp; Safety (OEHS)</a:t>
            </a:r>
          </a:p>
        </p:txBody>
      </p:sp>
      <p:sp>
        <p:nvSpPr>
          <p:cNvPr id="5" name="Rectangle 7"/>
          <p:cNvSpPr>
            <a:spLocks noGrp="1" noChangeArrowheads="1"/>
          </p:cNvSpPr>
          <p:nvPr>
            <p:ph type="sldNum" sz="quarter" idx="5"/>
          </p:nvPr>
        </p:nvSpPr>
        <p:spPr>
          <a:ln/>
        </p:spPr>
        <p:txBody>
          <a:bodyPr/>
          <a:lstStyle/>
          <a:p>
            <a:fld id="{E6271A52-7602-49EE-9085-B98D699BA6C1}" type="slidenum">
              <a:rPr lang="en-US"/>
              <a:pPr/>
              <a:t>7</a:t>
            </a:fld>
            <a:endParaRPr lang="en-US"/>
          </a:p>
        </p:txBody>
      </p:sp>
      <p:sp>
        <p:nvSpPr>
          <p:cNvPr id="103426" name="Rectangle 2"/>
          <p:cNvSpPr>
            <a:spLocks noGrp="1" noRot="1" noChangeAspect="1" noChangeArrowheads="1" noTextEdit="1"/>
          </p:cNvSpPr>
          <p:nvPr>
            <p:ph type="sldImg"/>
          </p:nvPr>
        </p:nvSpPr>
        <p:spPr>
          <a:xfrm>
            <a:off x="1092200" y="685800"/>
            <a:ext cx="4673600" cy="3429000"/>
          </a:xfrm>
          <a:ln/>
        </p:spPr>
      </p:sp>
      <p:sp>
        <p:nvSpPr>
          <p:cNvPr id="1034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1096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Tulane University - Office of Environmental Health &amp; Safety (OEHS)</a:t>
            </a:r>
          </a:p>
        </p:txBody>
      </p:sp>
      <p:sp>
        <p:nvSpPr>
          <p:cNvPr id="5" name="Rectangle 7"/>
          <p:cNvSpPr>
            <a:spLocks noGrp="1" noChangeArrowheads="1"/>
          </p:cNvSpPr>
          <p:nvPr>
            <p:ph type="sldNum" sz="quarter" idx="5"/>
          </p:nvPr>
        </p:nvSpPr>
        <p:spPr>
          <a:ln/>
        </p:spPr>
        <p:txBody>
          <a:bodyPr/>
          <a:lstStyle/>
          <a:p>
            <a:fld id="{29648CF4-78D7-4FFB-BF34-2114B5609E2B}" type="slidenum">
              <a:rPr lang="en-US"/>
              <a:pPr/>
              <a:t>8</a:t>
            </a:fld>
            <a:endParaRPr lang="en-US"/>
          </a:p>
        </p:txBody>
      </p:sp>
      <p:sp>
        <p:nvSpPr>
          <p:cNvPr id="152578" name="Rectangle 2"/>
          <p:cNvSpPr>
            <a:spLocks noGrp="1" noRot="1" noChangeAspect="1" noChangeArrowheads="1" noTextEdit="1"/>
          </p:cNvSpPr>
          <p:nvPr>
            <p:ph type="sldImg"/>
          </p:nvPr>
        </p:nvSpPr>
        <p:spPr>
          <a:xfrm>
            <a:off x="1092200" y="685800"/>
            <a:ext cx="4673600" cy="3429000"/>
          </a:xfrm>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450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6AE6A-34A2-4DB1-8B69-95248055A346}" type="slidenum">
              <a:rPr lang="en-US"/>
              <a:pPr/>
              <a:t>9</a:t>
            </a:fld>
            <a:endParaRPr lang="en-US"/>
          </a:p>
        </p:txBody>
      </p:sp>
      <p:sp>
        <p:nvSpPr>
          <p:cNvPr id="417794" name="Rectangle 2"/>
          <p:cNvSpPr>
            <a:spLocks noGrp="1" noRot="1" noChangeAspect="1" noChangeArrowheads="1" noTextEdit="1"/>
          </p:cNvSpPr>
          <p:nvPr>
            <p:ph type="sldImg"/>
          </p:nvPr>
        </p:nvSpPr>
        <p:spPr>
          <a:xfrm>
            <a:off x="1092200" y="685800"/>
            <a:ext cx="4673600" cy="3429000"/>
          </a:xfrm>
          <a:ln/>
        </p:spPr>
      </p:sp>
      <p:sp>
        <p:nvSpPr>
          <p:cNvPr id="417795" name="Rectangle 3"/>
          <p:cNvSpPr>
            <a:spLocks noGrp="1" noChangeArrowheads="1"/>
          </p:cNvSpPr>
          <p:nvPr>
            <p:ph type="body" idx="1"/>
          </p:nvPr>
        </p:nvSpPr>
        <p:spPr/>
        <p:txBody>
          <a:bodyPr/>
          <a:lstStyle/>
          <a:p>
            <a:r>
              <a:rPr lang="en-US" dirty="0"/>
              <a:t>Hood Body – The visible part of the chemical hood that serves to contain hazardous gases and vapors.</a:t>
            </a:r>
          </a:p>
          <a:p>
            <a:r>
              <a:rPr lang="en-US" dirty="0"/>
              <a:t>Baffles – Moveable partitions used to create slotted opening along the back of the hood body.  Baffles keep the airflow  uniform across the hood opening, thus eliminating dead spots and optimizing capture efficiency.</a:t>
            </a:r>
          </a:p>
          <a:p>
            <a:r>
              <a:rPr lang="en-US" dirty="0"/>
              <a:t>Sash – The sliding “door” to the </a:t>
            </a:r>
            <a:r>
              <a:rPr lang="en-US" dirty="0" err="1"/>
              <a:t>dood</a:t>
            </a:r>
            <a:r>
              <a:rPr lang="en-US" dirty="0"/>
              <a:t>.  By using the sash to adjust the front opening, airflow across the </a:t>
            </a:r>
            <a:r>
              <a:rPr lang="en-US" dirty="0" err="1"/>
              <a:t>dood</a:t>
            </a:r>
            <a:r>
              <a:rPr lang="en-US" dirty="0"/>
              <a:t> can be adjusted </a:t>
            </a:r>
            <a:r>
              <a:rPr lang="en-US" dirty="0" err="1"/>
              <a:t>ot</a:t>
            </a:r>
            <a:r>
              <a:rPr lang="en-US" dirty="0"/>
              <a:t> the point where capture of contaminants is maximized.  The sash should be closed </a:t>
            </a:r>
            <a:r>
              <a:rPr lang="en-US" dirty="0" err="1"/>
              <a:t>ompletely</a:t>
            </a:r>
            <a:r>
              <a:rPr lang="en-US" dirty="0"/>
              <a:t> when the hood is not in use.  The sash may be temporarily raised above the sash stop to set up equipment, but must be returned to the optimum sash height setting prior to using the fume hood.  </a:t>
            </a:r>
          </a:p>
          <a:p>
            <a:r>
              <a:rPr lang="en-US" dirty="0"/>
              <a:t>Airfoil – Streamlines airflow flowing into the bottom of the </a:t>
            </a:r>
            <a:r>
              <a:rPr lang="en-US" dirty="0" err="1"/>
              <a:t>openinng</a:t>
            </a:r>
            <a:r>
              <a:rPr lang="en-US" dirty="0"/>
              <a:t>. .  The space below the bottom airfoil provides source of room air for the hood to exhaust when the sash is completely closed.  </a:t>
            </a:r>
          </a:p>
          <a:p>
            <a:r>
              <a:rPr lang="en-US" dirty="0"/>
              <a:t>Exhaust plenum – The exhaust plenum helps to distribute airflow evenly across the hood face.  Materials such as paper towels drawn into the plenum can create turbulence in this part of the hood , resulting in areas of poor </a:t>
            </a:r>
            <a:r>
              <a:rPr lang="en-US" dirty="0" err="1"/>
              <a:t>airfow</a:t>
            </a:r>
            <a:r>
              <a:rPr lang="en-US" dirty="0"/>
              <a:t> and uneven performance.  </a:t>
            </a:r>
          </a:p>
        </p:txBody>
      </p:sp>
    </p:spTree>
    <p:extLst>
      <p:ext uri="{BB962C8B-B14F-4D97-AF65-F5344CB8AC3E}">
        <p14:creationId xmlns:p14="http://schemas.microsoft.com/office/powerpoint/2010/main" val="346674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44A87-45B5-4847-ADD4-DF3023622D23}" type="slidenum">
              <a:rPr lang="en-US"/>
              <a:pPr/>
              <a:t>14</a:t>
            </a:fld>
            <a:endParaRPr lang="en-US"/>
          </a:p>
        </p:txBody>
      </p:sp>
      <p:sp>
        <p:nvSpPr>
          <p:cNvPr id="483330" name="Rectangle 2"/>
          <p:cNvSpPr>
            <a:spLocks noGrp="1" noRot="1" noChangeAspect="1" noChangeArrowheads="1" noTextEdit="1"/>
          </p:cNvSpPr>
          <p:nvPr>
            <p:ph type="sldImg"/>
          </p:nvPr>
        </p:nvSpPr>
        <p:spPr>
          <a:xfrm>
            <a:off x="1092200" y="685800"/>
            <a:ext cx="4673600" cy="3429000"/>
          </a:xfrm>
          <a:ln/>
        </p:spPr>
      </p:sp>
      <p:sp>
        <p:nvSpPr>
          <p:cNvPr id="483331" name="Rectangle 3"/>
          <p:cNvSpPr>
            <a:spLocks noGrp="1" noChangeArrowheads="1"/>
          </p:cNvSpPr>
          <p:nvPr>
            <p:ph type="body" idx="1"/>
          </p:nvPr>
        </p:nvSpPr>
        <p:spPr/>
        <p:txBody>
          <a:bodyPr/>
          <a:lstStyle/>
          <a:p>
            <a:r>
              <a:rPr lang="en-US"/>
              <a:t>Horizontal sashes move horizontally and vertical sashes move vertically.</a:t>
            </a:r>
          </a:p>
        </p:txBody>
      </p:sp>
    </p:spTree>
    <p:extLst>
      <p:ext uri="{BB962C8B-B14F-4D97-AF65-F5344CB8AC3E}">
        <p14:creationId xmlns:p14="http://schemas.microsoft.com/office/powerpoint/2010/main" val="373143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0F730-9310-48A9-AC89-4D006973C229}" type="slidenum">
              <a:rPr lang="en-US" altLang="ja-JP"/>
              <a:pPr/>
              <a:t>15</a:t>
            </a:fld>
            <a:endParaRPr lang="en-US" altLang="ja-JP"/>
          </a:p>
        </p:txBody>
      </p:sp>
      <p:sp>
        <p:nvSpPr>
          <p:cNvPr id="26626" name="Rectangle 2"/>
          <p:cNvSpPr>
            <a:spLocks noGrp="1" noRot="1" noChangeAspect="1" noChangeArrowheads="1" noTextEdit="1"/>
          </p:cNvSpPr>
          <p:nvPr>
            <p:ph type="sldImg"/>
          </p:nvPr>
        </p:nvSpPr>
        <p:spPr>
          <a:xfrm>
            <a:off x="1092200" y="685800"/>
            <a:ext cx="4673600" cy="3429000"/>
          </a:xfrm>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02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B0290-7E6B-4931-9C50-D68913886706}" type="slidenum">
              <a:rPr lang="en-US" altLang="ja-JP"/>
              <a:pPr/>
              <a:t>16</a:t>
            </a:fld>
            <a:endParaRPr lang="en-US" altLang="ja-JP"/>
          </a:p>
        </p:txBody>
      </p:sp>
      <p:sp>
        <p:nvSpPr>
          <p:cNvPr id="27650" name="Rectangle 2"/>
          <p:cNvSpPr>
            <a:spLocks noGrp="1" noRot="1" noChangeAspect="1" noChangeArrowheads="1" noTextEdit="1"/>
          </p:cNvSpPr>
          <p:nvPr>
            <p:ph type="sldImg"/>
          </p:nvPr>
        </p:nvSpPr>
        <p:spPr>
          <a:xfrm>
            <a:off x="1092200" y="685800"/>
            <a:ext cx="4673600" cy="3429000"/>
          </a:xfrm>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846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CE31-5C14-4EA3-83A0-1E15A6A048FC}" type="slidenum">
              <a:rPr lang="en-US"/>
              <a:pPr/>
              <a:t>17</a:t>
            </a:fld>
            <a:endParaRPr lang="en-US"/>
          </a:p>
        </p:txBody>
      </p:sp>
      <p:sp>
        <p:nvSpPr>
          <p:cNvPr id="438274" name="Rectangle 2"/>
          <p:cNvSpPr>
            <a:spLocks noGrp="1" noRot="1" noChangeAspect="1" noChangeArrowheads="1" noTextEdit="1"/>
          </p:cNvSpPr>
          <p:nvPr>
            <p:ph type="sldImg"/>
          </p:nvPr>
        </p:nvSpPr>
        <p:spPr>
          <a:xfrm>
            <a:off x="1092200" y="685800"/>
            <a:ext cx="4673600" cy="3429000"/>
          </a:xfrm>
          <a:ln/>
        </p:spPr>
      </p:sp>
      <p:sp>
        <p:nvSpPr>
          <p:cNvPr id="438275" name="Rectangle 3"/>
          <p:cNvSpPr>
            <a:spLocks noGrp="1" noChangeArrowheads="1"/>
          </p:cNvSpPr>
          <p:nvPr>
            <p:ph type="body" idx="1"/>
          </p:nvPr>
        </p:nvSpPr>
        <p:spPr/>
        <p:txBody>
          <a:bodyPr/>
          <a:lstStyle/>
          <a:p>
            <a:r>
              <a:rPr lang="en-US"/>
              <a:t>Ultimately, the ability of the hood to provide adequate protection depends on the user.  By utilizing proper work practices, the potential for exposure can be reduced.  Limitations inherent in many hoods and systems make proper work practices required to optimize containment.  The location of equipment and apparatus effects the airflow patterns within the hood.  Vortices</a:t>
            </a:r>
          </a:p>
          <a:p>
            <a:r>
              <a:rPr lang="en-US"/>
              <a:t>Do not store hazardous waste in fume hoods</a:t>
            </a:r>
          </a:p>
          <a:p>
            <a:endParaRPr lang="en-US"/>
          </a:p>
        </p:txBody>
      </p:sp>
    </p:spTree>
    <p:extLst>
      <p:ext uri="{BB962C8B-B14F-4D97-AF65-F5344CB8AC3E}">
        <p14:creationId xmlns:p14="http://schemas.microsoft.com/office/powerpoint/2010/main" val="411975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D61B3-A2D5-49A8-943F-85C497129DCD}" type="slidenum">
              <a:rPr lang="en-US"/>
              <a:pPr/>
              <a:t>18</a:t>
            </a:fld>
            <a:endParaRPr lang="en-US"/>
          </a:p>
        </p:txBody>
      </p:sp>
      <p:sp>
        <p:nvSpPr>
          <p:cNvPr id="445442" name="Rectangle 2"/>
          <p:cNvSpPr>
            <a:spLocks noGrp="1" noRot="1" noChangeAspect="1" noChangeArrowheads="1" noTextEdit="1"/>
          </p:cNvSpPr>
          <p:nvPr>
            <p:ph type="sldImg"/>
          </p:nvPr>
        </p:nvSpPr>
        <p:spPr>
          <a:xfrm>
            <a:off x="1092200" y="685800"/>
            <a:ext cx="4673600" cy="3429000"/>
          </a:xfrm>
          <a:ln/>
        </p:spPr>
      </p:sp>
      <p:sp>
        <p:nvSpPr>
          <p:cNvPr id="445443" name="Rectangle 3"/>
          <p:cNvSpPr>
            <a:spLocks noGrp="1" noChangeArrowheads="1"/>
          </p:cNvSpPr>
          <p:nvPr>
            <p:ph type="body" idx="1"/>
          </p:nvPr>
        </p:nvSpPr>
        <p:spPr/>
        <p:txBody>
          <a:bodyPr/>
          <a:lstStyle/>
          <a:p>
            <a:r>
              <a:rPr lang="en-US"/>
              <a:t>Vortices form downstream of person standing at the opening.  When obstructions are placed directly in front of the operator or improperly located with the hood, the problems with rever4se flow and turbulence can be exacerbated.</a:t>
            </a:r>
          </a:p>
        </p:txBody>
      </p:sp>
    </p:spTree>
    <p:extLst>
      <p:ext uri="{BB962C8B-B14F-4D97-AF65-F5344CB8AC3E}">
        <p14:creationId xmlns:p14="http://schemas.microsoft.com/office/powerpoint/2010/main" val="168389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460347"/>
            <a:ext cx="9179799" cy="1697675"/>
          </a:xfrm>
        </p:spPr>
        <p:txBody>
          <a:bodyPr/>
          <a:lstStyle/>
          <a:p>
            <a:r>
              <a:rPr lang="en-US" smtClean="0"/>
              <a:t>Click to edit Master title style</a:t>
            </a:r>
            <a:endParaRPr lang="fa-IR"/>
          </a:p>
        </p:txBody>
      </p:sp>
      <p:sp>
        <p:nvSpPr>
          <p:cNvPr id="3" name="Subtitle 2"/>
          <p:cNvSpPr>
            <a:spLocks noGrp="1"/>
          </p:cNvSpPr>
          <p:nvPr>
            <p:ph type="subTitle" idx="1"/>
          </p:nvPr>
        </p:nvSpPr>
        <p:spPr>
          <a:xfrm>
            <a:off x="1619965" y="4488021"/>
            <a:ext cx="7559834" cy="202401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9828" y="317171"/>
            <a:ext cx="2429947" cy="6757699"/>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539988" y="317171"/>
            <a:ext cx="7109844" cy="67576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0622" y="264001"/>
            <a:ext cx="9849158" cy="66880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9988" y="7216034"/>
            <a:ext cx="2519945" cy="528003"/>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689919" y="7216034"/>
            <a:ext cx="3419925" cy="528003"/>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739830" y="7216034"/>
            <a:ext cx="2519945" cy="528003"/>
          </a:xfrm>
          <a:prstGeom prst="rect">
            <a:avLst/>
          </a:prstGeom>
        </p:spPr>
        <p:txBody>
          <a:bodyPr/>
          <a:lstStyle>
            <a:lvl1pPr>
              <a:defRPr/>
            </a:lvl1pPr>
          </a:lstStyle>
          <a:p>
            <a:pPr>
              <a:defRPr/>
            </a:pPr>
            <a:fld id="{79AEBC29-93CE-4784-9C64-D1AED8A0EE33}" type="slidenum">
              <a:rPr lang="ar-SA"/>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9988" y="141168"/>
            <a:ext cx="8909804" cy="1496007"/>
          </a:xfrm>
        </p:spPr>
        <p:txBody>
          <a:bodyPr/>
          <a:lstStyle/>
          <a:p>
            <a:r>
              <a:rPr lang="en-US"/>
              <a:t>Click to edit Master title style</a:t>
            </a:r>
          </a:p>
        </p:txBody>
      </p:sp>
      <p:sp>
        <p:nvSpPr>
          <p:cNvPr id="3" name="Content Placeholder 2"/>
          <p:cNvSpPr>
            <a:spLocks noGrp="1"/>
          </p:cNvSpPr>
          <p:nvPr>
            <p:ph sz="quarter" idx="1"/>
          </p:nvPr>
        </p:nvSpPr>
        <p:spPr>
          <a:xfrm>
            <a:off x="539988" y="1985511"/>
            <a:ext cx="4769895" cy="2458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489880" y="1985511"/>
            <a:ext cx="4769895" cy="2458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9988" y="4620023"/>
            <a:ext cx="4769895" cy="2460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489880" y="4620023"/>
            <a:ext cx="4769895" cy="2460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2408B60D-5E13-409A-B729-C68952F2DC01}" type="datetimeFigureOut">
              <a:rPr lang="en-US"/>
              <a:pPr>
                <a:defRPr/>
              </a:pPr>
              <a:t>8/22/2017</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6CF4CEE1-F8A0-4FC2-B3FC-B9DED99FE8E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988" y="141168"/>
            <a:ext cx="8909804" cy="1496007"/>
          </a:xfrm>
        </p:spPr>
        <p:txBody>
          <a:bodyPr/>
          <a:lstStyle/>
          <a:p>
            <a:r>
              <a:rPr lang="en-US"/>
              <a:t>Click to edit Master title style</a:t>
            </a:r>
          </a:p>
        </p:txBody>
      </p:sp>
      <p:sp>
        <p:nvSpPr>
          <p:cNvPr id="3" name="Content Placeholder 2"/>
          <p:cNvSpPr>
            <a:spLocks noGrp="1"/>
          </p:cNvSpPr>
          <p:nvPr>
            <p:ph sz="half" idx="1"/>
          </p:nvPr>
        </p:nvSpPr>
        <p:spPr>
          <a:xfrm>
            <a:off x="539988" y="1985510"/>
            <a:ext cx="4769895" cy="509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9880" y="1985510"/>
            <a:ext cx="4769895" cy="509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8C323999-2EC0-4D5E-8C6F-DBA2E047A37F}" type="datetimeFigureOut">
              <a:rPr lang="en-US"/>
              <a:pPr>
                <a:defRPr/>
              </a:pPr>
              <a:t>8/22/2017</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BEA7DA1-C3B4-4EAB-BEBA-9391FA05031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88" y="141168"/>
            <a:ext cx="8909804" cy="1496007"/>
          </a:xfrm>
        </p:spPr>
        <p:txBody>
          <a:bodyPr/>
          <a:lstStyle/>
          <a:p>
            <a:r>
              <a:rPr lang="en-US"/>
              <a:t>Click to edit Master title style</a:t>
            </a:r>
          </a:p>
        </p:txBody>
      </p:sp>
      <p:sp>
        <p:nvSpPr>
          <p:cNvPr id="3" name="Text Placeholder 2"/>
          <p:cNvSpPr>
            <a:spLocks noGrp="1"/>
          </p:cNvSpPr>
          <p:nvPr>
            <p:ph type="body" sz="half" idx="1"/>
          </p:nvPr>
        </p:nvSpPr>
        <p:spPr>
          <a:xfrm>
            <a:off x="539988" y="1985510"/>
            <a:ext cx="4769895" cy="509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0" y="1985510"/>
            <a:ext cx="4769895" cy="509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FA8FDBEC-9C0A-45F3-8FE0-62A35DB1F789}" type="datetimeFigureOut">
              <a:rPr lang="en-US"/>
              <a:pPr>
                <a:defRPr/>
              </a:pPr>
              <a:t>8/22/2017</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BFD3DECB-D66A-46FB-B637-80B3FDCB1F2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9988" y="141168"/>
            <a:ext cx="8909804" cy="1496007"/>
          </a:xfrm>
        </p:spPr>
        <p:txBody>
          <a:bodyPr/>
          <a:lstStyle/>
          <a:p>
            <a:r>
              <a:rPr lang="en-US"/>
              <a:t>Click to edit Master title style</a:t>
            </a:r>
          </a:p>
        </p:txBody>
      </p:sp>
      <p:sp>
        <p:nvSpPr>
          <p:cNvPr id="3" name="Content Placeholder 2"/>
          <p:cNvSpPr>
            <a:spLocks noGrp="1"/>
          </p:cNvSpPr>
          <p:nvPr>
            <p:ph sz="quarter" idx="1"/>
          </p:nvPr>
        </p:nvSpPr>
        <p:spPr>
          <a:xfrm>
            <a:off x="539988" y="1985511"/>
            <a:ext cx="4769895" cy="2458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489880" y="1985511"/>
            <a:ext cx="4769895" cy="2458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9988" y="4620023"/>
            <a:ext cx="9719787" cy="2460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fld id="{1B0CECD0-5D5F-4A9E-ADDB-5754351D427E}" type="datetimeFigureOut">
              <a:rPr lang="en-US"/>
              <a:pPr>
                <a:defRPr/>
              </a:pPr>
              <a:t>8/22/2017</a:t>
            </a:fld>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AFFD8F57-CBCC-4372-A9CA-9A72B69F5F86}"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88" y="141168"/>
            <a:ext cx="8909804" cy="1496007"/>
          </a:xfrm>
        </p:spPr>
        <p:txBody>
          <a:bodyPr/>
          <a:lstStyle/>
          <a:p>
            <a:r>
              <a:rPr lang="en-US"/>
              <a:t>Click to edit Master title style</a:t>
            </a:r>
          </a:p>
        </p:txBody>
      </p:sp>
      <p:sp>
        <p:nvSpPr>
          <p:cNvPr id="3" name="Text Placeholder 2"/>
          <p:cNvSpPr>
            <a:spLocks noGrp="1"/>
          </p:cNvSpPr>
          <p:nvPr>
            <p:ph type="body" sz="half" idx="1"/>
          </p:nvPr>
        </p:nvSpPr>
        <p:spPr>
          <a:xfrm>
            <a:off x="539988" y="1985510"/>
            <a:ext cx="4769895" cy="509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489880" y="1985511"/>
            <a:ext cx="4769895" cy="2458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489880" y="4620023"/>
            <a:ext cx="4769895" cy="2460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fld id="{2904668A-4CC5-47B3-99DE-5CDF7EDAB4B8}" type="datetimeFigureOut">
              <a:rPr lang="en-US"/>
              <a:pPr>
                <a:defRPr/>
              </a:pPr>
              <a:t>8/22/2017</a:t>
            </a:fld>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7DA51C2A-604D-4440-9A01-066442F4CAC2}"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09982" y="704004"/>
            <a:ext cx="9179799" cy="132000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982" y="2288011"/>
            <a:ext cx="4499901" cy="47520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489880" y="2288011"/>
            <a:ext cx="4499901" cy="4752023"/>
          </a:xfrm>
        </p:spPr>
        <p:txBody>
          <a:bodyPr/>
          <a:lstStyle/>
          <a:p>
            <a:endParaRPr lang="en-US"/>
          </a:p>
        </p:txBody>
      </p:sp>
      <p:sp>
        <p:nvSpPr>
          <p:cNvPr id="5" name="Date Placeholder 4"/>
          <p:cNvSpPr>
            <a:spLocks noGrp="1"/>
          </p:cNvSpPr>
          <p:nvPr>
            <p:ph type="dt" sz="half" idx="10"/>
          </p:nvPr>
        </p:nvSpPr>
        <p:spPr>
          <a:xfrm>
            <a:off x="809982" y="7216034"/>
            <a:ext cx="2249951" cy="528003"/>
          </a:xfrm>
        </p:spPr>
        <p:txBody>
          <a:bodyPr/>
          <a:lstStyle>
            <a:lvl1pPr>
              <a:defRPr/>
            </a:lvl1pPr>
          </a:lstStyle>
          <a:p>
            <a:endParaRPr lang="en-US"/>
          </a:p>
        </p:txBody>
      </p:sp>
      <p:sp>
        <p:nvSpPr>
          <p:cNvPr id="6" name="Footer Placeholder 5"/>
          <p:cNvSpPr>
            <a:spLocks noGrp="1"/>
          </p:cNvSpPr>
          <p:nvPr>
            <p:ph type="ftr" sz="quarter" idx="11"/>
          </p:nvPr>
        </p:nvSpPr>
        <p:spPr>
          <a:xfrm>
            <a:off x="3689919" y="7216034"/>
            <a:ext cx="3419925" cy="528003"/>
          </a:xfrm>
        </p:spPr>
        <p:txBody>
          <a:bodyPr/>
          <a:lstStyle>
            <a:lvl1pPr>
              <a:defRPr/>
            </a:lvl1pPr>
          </a:lstStyle>
          <a:p>
            <a:endParaRPr lang="en-US"/>
          </a:p>
        </p:txBody>
      </p:sp>
      <p:sp>
        <p:nvSpPr>
          <p:cNvPr id="7" name="Slide Number Placeholder 6"/>
          <p:cNvSpPr>
            <a:spLocks noGrp="1"/>
          </p:cNvSpPr>
          <p:nvPr>
            <p:ph type="sldNum" sz="quarter" idx="12"/>
          </p:nvPr>
        </p:nvSpPr>
        <p:spPr>
          <a:xfrm>
            <a:off x="7739830" y="7216034"/>
            <a:ext cx="2249951" cy="528003"/>
          </a:xfrm>
        </p:spPr>
        <p:txBody>
          <a:bodyPr/>
          <a:lstStyle>
            <a:lvl1pPr>
              <a:defRPr/>
            </a:lvl1pPr>
          </a:lstStyle>
          <a:p>
            <a:fld id="{BB512DDB-EA16-4071-991C-496A00560BC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09982" y="704004"/>
            <a:ext cx="9179799" cy="1320006"/>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982" y="2288011"/>
            <a:ext cx="4499901" cy="4752023"/>
          </a:xfrm>
        </p:spPr>
        <p:txBody>
          <a:bodyPr/>
          <a:lstStyle/>
          <a:p>
            <a:endParaRPr lang="en-US"/>
          </a:p>
        </p:txBody>
      </p:sp>
      <p:sp>
        <p:nvSpPr>
          <p:cNvPr id="4" name="Text Placeholder 3"/>
          <p:cNvSpPr>
            <a:spLocks noGrp="1"/>
          </p:cNvSpPr>
          <p:nvPr>
            <p:ph type="body" sz="half" idx="2"/>
          </p:nvPr>
        </p:nvSpPr>
        <p:spPr>
          <a:xfrm>
            <a:off x="5489880" y="2288011"/>
            <a:ext cx="4499901" cy="47520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09982" y="7216034"/>
            <a:ext cx="2249951" cy="528003"/>
          </a:xfrm>
        </p:spPr>
        <p:txBody>
          <a:bodyPr/>
          <a:lstStyle>
            <a:lvl1pPr>
              <a:defRPr/>
            </a:lvl1pPr>
          </a:lstStyle>
          <a:p>
            <a:endParaRPr lang="en-US"/>
          </a:p>
        </p:txBody>
      </p:sp>
      <p:sp>
        <p:nvSpPr>
          <p:cNvPr id="6" name="Footer Placeholder 5"/>
          <p:cNvSpPr>
            <a:spLocks noGrp="1"/>
          </p:cNvSpPr>
          <p:nvPr>
            <p:ph type="ftr" sz="quarter" idx="11"/>
          </p:nvPr>
        </p:nvSpPr>
        <p:spPr>
          <a:xfrm>
            <a:off x="3689919" y="7216034"/>
            <a:ext cx="3419925" cy="528003"/>
          </a:xfrm>
        </p:spPr>
        <p:txBody>
          <a:bodyPr/>
          <a:lstStyle>
            <a:lvl1pPr>
              <a:defRPr/>
            </a:lvl1pPr>
          </a:lstStyle>
          <a:p>
            <a:endParaRPr lang="en-US"/>
          </a:p>
        </p:txBody>
      </p:sp>
      <p:sp>
        <p:nvSpPr>
          <p:cNvPr id="7" name="Slide Number Placeholder 6"/>
          <p:cNvSpPr>
            <a:spLocks noGrp="1"/>
          </p:cNvSpPr>
          <p:nvPr>
            <p:ph type="sldNum" sz="quarter" idx="12"/>
          </p:nvPr>
        </p:nvSpPr>
        <p:spPr>
          <a:xfrm>
            <a:off x="7739830" y="7216034"/>
            <a:ext cx="2249951" cy="528003"/>
          </a:xfrm>
        </p:spPr>
        <p:txBody>
          <a:bodyPr/>
          <a:lstStyle>
            <a:lvl1pPr>
              <a:defRPr/>
            </a:lvl1pPr>
          </a:lstStyle>
          <a:p>
            <a:fld id="{9D1C8706-3E5A-4219-9943-4657E5B9B00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6074871" y="602961"/>
            <a:ext cx="4137734" cy="1083427"/>
          </a:xfrm>
          <a:prstGeom prst="rect">
            <a:avLst/>
          </a:prstGeom>
          <a:solidFill>
            <a:srgbClr val="F0EEE4"/>
          </a:solidFill>
          <a:ln>
            <a:solidFill>
              <a:srgbClr val="F0EEE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106"/>
          </a:p>
        </p:txBody>
      </p:sp>
      <p:sp>
        <p:nvSpPr>
          <p:cNvPr id="2" name="Title 1"/>
          <p:cNvSpPr>
            <a:spLocks noGrp="1"/>
          </p:cNvSpPr>
          <p:nvPr>
            <p:ph type="title"/>
          </p:nvPr>
        </p:nvSpPr>
        <p:spPr/>
        <p:txBody>
          <a:bodyPr/>
          <a:lstStyle/>
          <a:p>
            <a:r>
              <a:rPr lang="en-US" dirty="0" smtClean="0"/>
              <a:t>Click to edit Master title style</a:t>
            </a:r>
            <a:endParaRPr lang="fa-IR" dirty="0"/>
          </a:p>
        </p:txBody>
      </p:sp>
      <p:sp>
        <p:nvSpPr>
          <p:cNvPr id="4" name="Date Placeholder 3"/>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3" name="Content Placeholder 2"/>
          <p:cNvSpPr>
            <a:spLocks noGrp="1"/>
          </p:cNvSpPr>
          <p:nvPr>
            <p:ph idx="1"/>
          </p:nvPr>
        </p:nvSpPr>
        <p:spPr>
          <a:solidFill>
            <a:schemeClr val="bg2"/>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04C6A2-2F43-4696-9F98-E27D0311B5A0}" type="slidenum">
              <a:rPr lang="fa-IR" smtClean="0"/>
              <a:pPr/>
              <a:t>‹#›</a:t>
            </a:fld>
            <a:endParaRPr lang="fa-IR"/>
          </a:p>
        </p:txBody>
      </p:sp>
      <p:pic>
        <p:nvPicPr>
          <p:cNvPr id="1026" name="Picture 2"/>
          <p:cNvPicPr>
            <a:picLocks noChangeAspect="1" noChangeArrowheads="1"/>
          </p:cNvPicPr>
          <p:nvPr userDrawn="1"/>
        </p:nvPicPr>
        <p:blipFill>
          <a:blip r:embed="rId2"/>
          <a:srcRect/>
          <a:stretch>
            <a:fillRect/>
          </a:stretch>
        </p:blipFill>
        <p:spPr bwMode="auto">
          <a:xfrm>
            <a:off x="562455" y="578859"/>
            <a:ext cx="5624916" cy="1153635"/>
          </a:xfrm>
          <a:prstGeom prst="rect">
            <a:avLst/>
          </a:prstGeom>
          <a:noFill/>
          <a:ln w="9525">
            <a:noFill/>
            <a:miter lim="800000"/>
            <a:headEnd/>
            <a:tailEnd/>
          </a:ln>
          <a:effectLst/>
        </p:spPr>
      </p:pic>
      <p:pic>
        <p:nvPicPr>
          <p:cNvPr id="1027" name="Picture 3"/>
          <p:cNvPicPr>
            <a:picLocks noChangeAspect="1" noChangeArrowheads="1"/>
          </p:cNvPicPr>
          <p:nvPr userDrawn="1"/>
        </p:nvPicPr>
        <p:blipFill>
          <a:blip r:embed="rId3"/>
          <a:srcRect/>
          <a:stretch>
            <a:fillRect/>
          </a:stretch>
        </p:blipFill>
        <p:spPr bwMode="auto">
          <a:xfrm>
            <a:off x="9196700" y="561950"/>
            <a:ext cx="1034977" cy="1366604"/>
          </a:xfrm>
          <a:prstGeom prst="rect">
            <a:avLst/>
          </a:prstGeom>
          <a:noFill/>
          <a:ln w="9525">
            <a:noFill/>
            <a:miter lim="800000"/>
            <a:headEnd/>
            <a:tailEnd/>
          </a:ln>
          <a:effectLst/>
        </p:spPr>
      </p:pic>
      <p:cxnSp>
        <p:nvCxnSpPr>
          <p:cNvPr id="13" name="Straight Connector 12"/>
          <p:cNvCxnSpPr/>
          <p:nvPr userDrawn="1"/>
        </p:nvCxnSpPr>
        <p:spPr>
          <a:xfrm>
            <a:off x="546573" y="1808282"/>
            <a:ext cx="9674855" cy="1375"/>
          </a:xfrm>
          <a:prstGeom prst="line">
            <a:avLst/>
          </a:prstGeom>
          <a:ln w="2159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userDrawn="1"/>
        </p:nvPicPr>
        <p:blipFill>
          <a:blip r:embed="rId4"/>
          <a:srcRect/>
          <a:stretch>
            <a:fillRect/>
          </a:stretch>
        </p:blipFill>
        <p:spPr bwMode="auto">
          <a:xfrm>
            <a:off x="6159245" y="577480"/>
            <a:ext cx="3048372" cy="1103571"/>
          </a:xfrm>
          <a:prstGeom prst="rect">
            <a:avLst/>
          </a:prstGeom>
          <a:noFill/>
          <a:ln w="9525">
            <a:noFill/>
            <a:miter lim="800000"/>
            <a:headEnd/>
            <a:tailEnd/>
          </a:ln>
          <a:effectLst/>
        </p:spPr>
      </p:pic>
      <p:cxnSp>
        <p:nvCxnSpPr>
          <p:cNvPr id="15" name="Straight Connector 14"/>
          <p:cNvCxnSpPr/>
          <p:nvPr userDrawn="1"/>
        </p:nvCxnSpPr>
        <p:spPr>
          <a:xfrm>
            <a:off x="562455" y="7207725"/>
            <a:ext cx="9674855" cy="1375"/>
          </a:xfrm>
          <a:prstGeom prst="line">
            <a:avLst/>
          </a:prstGeom>
          <a:ln w="2159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107" y="5089358"/>
            <a:ext cx="9179799" cy="1573008"/>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853107" y="3356852"/>
            <a:ext cx="9179799" cy="173250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539988" y="1848011"/>
            <a:ext cx="4769895" cy="52268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489880" y="1848011"/>
            <a:ext cx="4769895" cy="52268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539989" y="1772843"/>
            <a:ext cx="4771771" cy="7388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9989" y="2511679"/>
            <a:ext cx="4771771" cy="45631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5486132" y="1772843"/>
            <a:ext cx="4773645" cy="7388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132" y="2511679"/>
            <a:ext cx="4773645" cy="45631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0" y="315335"/>
            <a:ext cx="3553048" cy="1342006"/>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222408" y="315337"/>
            <a:ext cx="6037369" cy="6759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539990" y="1657343"/>
            <a:ext cx="3553048" cy="54175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6829" y="5544028"/>
            <a:ext cx="6479858" cy="654504"/>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116829" y="707670"/>
            <a:ext cx="6479858" cy="47520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116829" y="6198531"/>
            <a:ext cx="6479858" cy="9295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F1766-9DF2-44BA-8F87-9B5A57BD3137}" type="datetimeFigureOut">
              <a:rPr lang="fa-IR" smtClean="0"/>
              <a:pPr/>
              <a:t>1438/11/30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04C6A2-2F43-4696-9F98-E27D0311B5A0}"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88" y="317169"/>
            <a:ext cx="9719787" cy="1320006"/>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539988" y="1848011"/>
            <a:ext cx="9719787" cy="5226859"/>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7739830" y="7340703"/>
            <a:ext cx="2519945" cy="421669"/>
          </a:xfrm>
          <a:prstGeom prst="rect">
            <a:avLst/>
          </a:prstGeom>
        </p:spPr>
        <p:txBody>
          <a:bodyPr vert="horz" lIns="91440" tIns="45720" rIns="91440" bIns="45720" rtlCol="1" anchor="ctr"/>
          <a:lstStyle>
            <a:lvl1pPr algn="r">
              <a:defRPr sz="1200">
                <a:solidFill>
                  <a:schemeClr val="tx1">
                    <a:tint val="75000"/>
                  </a:schemeClr>
                </a:solidFill>
              </a:defRPr>
            </a:lvl1pPr>
          </a:lstStyle>
          <a:p>
            <a:fld id="{D02F1766-9DF2-44BA-8F87-9B5A57BD3137}" type="datetimeFigureOut">
              <a:rPr lang="fa-IR" smtClean="0"/>
              <a:pPr/>
              <a:t>1438/11/30</a:t>
            </a:fld>
            <a:endParaRPr lang="fa-IR"/>
          </a:p>
        </p:txBody>
      </p:sp>
      <p:sp>
        <p:nvSpPr>
          <p:cNvPr id="5" name="Footer Placeholder 4"/>
          <p:cNvSpPr>
            <a:spLocks noGrp="1"/>
          </p:cNvSpPr>
          <p:nvPr>
            <p:ph type="ftr" sz="quarter" idx="3"/>
          </p:nvPr>
        </p:nvSpPr>
        <p:spPr>
          <a:xfrm>
            <a:off x="3689919" y="7340703"/>
            <a:ext cx="3419925" cy="421669"/>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539988" y="7340703"/>
            <a:ext cx="2519945" cy="421669"/>
          </a:xfrm>
          <a:prstGeom prst="rect">
            <a:avLst/>
          </a:prstGeom>
        </p:spPr>
        <p:txBody>
          <a:bodyPr vert="horz" lIns="91440" tIns="45720" rIns="91440" bIns="45720" rtlCol="1" anchor="ctr"/>
          <a:lstStyle>
            <a:lvl1pPr algn="l">
              <a:defRPr sz="1200">
                <a:solidFill>
                  <a:schemeClr val="tx1">
                    <a:tint val="75000"/>
                  </a:schemeClr>
                </a:solidFill>
              </a:defRPr>
            </a:lvl1pPr>
          </a:lstStyle>
          <a:p>
            <a:fld id="{1704C6A2-2F43-4696-9F98-E27D0311B5A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ideo" Target="file:///C:\Documents%20and%20Settings\TI\My%20Documents\&#9734;UCB2006\Group%20Talk\060928\Fumehood_Demo_sash_height.mpeg"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7.xml"/><Relationship Id="rId1" Type="http://schemas.openxmlformats.org/officeDocument/2006/relationships/video" Target="file:///C:\Documents%20and%20Settings\TI\My%20Documents\&#9734;UCB2006\Group%20Talk\060928\40per320cfm.m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hyperlink" Target="http://upload.wikimedia.org/wikipedia/commons/0/02/Fume_hood.jpg"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endParaRPr lang="en-US" dirty="0" smtClean="0">
              <a:cs typeface="B Nazanin" pitchFamily="2" charset="-78"/>
            </a:endParaRPr>
          </a:p>
          <a:p>
            <a:pPr lvl="2"/>
            <a:r>
              <a:rPr lang="fa-IR" sz="3000" dirty="0" smtClean="0">
                <a:cs typeface="B Nazanin" pitchFamily="2" charset="-78"/>
              </a:rPr>
              <a:t>عوامل </a:t>
            </a:r>
            <a:r>
              <a:rPr lang="fa-IR" sz="3000" dirty="0" smtClean="0">
                <a:cs typeface="B Nazanin" pitchFamily="2" charset="-78"/>
              </a:rPr>
              <a:t>زيان آور محيط کار</a:t>
            </a:r>
          </a:p>
          <a:p>
            <a:pPr lvl="3"/>
            <a:r>
              <a:rPr lang="fa-IR" sz="3000" dirty="0" smtClean="0">
                <a:cs typeface="B Nazanin" pitchFamily="2" charset="-78"/>
              </a:rPr>
              <a:t>فيزيکي</a:t>
            </a:r>
          </a:p>
          <a:p>
            <a:pPr lvl="3"/>
            <a:r>
              <a:rPr lang="fa-IR" sz="3000" dirty="0" smtClean="0">
                <a:cs typeface="B Nazanin" pitchFamily="2" charset="-78"/>
              </a:rPr>
              <a:t>شيميايي</a:t>
            </a:r>
          </a:p>
          <a:p>
            <a:pPr lvl="3"/>
            <a:r>
              <a:rPr lang="fa-IR" sz="3000" dirty="0" smtClean="0">
                <a:cs typeface="B Nazanin" pitchFamily="2" charset="-78"/>
              </a:rPr>
              <a:t> بيولوژيکي</a:t>
            </a:r>
          </a:p>
          <a:p>
            <a:pPr lvl="3"/>
            <a:r>
              <a:rPr lang="fa-IR" sz="3000" dirty="0" smtClean="0">
                <a:cs typeface="B Nazanin" pitchFamily="2" charset="-78"/>
              </a:rPr>
              <a:t>ارگونوميکي</a:t>
            </a:r>
          </a:p>
          <a:p>
            <a:pPr lvl="3"/>
            <a:r>
              <a:rPr lang="fa-IR" sz="3000" dirty="0" smtClean="0">
                <a:cs typeface="B Nazanin" pitchFamily="2" charset="-78"/>
              </a:rPr>
              <a:t>رواني</a:t>
            </a:r>
            <a:endParaRPr lang="fa-IR" sz="3000" dirty="0">
              <a:cs typeface="B 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99353" y="2174069"/>
            <a:ext cx="8229600" cy="1143000"/>
          </a:xfrm>
        </p:spPr>
        <p:txBody>
          <a:bodyPr>
            <a:normAutofit/>
          </a:bodyPr>
          <a:lstStyle/>
          <a:p>
            <a:pPr rtl="1"/>
            <a:r>
              <a:rPr lang="fa-IR" sz="3300" dirty="0">
                <a:solidFill>
                  <a:srgbClr val="FF0000"/>
                </a:solidFill>
                <a:cs typeface="B Titr" pitchFamily="2" charset="-78"/>
              </a:rPr>
              <a:t>عملکرد مکانيکي هودها</a:t>
            </a:r>
            <a:r>
              <a:rPr lang="fa-IR" dirty="0" smtClean="0">
                <a:cs typeface="B Titr" pitchFamily="2" charset="-78"/>
              </a:rPr>
              <a:t/>
            </a:r>
            <a:br>
              <a:rPr lang="fa-IR" dirty="0" smtClean="0">
                <a:cs typeface="B Titr" pitchFamily="2" charset="-78"/>
              </a:rPr>
            </a:br>
            <a:r>
              <a:rPr lang="en-US" sz="3300" dirty="0">
                <a:solidFill>
                  <a:srgbClr val="FF0000"/>
                </a:solidFill>
                <a:latin typeface="Times New Roman" pitchFamily="18" charset="0"/>
                <a:cs typeface="Times New Roman" pitchFamily="18" charset="0"/>
              </a:rPr>
              <a:t>How </a:t>
            </a:r>
            <a:r>
              <a:rPr lang="en-US" sz="3300" dirty="0">
                <a:solidFill>
                  <a:srgbClr val="FF0000"/>
                </a:solidFill>
                <a:latin typeface="Times New Roman" pitchFamily="18" charset="0"/>
                <a:cs typeface="Times New Roman" pitchFamily="18" charset="0"/>
              </a:rPr>
              <a:t>Hoods Function Mechanically</a:t>
            </a:r>
          </a:p>
        </p:txBody>
      </p:sp>
      <p:sp>
        <p:nvSpPr>
          <p:cNvPr id="16387" name="Rectangle 3"/>
          <p:cNvSpPr>
            <a:spLocks noGrp="1" noChangeArrowheads="1"/>
          </p:cNvSpPr>
          <p:nvPr>
            <p:ph type="body" idx="1"/>
          </p:nvPr>
        </p:nvSpPr>
        <p:spPr>
          <a:xfrm>
            <a:off x="1327915" y="3388515"/>
            <a:ext cx="8145064" cy="3286148"/>
          </a:xfrm>
        </p:spPr>
        <p:txBody>
          <a:bodyPr>
            <a:normAutofit fontScale="77500" lnSpcReduction="20000"/>
          </a:bodyPr>
          <a:lstStyle/>
          <a:p>
            <a:pPr algn="justLow" rtl="1"/>
            <a:r>
              <a:rPr lang="fa-IR" dirty="0" smtClean="0">
                <a:cs typeface="B Koodak" pitchFamily="2" charset="-78"/>
              </a:rPr>
              <a:t>بدنه اصلي – حجم هود</a:t>
            </a:r>
          </a:p>
          <a:p>
            <a:pPr algn="justLow" rtl="1">
              <a:buNone/>
            </a:pPr>
            <a:r>
              <a:rPr lang="fa-IR" dirty="0" smtClean="0">
                <a:cs typeface="B Koodak" pitchFamily="2" charset="-78"/>
              </a:rPr>
              <a:t>        - کف هود، سيستم الکتريکي، سيستم گازکشي، آب،  سينک و ...</a:t>
            </a:r>
          </a:p>
          <a:p>
            <a:pPr algn="justLow" rtl="1"/>
            <a:r>
              <a:rPr lang="fa-IR" dirty="0" smtClean="0">
                <a:cs typeface="B Koodak" pitchFamily="2" charset="-78"/>
              </a:rPr>
              <a:t>سيستم خروجي – جهت جريان هوا</a:t>
            </a:r>
          </a:p>
          <a:p>
            <a:pPr algn="justLow" rtl="1">
              <a:buNone/>
            </a:pPr>
            <a:r>
              <a:rPr lang="fa-IR" dirty="0" smtClean="0">
                <a:cs typeface="B Koodak" pitchFamily="2" charset="-78"/>
              </a:rPr>
              <a:t>        - جريان هوا بايد آلاينده ها را از اپراتور دور نمايد.</a:t>
            </a:r>
          </a:p>
          <a:p>
            <a:pPr algn="justLow" rtl="1"/>
            <a:r>
              <a:rPr lang="fa-IR" dirty="0" smtClean="0">
                <a:cs typeface="B Koodak" pitchFamily="2" charset="-78"/>
              </a:rPr>
              <a:t>فيلتراسيون – گرفتن آلاينده ها</a:t>
            </a:r>
          </a:p>
          <a:p>
            <a:pPr algn="justLow" rtl="1">
              <a:buNone/>
            </a:pPr>
            <a:r>
              <a:rPr lang="fa-IR" dirty="0" smtClean="0">
                <a:cs typeface="B Koodak" pitchFamily="2" charset="-78"/>
              </a:rPr>
              <a:t>        - شامل گازها يا ذرات.</a:t>
            </a:r>
          </a:p>
          <a:p>
            <a:pPr algn="justLow" rtl="1"/>
            <a:r>
              <a:rPr lang="fa-IR" dirty="0" smtClean="0">
                <a:cs typeface="B Koodak" pitchFamily="2" charset="-78"/>
              </a:rPr>
              <a:t>درب هود (</a:t>
            </a:r>
            <a:r>
              <a:rPr lang="en-US" dirty="0" smtClean="0">
                <a:cs typeface="B Koodak" pitchFamily="2" charset="-78"/>
              </a:rPr>
              <a:t>Sash</a:t>
            </a:r>
            <a:r>
              <a:rPr lang="fa-IR" dirty="0" smtClean="0">
                <a:cs typeface="B Koodak" pitchFamily="2" charset="-78"/>
              </a:rPr>
              <a:t>) – پنجره کشويي هود</a:t>
            </a:r>
          </a:p>
          <a:p>
            <a:pPr algn="justLow" rtl="1"/>
            <a:r>
              <a:rPr lang="fa-IR" dirty="0" smtClean="0">
                <a:cs typeface="B Koodak" pitchFamily="2" charset="-78"/>
              </a:rPr>
              <a:t>پايه هود (</a:t>
            </a:r>
            <a:r>
              <a:rPr lang="en-US" dirty="0" smtClean="0">
                <a:cs typeface="B Koodak" pitchFamily="2" charset="-78"/>
              </a:rPr>
              <a:t>Sill</a:t>
            </a:r>
            <a:r>
              <a:rPr lang="fa-IR" dirty="0" smtClean="0">
                <a:cs typeface="B Koodak" pitchFamily="2" charset="-78"/>
              </a:rPr>
              <a:t>) – لبه پاييني هود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p:cTn id="12"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p:cTn id="17" dur="10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 calcmode="lin" valueType="num">
                                      <p:cBhvr>
                                        <p:cTn id="22" dur="10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3" presetClass="entr" presetSubtype="16" fill="hold" grpId="0" nodeType="after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p:cTn id="27" dur="10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5000"/>
                            </p:stCondLst>
                            <p:childTnLst>
                              <p:par>
                                <p:cTn id="30" presetID="23" presetClass="entr" presetSubtype="16" fill="hold" grpId="0" nodeType="after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 calcmode="lin" valueType="num">
                                      <p:cBhvr>
                                        <p:cTn id="32" dur="10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par>
                          <p:cTn id="34" fill="hold">
                            <p:stCondLst>
                              <p:cond delay="6000"/>
                            </p:stCondLst>
                            <p:childTnLst>
                              <p:par>
                                <p:cTn id="35" presetID="23" presetClass="entr" presetSubtype="16" fill="hold" grpId="0" nodeType="after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p:cTn id="37" dur="10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par>
                          <p:cTn id="39" fill="hold">
                            <p:stCondLst>
                              <p:cond delay="7000"/>
                            </p:stCondLst>
                            <p:childTnLst>
                              <p:par>
                                <p:cTn id="40" presetID="23" presetClass="entr" presetSubtype="16" fill="hold" grpId="0" nodeType="after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 calcmode="lin" valueType="num">
                                      <p:cBhvr>
                                        <p:cTn id="42" dur="10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43" dur="10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04181" y="215603"/>
            <a:ext cx="7543800" cy="1295400"/>
          </a:xfrm>
        </p:spPr>
        <p:txBody>
          <a:bodyPr>
            <a:normAutofit/>
          </a:bodyPr>
          <a:lstStyle/>
          <a:p>
            <a:pPr rtl="1" eaLnBrk="1" hangingPunct="1"/>
            <a:r>
              <a:rPr lang="fa-IR" sz="3600" dirty="0">
                <a:solidFill>
                  <a:srgbClr val="FF0000"/>
                </a:solidFill>
                <a:cs typeface="B Titr" pitchFamily="2" charset="-78"/>
              </a:rPr>
              <a:t>طرز کار هودهاي مخصوص فيوم</a:t>
            </a:r>
            <a:endParaRPr lang="en-US" sz="3600" dirty="0">
              <a:solidFill>
                <a:srgbClr val="FF0000"/>
              </a:solidFill>
              <a:cs typeface="B Titr" pitchFamily="2" charset="-78"/>
            </a:endParaRPr>
          </a:p>
        </p:txBody>
      </p:sp>
      <p:sp>
        <p:nvSpPr>
          <p:cNvPr id="22531" name="Rectangle 3"/>
          <p:cNvSpPr>
            <a:spLocks noGrp="1" noChangeArrowheads="1"/>
          </p:cNvSpPr>
          <p:nvPr>
            <p:ph type="body" sz="half" idx="2"/>
          </p:nvPr>
        </p:nvSpPr>
        <p:spPr>
          <a:xfrm>
            <a:off x="5255865" y="2379333"/>
            <a:ext cx="5262736" cy="3538537"/>
          </a:xfrm>
        </p:spPr>
        <p:txBody>
          <a:bodyPr>
            <a:noAutofit/>
          </a:bodyPr>
          <a:lstStyle/>
          <a:p>
            <a:pPr algn="justLow" rtl="1" eaLnBrk="1" hangingPunct="1"/>
            <a:r>
              <a:rPr lang="fa-IR" sz="2800" dirty="0">
                <a:cs typeface="B Koodak" pitchFamily="2" charset="-78"/>
              </a:rPr>
              <a:t>اصول کار در اين هودها مشابه بقيه هودهاست؛ هوا توسط فن از قسمت جلويي هود به سمت داخل آن کشيده ميشود و به خارج از ساختمان هدايت مي</a:t>
            </a:r>
            <a:r>
              <a:rPr lang="en-US" sz="2800" dirty="0">
                <a:cs typeface="B Koodak" pitchFamily="2" charset="-78"/>
              </a:rPr>
              <a:t> </a:t>
            </a:r>
            <a:r>
              <a:rPr lang="fa-IR" sz="2800" dirty="0">
                <a:cs typeface="B Koodak" pitchFamily="2" charset="-78"/>
              </a:rPr>
              <a:t>شود و يا ممکن است فيلتره شود و مجدداً به داخل اطاق برگشت داده شود.</a:t>
            </a:r>
            <a:endParaRPr lang="en-US" sz="2800" dirty="0"/>
          </a:p>
        </p:txBody>
      </p:sp>
      <p:pic>
        <p:nvPicPr>
          <p:cNvPr id="22532" name="Picture 7" descr="fumehood1"/>
          <p:cNvPicPr>
            <a:picLocks noGrp="1" noChangeAspect="1" noChangeArrowheads="1"/>
          </p:cNvPicPr>
          <p:nvPr>
            <p:ph sz="half" idx="1"/>
          </p:nvPr>
        </p:nvPicPr>
        <p:blipFill>
          <a:blip r:embed="rId2">
            <a:clrChange>
              <a:clrFrom>
                <a:srgbClr val="000000">
                  <a:alpha val="0"/>
                </a:srgbClr>
              </a:clrFrom>
              <a:clrTo>
                <a:srgbClr val="000000">
                  <a:alpha val="0"/>
                </a:srgbClr>
              </a:clrTo>
            </a:clrChange>
          </a:blip>
          <a:srcRect/>
          <a:stretch>
            <a:fillRect/>
          </a:stretch>
        </p:blipFill>
        <p:spPr>
          <a:xfrm>
            <a:off x="503337" y="1727771"/>
            <a:ext cx="4464496" cy="4841662"/>
          </a:xfrm>
          <a:solidFill>
            <a:srgbClr val="FFFF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55465" y="215603"/>
            <a:ext cx="7543800" cy="1295400"/>
          </a:xfrm>
        </p:spPr>
        <p:txBody>
          <a:bodyPr>
            <a:normAutofit fontScale="90000"/>
          </a:bodyPr>
          <a:lstStyle/>
          <a:p>
            <a:pPr eaLnBrk="1" hangingPunct="1"/>
            <a:r>
              <a:rPr lang="fa-IR" sz="4000" dirty="0">
                <a:solidFill>
                  <a:srgbClr val="FF0000"/>
                </a:solidFill>
                <a:cs typeface="B Titr" pitchFamily="2" charset="-78"/>
              </a:rPr>
              <a:t>هود استاندارد مخصوص فيومها</a:t>
            </a:r>
            <a:r>
              <a:rPr lang="en-US" dirty="0" smtClean="0">
                <a:solidFill>
                  <a:srgbClr val="FF0000"/>
                </a:solidFill>
              </a:rPr>
              <a:t/>
            </a:r>
            <a:br>
              <a:rPr lang="en-US" dirty="0" smtClean="0">
                <a:solidFill>
                  <a:srgbClr val="FF0000"/>
                </a:solidFill>
              </a:rPr>
            </a:br>
            <a:r>
              <a:rPr lang="en-US" dirty="0" smtClean="0">
                <a:solidFill>
                  <a:srgbClr val="FF0000"/>
                </a:solidFill>
              </a:rPr>
              <a:t>Standard Fume Hood</a:t>
            </a:r>
          </a:p>
        </p:txBody>
      </p:sp>
      <p:sp>
        <p:nvSpPr>
          <p:cNvPr id="23555" name="Rectangle 12"/>
          <p:cNvSpPr>
            <a:spLocks noGrp="1" noChangeArrowheads="1"/>
          </p:cNvSpPr>
          <p:nvPr>
            <p:ph type="body" sz="half" idx="3"/>
          </p:nvPr>
        </p:nvSpPr>
        <p:spPr>
          <a:xfrm>
            <a:off x="6270769" y="2231827"/>
            <a:ext cx="4241680" cy="4251334"/>
          </a:xfrm>
        </p:spPr>
        <p:txBody>
          <a:bodyPr>
            <a:noAutofit/>
          </a:bodyPr>
          <a:lstStyle/>
          <a:p>
            <a:pPr algn="justLow" rtl="1" eaLnBrk="1" hangingPunct="1"/>
            <a:r>
              <a:rPr lang="fa-IR" sz="2200" dirty="0">
                <a:cs typeface="B Koodak" pitchFamily="2" charset="-78"/>
              </a:rPr>
              <a:t>حجم هوا ثابت</a:t>
            </a:r>
          </a:p>
          <a:p>
            <a:pPr algn="justLow" rtl="1" eaLnBrk="1" hangingPunct="1"/>
            <a:r>
              <a:rPr lang="fa-IR" sz="2200" dirty="0">
                <a:cs typeface="B Koodak" pitchFamily="2" charset="-78"/>
              </a:rPr>
              <a:t>داراي اجزاء کم</a:t>
            </a:r>
            <a:endParaRPr lang="en-US" sz="2200" dirty="0"/>
          </a:p>
          <a:p>
            <a:pPr algn="justLow" rtl="1" eaLnBrk="1" hangingPunct="1"/>
            <a:r>
              <a:rPr lang="fa-IR" sz="2200" dirty="0">
                <a:cs typeface="B Koodak" pitchFamily="2" charset="-78"/>
              </a:rPr>
              <a:t>براي </a:t>
            </a:r>
            <a:r>
              <a:rPr lang="fa-IR" sz="2200" b="1" dirty="0">
                <a:cs typeface="B Koodak" pitchFamily="2" charset="-78"/>
              </a:rPr>
              <a:t>حفاظت</a:t>
            </a:r>
            <a:r>
              <a:rPr lang="fa-IR" sz="2200" dirty="0">
                <a:cs typeface="B Koodak" pitchFamily="2" charset="-78"/>
              </a:rPr>
              <a:t> عمومي استـفاده مي</a:t>
            </a:r>
            <a:r>
              <a:rPr lang="en-US" sz="2200" dirty="0">
                <a:cs typeface="B Koodak" pitchFamily="2" charset="-78"/>
              </a:rPr>
              <a:t> </a:t>
            </a:r>
            <a:r>
              <a:rPr lang="fa-IR" sz="2200" dirty="0">
                <a:cs typeface="B Koodak" pitchFamily="2" charset="-78"/>
              </a:rPr>
              <a:t>گردند.</a:t>
            </a:r>
          </a:p>
          <a:p>
            <a:pPr algn="justLow" rtl="1" eaLnBrk="1" hangingPunct="1">
              <a:lnSpc>
                <a:spcPct val="150000"/>
              </a:lnSpc>
            </a:pPr>
            <a:r>
              <a:rPr lang="fa-IR" sz="2200" dirty="0">
                <a:cs typeface="B Koodak" pitchFamily="2" charset="-78"/>
              </a:rPr>
              <a:t>سرعت در دهانه هود با ارتفاع درب هود نسبت معکوس دارد.</a:t>
            </a:r>
          </a:p>
          <a:p>
            <a:pPr algn="justLow" rtl="1" eaLnBrk="1" hangingPunct="1">
              <a:lnSpc>
                <a:spcPct val="150000"/>
              </a:lnSpc>
              <a:buNone/>
            </a:pPr>
            <a:r>
              <a:rPr lang="fa-IR" sz="2200" dirty="0">
                <a:cs typeface="B Koodak" pitchFamily="2" charset="-78"/>
              </a:rPr>
              <a:t>               - هرچه ارتفاع درب کمتر باشد، به همان نسبت سرعت جريان هوا بيشتر خواهد بود.</a:t>
            </a:r>
            <a:endParaRPr lang="en-US" sz="2200" dirty="0"/>
          </a:p>
        </p:txBody>
      </p:sp>
      <p:pic>
        <p:nvPicPr>
          <p:cNvPr id="23556" name="Picture 13" descr="standardclosed"/>
          <p:cNvPicPr>
            <a:picLocks noGrp="1" noChangeAspect="1" noChangeArrowheads="1"/>
          </p:cNvPicPr>
          <p:nvPr>
            <p:ph sz="quarter" idx="1"/>
          </p:nvPr>
        </p:nvPicPr>
        <p:blipFill>
          <a:blip r:embed="rId2"/>
          <a:srcRect/>
          <a:stretch>
            <a:fillRect/>
          </a:stretch>
        </p:blipFill>
        <p:spPr>
          <a:xfrm>
            <a:off x="491367" y="2735884"/>
            <a:ext cx="2677390" cy="3006486"/>
          </a:xfrm>
          <a:solidFill>
            <a:srgbClr val="FFFF00"/>
          </a:solidFill>
        </p:spPr>
      </p:pic>
      <p:pic>
        <p:nvPicPr>
          <p:cNvPr id="23557" name="Picture 14" descr="standardopen"/>
          <p:cNvPicPr>
            <a:picLocks noGrp="1" noChangeAspect="1" noChangeArrowheads="1"/>
          </p:cNvPicPr>
          <p:nvPr>
            <p:ph sz="quarter" idx="2"/>
          </p:nvPr>
        </p:nvPicPr>
        <p:blipFill>
          <a:blip r:embed="rId3"/>
          <a:srcRect/>
          <a:stretch>
            <a:fillRect/>
          </a:stretch>
        </p:blipFill>
        <p:spPr>
          <a:xfrm>
            <a:off x="3311649" y="2735883"/>
            <a:ext cx="2600204" cy="3006487"/>
          </a:xfrm>
          <a:solidFill>
            <a:srgbClr val="FFFF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1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p:cTn id="12" dur="1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3555">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calcmode="lin" valueType="num">
                                      <p:cBhvr>
                                        <p:cTn id="17" dur="10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3555">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 calcmode="lin" valueType="num">
                                      <p:cBhvr>
                                        <p:cTn id="22" dur="10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3555">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3" presetClass="entr" presetSubtype="16" fill="hold" grpId="0" nodeType="after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 calcmode="lin" valueType="num">
                                      <p:cBhvr>
                                        <p:cTn id="27" dur="10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2355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6" name="Rectangle 58"/>
          <p:cNvSpPr>
            <a:spLocks noChangeArrowheads="1"/>
          </p:cNvSpPr>
          <p:nvPr/>
        </p:nvSpPr>
        <p:spPr bwMode="auto">
          <a:xfrm rot="-5400000">
            <a:off x="1666081" y="2588419"/>
            <a:ext cx="381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290" name="Rectangle 2"/>
          <p:cNvSpPr>
            <a:spLocks noGrp="1" noChangeArrowheads="1"/>
          </p:cNvSpPr>
          <p:nvPr>
            <p:ph type="title"/>
          </p:nvPr>
        </p:nvSpPr>
        <p:spPr/>
        <p:txBody>
          <a:bodyPr>
            <a:normAutofit/>
          </a:bodyPr>
          <a:lstStyle/>
          <a:p>
            <a:pPr rtl="1"/>
            <a:r>
              <a:rPr lang="fa-IR" sz="3600" dirty="0">
                <a:solidFill>
                  <a:srgbClr val="FF0000"/>
                </a:solidFill>
                <a:cs typeface="B Titr" pitchFamily="2" charset="-78"/>
              </a:rPr>
              <a:t>مسير عبور جريان هوا در هود</a:t>
            </a:r>
            <a:endParaRPr lang="en-US" sz="3600" dirty="0">
              <a:solidFill>
                <a:srgbClr val="FF0000"/>
              </a:solidFill>
              <a:cs typeface="B Titr" pitchFamily="2" charset="-78"/>
            </a:endParaRPr>
          </a:p>
        </p:txBody>
      </p:sp>
      <p:sp>
        <p:nvSpPr>
          <p:cNvPr id="12291" name="Rectangle 3"/>
          <p:cNvSpPr>
            <a:spLocks noChangeArrowheads="1"/>
          </p:cNvSpPr>
          <p:nvPr/>
        </p:nvSpPr>
        <p:spPr bwMode="auto">
          <a:xfrm>
            <a:off x="1666081" y="4341019"/>
            <a:ext cx="2133600" cy="2286000"/>
          </a:xfrm>
          <a:prstGeom prst="rect">
            <a:avLst/>
          </a:prstGeom>
          <a:noFill/>
          <a:ln w="76200">
            <a:solidFill>
              <a:schemeClr val="tx1"/>
            </a:solidFill>
            <a:miter lim="800000"/>
            <a:headEnd/>
            <a:tailEnd/>
          </a:ln>
          <a:effectLst/>
        </p:spPr>
        <p:txBody>
          <a:bodyPr wrap="none" anchor="ctr"/>
          <a:lstStyle/>
          <a:p>
            <a:endParaRPr lang="en-US"/>
          </a:p>
        </p:txBody>
      </p:sp>
      <p:sp>
        <p:nvSpPr>
          <p:cNvPr id="12292" name="Rectangle 4"/>
          <p:cNvSpPr>
            <a:spLocks noChangeArrowheads="1"/>
          </p:cNvSpPr>
          <p:nvPr/>
        </p:nvSpPr>
        <p:spPr bwMode="auto">
          <a:xfrm>
            <a:off x="5171281" y="4341019"/>
            <a:ext cx="3810000" cy="2286000"/>
          </a:xfrm>
          <a:prstGeom prst="rect">
            <a:avLst/>
          </a:prstGeom>
          <a:noFill/>
          <a:ln w="76200">
            <a:solidFill>
              <a:schemeClr val="tx1"/>
            </a:solidFill>
            <a:miter lim="800000"/>
            <a:headEnd/>
            <a:tailEnd/>
          </a:ln>
          <a:effectLst/>
        </p:spPr>
        <p:txBody>
          <a:bodyPr wrap="none" anchor="ctr"/>
          <a:lstStyle/>
          <a:p>
            <a:endParaRPr lang="en-US"/>
          </a:p>
        </p:txBody>
      </p:sp>
      <p:sp>
        <p:nvSpPr>
          <p:cNvPr id="12293" name="Rectangle 5"/>
          <p:cNvSpPr>
            <a:spLocks noChangeArrowheads="1"/>
          </p:cNvSpPr>
          <p:nvPr/>
        </p:nvSpPr>
        <p:spPr bwMode="auto">
          <a:xfrm>
            <a:off x="3418681" y="5103019"/>
            <a:ext cx="685800" cy="1295400"/>
          </a:xfrm>
          <a:prstGeom prst="rect">
            <a:avLst/>
          </a:prstGeom>
          <a:solidFill>
            <a:schemeClr val="bg1"/>
          </a:solidFill>
          <a:ln w="9525">
            <a:noFill/>
            <a:miter lim="800000"/>
            <a:headEnd/>
            <a:tailEnd/>
          </a:ln>
          <a:effectLst/>
        </p:spPr>
        <p:txBody>
          <a:bodyPr wrap="none" anchor="ctr"/>
          <a:lstStyle/>
          <a:p>
            <a:endParaRPr lang="en-US"/>
          </a:p>
        </p:txBody>
      </p:sp>
      <p:sp>
        <p:nvSpPr>
          <p:cNvPr id="12294" name="Line 6"/>
          <p:cNvSpPr>
            <a:spLocks noChangeShapeType="1"/>
          </p:cNvSpPr>
          <p:nvPr/>
        </p:nvSpPr>
        <p:spPr bwMode="auto">
          <a:xfrm>
            <a:off x="3952081" y="4417219"/>
            <a:ext cx="0" cy="1371600"/>
          </a:xfrm>
          <a:prstGeom prst="line">
            <a:avLst/>
          </a:prstGeom>
          <a:noFill/>
          <a:ln w="57150">
            <a:solidFill>
              <a:schemeClr val="tx1"/>
            </a:solidFill>
            <a:round/>
            <a:headEnd/>
            <a:tailEnd/>
          </a:ln>
          <a:effectLst/>
        </p:spPr>
        <p:txBody>
          <a:bodyPr wrap="none" anchor="ctr"/>
          <a:lstStyle/>
          <a:p>
            <a:endParaRPr lang="en-US"/>
          </a:p>
        </p:txBody>
      </p:sp>
      <p:sp>
        <p:nvSpPr>
          <p:cNvPr id="12295" name="Rectangle 7"/>
          <p:cNvSpPr>
            <a:spLocks noChangeArrowheads="1"/>
          </p:cNvSpPr>
          <p:nvPr/>
        </p:nvSpPr>
        <p:spPr bwMode="auto">
          <a:xfrm>
            <a:off x="5171281" y="4341019"/>
            <a:ext cx="3810000" cy="6858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2296" name="Rectangle 8"/>
          <p:cNvSpPr>
            <a:spLocks noChangeArrowheads="1"/>
          </p:cNvSpPr>
          <p:nvPr/>
        </p:nvSpPr>
        <p:spPr bwMode="auto">
          <a:xfrm>
            <a:off x="5247481" y="4569619"/>
            <a:ext cx="3657600" cy="1219200"/>
          </a:xfrm>
          <a:prstGeom prst="rect">
            <a:avLst/>
          </a:prstGeom>
          <a:noFill/>
          <a:ln w="57150">
            <a:solidFill>
              <a:schemeClr val="tx1"/>
            </a:solidFill>
            <a:miter lim="800000"/>
            <a:headEnd/>
            <a:tailEnd/>
          </a:ln>
          <a:effectLst/>
        </p:spPr>
        <p:txBody>
          <a:bodyPr wrap="none" anchor="ctr"/>
          <a:lstStyle/>
          <a:p>
            <a:endParaRPr lang="en-US"/>
          </a:p>
        </p:txBody>
      </p:sp>
      <p:sp>
        <p:nvSpPr>
          <p:cNvPr id="12297" name="AutoShape 9"/>
          <p:cNvSpPr>
            <a:spLocks noChangeArrowheads="1"/>
          </p:cNvSpPr>
          <p:nvPr/>
        </p:nvSpPr>
        <p:spPr bwMode="auto">
          <a:xfrm flipV="1">
            <a:off x="1666081" y="3350419"/>
            <a:ext cx="1295400" cy="990600"/>
          </a:xfrm>
          <a:prstGeom prst="flowChartManualOperation">
            <a:avLst/>
          </a:prstGeom>
          <a:solidFill>
            <a:srgbClr val="66FFFF"/>
          </a:solidFill>
          <a:ln w="57150">
            <a:solidFill>
              <a:schemeClr val="tx1"/>
            </a:solidFill>
            <a:miter lim="800000"/>
            <a:headEnd/>
            <a:tailEnd/>
          </a:ln>
          <a:effectLst/>
        </p:spPr>
        <p:txBody>
          <a:bodyPr wrap="none" anchor="ctr"/>
          <a:lstStyle/>
          <a:p>
            <a:endParaRPr lang="en-US"/>
          </a:p>
        </p:txBody>
      </p:sp>
      <p:sp>
        <p:nvSpPr>
          <p:cNvPr id="12298" name="AutoShape 10"/>
          <p:cNvSpPr>
            <a:spLocks noChangeArrowheads="1"/>
          </p:cNvSpPr>
          <p:nvPr/>
        </p:nvSpPr>
        <p:spPr bwMode="auto">
          <a:xfrm flipV="1">
            <a:off x="5857081" y="3350419"/>
            <a:ext cx="2286000" cy="990600"/>
          </a:xfrm>
          <a:prstGeom prst="flowChartManualOperation">
            <a:avLst/>
          </a:prstGeom>
          <a:solidFill>
            <a:srgbClr val="66FFFF"/>
          </a:solidFill>
          <a:ln w="57150">
            <a:solidFill>
              <a:schemeClr val="tx1"/>
            </a:solidFill>
            <a:miter lim="800000"/>
            <a:headEnd/>
            <a:tailEnd/>
          </a:ln>
          <a:effectLst/>
        </p:spPr>
        <p:txBody>
          <a:bodyPr wrap="none" anchor="ctr"/>
          <a:lstStyle/>
          <a:p>
            <a:endParaRPr lang="en-US"/>
          </a:p>
        </p:txBody>
      </p:sp>
      <p:sp>
        <p:nvSpPr>
          <p:cNvPr id="12299" name="Rectangle 11"/>
          <p:cNvSpPr>
            <a:spLocks noChangeArrowheads="1"/>
          </p:cNvSpPr>
          <p:nvPr/>
        </p:nvSpPr>
        <p:spPr bwMode="auto">
          <a:xfrm>
            <a:off x="2047081" y="2588419"/>
            <a:ext cx="3810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300" name="Rectangle 12"/>
          <p:cNvSpPr>
            <a:spLocks noChangeArrowheads="1"/>
          </p:cNvSpPr>
          <p:nvPr/>
        </p:nvSpPr>
        <p:spPr bwMode="auto">
          <a:xfrm rot="-5400000">
            <a:off x="6390481" y="2588419"/>
            <a:ext cx="381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301" name="Rectangle 13"/>
          <p:cNvSpPr>
            <a:spLocks noChangeArrowheads="1"/>
          </p:cNvSpPr>
          <p:nvPr/>
        </p:nvSpPr>
        <p:spPr bwMode="auto">
          <a:xfrm>
            <a:off x="6771481" y="2588419"/>
            <a:ext cx="3810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302" name="Line 14"/>
          <p:cNvSpPr>
            <a:spLocks noChangeShapeType="1"/>
          </p:cNvSpPr>
          <p:nvPr/>
        </p:nvSpPr>
        <p:spPr bwMode="auto">
          <a:xfrm>
            <a:off x="3723481" y="6322219"/>
            <a:ext cx="228600" cy="228600"/>
          </a:xfrm>
          <a:prstGeom prst="line">
            <a:avLst/>
          </a:prstGeom>
          <a:noFill/>
          <a:ln w="76200">
            <a:solidFill>
              <a:schemeClr val="tx1"/>
            </a:solidFill>
            <a:round/>
            <a:headEnd/>
            <a:tailEnd/>
          </a:ln>
          <a:effectLst/>
        </p:spPr>
        <p:txBody>
          <a:bodyPr wrap="none" anchor="ctr"/>
          <a:lstStyle/>
          <a:p>
            <a:endParaRPr lang="en-US"/>
          </a:p>
        </p:txBody>
      </p:sp>
      <p:sp>
        <p:nvSpPr>
          <p:cNvPr id="12303" name="Rectangle 15"/>
          <p:cNvSpPr>
            <a:spLocks noChangeArrowheads="1"/>
          </p:cNvSpPr>
          <p:nvPr/>
        </p:nvSpPr>
        <p:spPr bwMode="auto">
          <a:xfrm flipV="1">
            <a:off x="5171281" y="6398419"/>
            <a:ext cx="3810000" cy="22860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12309" name="Line 21"/>
          <p:cNvSpPr>
            <a:spLocks noChangeShapeType="1"/>
          </p:cNvSpPr>
          <p:nvPr/>
        </p:nvSpPr>
        <p:spPr bwMode="auto">
          <a:xfrm>
            <a:off x="1894681" y="4798219"/>
            <a:ext cx="0" cy="1600200"/>
          </a:xfrm>
          <a:prstGeom prst="line">
            <a:avLst/>
          </a:prstGeom>
          <a:noFill/>
          <a:ln w="57150">
            <a:solidFill>
              <a:schemeClr val="tx1"/>
            </a:solidFill>
            <a:round/>
            <a:headEnd/>
            <a:tailEnd/>
          </a:ln>
          <a:effectLst/>
        </p:spPr>
        <p:txBody>
          <a:bodyPr wrap="none" anchor="ctr"/>
          <a:lstStyle/>
          <a:p>
            <a:endParaRPr lang="en-US"/>
          </a:p>
        </p:txBody>
      </p:sp>
      <p:sp>
        <p:nvSpPr>
          <p:cNvPr id="12317" name="Arc 29"/>
          <p:cNvSpPr>
            <a:spLocks/>
          </p:cNvSpPr>
          <p:nvPr/>
        </p:nvSpPr>
        <p:spPr bwMode="auto">
          <a:xfrm flipH="1" flipV="1">
            <a:off x="2732881" y="5103019"/>
            <a:ext cx="12192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2318" name="Arc 30"/>
          <p:cNvSpPr>
            <a:spLocks/>
          </p:cNvSpPr>
          <p:nvPr/>
        </p:nvSpPr>
        <p:spPr bwMode="auto">
          <a:xfrm flipH="1" flipV="1">
            <a:off x="2428081" y="5210969"/>
            <a:ext cx="1524000" cy="958850"/>
          </a:xfrm>
          <a:custGeom>
            <a:avLst/>
            <a:gdLst>
              <a:gd name="G0" fmla="+- 0 0 0"/>
              <a:gd name="G1" fmla="+- 21600 0 0"/>
              <a:gd name="G2" fmla="+- 21600 0 0"/>
              <a:gd name="T0" fmla="*/ 0 w 21600"/>
              <a:gd name="T1" fmla="*/ 0 h 27185"/>
              <a:gd name="T2" fmla="*/ 20865 w 21600"/>
              <a:gd name="T3" fmla="*/ 27185 h 27185"/>
              <a:gd name="T4" fmla="*/ 0 w 21600"/>
              <a:gd name="T5" fmla="*/ 21600 h 27185"/>
            </a:gdLst>
            <a:ahLst/>
            <a:cxnLst>
              <a:cxn ang="0">
                <a:pos x="T0" y="T1"/>
              </a:cxn>
              <a:cxn ang="0">
                <a:pos x="T2" y="T3"/>
              </a:cxn>
              <a:cxn ang="0">
                <a:pos x="T4" y="T5"/>
              </a:cxn>
            </a:cxnLst>
            <a:rect l="0" t="0" r="r" b="b"/>
            <a:pathLst>
              <a:path w="21600" h="27185" fill="none" extrusionOk="0">
                <a:moveTo>
                  <a:pt x="-1" y="0"/>
                </a:moveTo>
                <a:cubicBezTo>
                  <a:pt x="11929" y="0"/>
                  <a:pt x="21600" y="9670"/>
                  <a:pt x="21600" y="21600"/>
                </a:cubicBezTo>
                <a:cubicBezTo>
                  <a:pt x="21600" y="23485"/>
                  <a:pt x="21353" y="25363"/>
                  <a:pt x="20865" y="27185"/>
                </a:cubicBezTo>
              </a:path>
              <a:path w="21600" h="27185" stroke="0" extrusionOk="0">
                <a:moveTo>
                  <a:pt x="-1" y="0"/>
                </a:moveTo>
                <a:cubicBezTo>
                  <a:pt x="11929" y="0"/>
                  <a:pt x="21600" y="9670"/>
                  <a:pt x="21600" y="21600"/>
                </a:cubicBezTo>
                <a:cubicBezTo>
                  <a:pt x="21600" y="23485"/>
                  <a:pt x="21353" y="25363"/>
                  <a:pt x="20865" y="27185"/>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2319" name="Line 31"/>
          <p:cNvSpPr>
            <a:spLocks noChangeShapeType="1"/>
          </p:cNvSpPr>
          <p:nvPr/>
        </p:nvSpPr>
        <p:spPr bwMode="auto">
          <a:xfrm flipH="1">
            <a:off x="2656681" y="6246019"/>
            <a:ext cx="1295400" cy="1524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0" name="Line 32"/>
          <p:cNvSpPr>
            <a:spLocks noChangeShapeType="1"/>
          </p:cNvSpPr>
          <p:nvPr/>
        </p:nvSpPr>
        <p:spPr bwMode="auto">
          <a:xfrm flipH="1">
            <a:off x="2275681" y="6474619"/>
            <a:ext cx="914400" cy="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1" name="Line 33"/>
          <p:cNvSpPr>
            <a:spLocks noChangeShapeType="1"/>
          </p:cNvSpPr>
          <p:nvPr/>
        </p:nvSpPr>
        <p:spPr bwMode="auto">
          <a:xfrm flipV="1">
            <a:off x="1742281" y="4493419"/>
            <a:ext cx="228600" cy="381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2" name="Line 34"/>
          <p:cNvSpPr>
            <a:spLocks noChangeShapeType="1"/>
          </p:cNvSpPr>
          <p:nvPr/>
        </p:nvSpPr>
        <p:spPr bwMode="auto">
          <a:xfrm flipH="1" flipV="1">
            <a:off x="2428081" y="4569619"/>
            <a:ext cx="152400" cy="8382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3" name="Line 35"/>
          <p:cNvSpPr>
            <a:spLocks noChangeShapeType="1"/>
          </p:cNvSpPr>
          <p:nvPr/>
        </p:nvSpPr>
        <p:spPr bwMode="auto">
          <a:xfrm flipH="1" flipV="1">
            <a:off x="2809081" y="4645819"/>
            <a:ext cx="609600" cy="762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4" name="Line 36"/>
          <p:cNvSpPr>
            <a:spLocks noChangeShapeType="1"/>
          </p:cNvSpPr>
          <p:nvPr/>
        </p:nvSpPr>
        <p:spPr bwMode="auto">
          <a:xfrm flipV="1">
            <a:off x="2123281" y="4569619"/>
            <a:ext cx="76200" cy="762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5" name="Text Box 37"/>
          <p:cNvSpPr txBox="1">
            <a:spLocks noChangeArrowheads="1"/>
          </p:cNvSpPr>
          <p:nvPr/>
        </p:nvSpPr>
        <p:spPr bwMode="auto">
          <a:xfrm>
            <a:off x="3257681" y="5788819"/>
            <a:ext cx="948400" cy="369332"/>
          </a:xfrm>
          <a:prstGeom prst="rect">
            <a:avLst/>
          </a:prstGeom>
          <a:noFill/>
          <a:ln w="9525">
            <a:noFill/>
            <a:miter lim="800000"/>
            <a:headEnd/>
            <a:tailEnd/>
          </a:ln>
          <a:effectLst/>
        </p:spPr>
        <p:txBody>
          <a:bodyPr wrap="none">
            <a:spAutoFit/>
          </a:bodyPr>
          <a:lstStyle/>
          <a:p>
            <a:r>
              <a:rPr lang="en-US" sz="1800">
                <a:solidFill>
                  <a:srgbClr val="FF3300"/>
                </a:solidFill>
              </a:rPr>
              <a:t>Air Flow</a:t>
            </a:r>
            <a:endParaRPr lang="en-US"/>
          </a:p>
        </p:txBody>
      </p:sp>
      <p:sp>
        <p:nvSpPr>
          <p:cNvPr id="12326" name="Freeform 38"/>
          <p:cNvSpPr>
            <a:spLocks/>
          </p:cNvSpPr>
          <p:nvPr/>
        </p:nvSpPr>
        <p:spPr bwMode="auto">
          <a:xfrm>
            <a:off x="1627981" y="5953919"/>
            <a:ext cx="419100" cy="558800"/>
          </a:xfrm>
          <a:custGeom>
            <a:avLst/>
            <a:gdLst/>
            <a:ahLst/>
            <a:cxnLst>
              <a:cxn ang="0">
                <a:pos x="264" y="328"/>
              </a:cxn>
              <a:cxn ang="0">
                <a:pos x="120" y="328"/>
              </a:cxn>
              <a:cxn ang="0">
                <a:pos x="120" y="184"/>
              </a:cxn>
            </a:cxnLst>
            <a:rect l="0" t="0" r="r" b="b"/>
            <a:pathLst>
              <a:path w="264" h="352">
                <a:moveTo>
                  <a:pt x="264" y="328"/>
                </a:moveTo>
                <a:cubicBezTo>
                  <a:pt x="204" y="340"/>
                  <a:pt x="144" y="352"/>
                  <a:pt x="120" y="328"/>
                </a:cubicBezTo>
                <a:cubicBezTo>
                  <a:pt x="96" y="304"/>
                  <a:pt x="0" y="0"/>
                  <a:pt x="120" y="184"/>
                </a:cubicBezTo>
              </a:path>
            </a:pathLst>
          </a:custGeom>
          <a:noFill/>
          <a:ln w="9525" cap="flat">
            <a:solidFill>
              <a:schemeClr val="tx1"/>
            </a:solidFill>
            <a:prstDash val="sysDot"/>
            <a:round/>
            <a:headEnd type="none" w="med" len="med"/>
            <a:tailEnd type="triangle" w="med" len="med"/>
          </a:ln>
          <a:effectLst/>
        </p:spPr>
        <p:txBody>
          <a:bodyPr wrap="none" anchor="ctr"/>
          <a:lstStyle/>
          <a:p>
            <a:endParaRPr lang="en-US"/>
          </a:p>
        </p:txBody>
      </p:sp>
      <p:sp>
        <p:nvSpPr>
          <p:cNvPr id="12327" name="Line 39"/>
          <p:cNvSpPr>
            <a:spLocks noChangeShapeType="1"/>
          </p:cNvSpPr>
          <p:nvPr/>
        </p:nvSpPr>
        <p:spPr bwMode="auto">
          <a:xfrm flipV="1">
            <a:off x="1742281" y="5026819"/>
            <a:ext cx="0" cy="9144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8" name="Line 40"/>
          <p:cNvSpPr>
            <a:spLocks noChangeShapeType="1"/>
          </p:cNvSpPr>
          <p:nvPr/>
        </p:nvSpPr>
        <p:spPr bwMode="auto">
          <a:xfrm flipH="1" flipV="1">
            <a:off x="2275681" y="3731419"/>
            <a:ext cx="76200" cy="1143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29" name="Line 41"/>
          <p:cNvSpPr>
            <a:spLocks noChangeShapeType="1"/>
          </p:cNvSpPr>
          <p:nvPr/>
        </p:nvSpPr>
        <p:spPr bwMode="auto">
          <a:xfrm flipH="1" flipV="1">
            <a:off x="2275681" y="3121819"/>
            <a:ext cx="381000" cy="14478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30" name="Line 42"/>
          <p:cNvSpPr>
            <a:spLocks noChangeShapeType="1"/>
          </p:cNvSpPr>
          <p:nvPr/>
        </p:nvSpPr>
        <p:spPr bwMode="auto">
          <a:xfrm flipV="1">
            <a:off x="1970881" y="2893219"/>
            <a:ext cx="228600" cy="12192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32" name="Text Box 44"/>
          <p:cNvSpPr txBox="1">
            <a:spLocks noChangeArrowheads="1"/>
          </p:cNvSpPr>
          <p:nvPr/>
        </p:nvSpPr>
        <p:spPr bwMode="auto">
          <a:xfrm>
            <a:off x="1924584" y="6817519"/>
            <a:ext cx="1097223" cy="369332"/>
          </a:xfrm>
          <a:prstGeom prst="rect">
            <a:avLst/>
          </a:prstGeom>
          <a:noFill/>
          <a:ln w="9525">
            <a:noFill/>
            <a:miter lim="800000"/>
            <a:headEnd/>
            <a:tailEnd/>
          </a:ln>
          <a:effectLst/>
        </p:spPr>
        <p:txBody>
          <a:bodyPr wrap="none">
            <a:spAutoFit/>
          </a:bodyPr>
          <a:lstStyle/>
          <a:p>
            <a:r>
              <a:rPr lang="en-US" sz="1800">
                <a:solidFill>
                  <a:schemeClr val="accent2"/>
                </a:solidFill>
              </a:rPr>
              <a:t>Side View</a:t>
            </a:r>
            <a:endParaRPr lang="en-US" sz="1800"/>
          </a:p>
        </p:txBody>
      </p:sp>
      <p:sp>
        <p:nvSpPr>
          <p:cNvPr id="12333" name="Text Box 45"/>
          <p:cNvSpPr txBox="1">
            <a:spLocks noChangeArrowheads="1"/>
          </p:cNvSpPr>
          <p:nvPr/>
        </p:nvSpPr>
        <p:spPr bwMode="auto">
          <a:xfrm>
            <a:off x="6222206" y="6817520"/>
            <a:ext cx="1231900" cy="366713"/>
          </a:xfrm>
          <a:prstGeom prst="rect">
            <a:avLst/>
          </a:prstGeom>
          <a:noFill/>
          <a:ln w="9525">
            <a:noFill/>
            <a:miter lim="800000"/>
            <a:headEnd/>
            <a:tailEnd/>
          </a:ln>
          <a:effectLst/>
        </p:spPr>
        <p:txBody>
          <a:bodyPr wrap="none">
            <a:spAutoFit/>
          </a:bodyPr>
          <a:lstStyle/>
          <a:p>
            <a:r>
              <a:rPr lang="en-US" sz="1800">
                <a:solidFill>
                  <a:schemeClr val="accent2"/>
                </a:solidFill>
              </a:rPr>
              <a:t>Front View</a:t>
            </a:r>
            <a:endParaRPr lang="en-US" sz="1800"/>
          </a:p>
        </p:txBody>
      </p:sp>
      <p:sp>
        <p:nvSpPr>
          <p:cNvPr id="12335" name="Arc 47"/>
          <p:cNvSpPr>
            <a:spLocks/>
          </p:cNvSpPr>
          <p:nvPr/>
        </p:nvSpPr>
        <p:spPr bwMode="auto">
          <a:xfrm flipH="1" flipV="1">
            <a:off x="8066881" y="5484019"/>
            <a:ext cx="12192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2336" name="Arc 48"/>
          <p:cNvSpPr>
            <a:spLocks/>
          </p:cNvSpPr>
          <p:nvPr/>
        </p:nvSpPr>
        <p:spPr bwMode="auto">
          <a:xfrm flipH="1" flipV="1">
            <a:off x="7990681" y="6017419"/>
            <a:ext cx="12192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2337" name="Arc 49"/>
          <p:cNvSpPr>
            <a:spLocks/>
          </p:cNvSpPr>
          <p:nvPr/>
        </p:nvSpPr>
        <p:spPr bwMode="auto">
          <a:xfrm flipV="1">
            <a:off x="4637881" y="5560219"/>
            <a:ext cx="12192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2338" name="Arc 50"/>
          <p:cNvSpPr>
            <a:spLocks/>
          </p:cNvSpPr>
          <p:nvPr/>
        </p:nvSpPr>
        <p:spPr bwMode="auto">
          <a:xfrm flipV="1">
            <a:off x="5018881" y="6017419"/>
            <a:ext cx="12192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2339" name="Line 51"/>
          <p:cNvSpPr>
            <a:spLocks noChangeShapeType="1"/>
          </p:cNvSpPr>
          <p:nvPr/>
        </p:nvSpPr>
        <p:spPr bwMode="auto">
          <a:xfrm flipV="1">
            <a:off x="6314281" y="3960019"/>
            <a:ext cx="457200" cy="13716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40" name="Line 52"/>
          <p:cNvSpPr>
            <a:spLocks noChangeShapeType="1"/>
          </p:cNvSpPr>
          <p:nvPr/>
        </p:nvSpPr>
        <p:spPr bwMode="auto">
          <a:xfrm flipH="1" flipV="1">
            <a:off x="7228681" y="3960019"/>
            <a:ext cx="457200" cy="13716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41" name="Line 53"/>
          <p:cNvSpPr>
            <a:spLocks noChangeShapeType="1"/>
          </p:cNvSpPr>
          <p:nvPr/>
        </p:nvSpPr>
        <p:spPr bwMode="auto">
          <a:xfrm flipH="1" flipV="1">
            <a:off x="7000081" y="3121819"/>
            <a:ext cx="0" cy="16002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42" name="Line 54"/>
          <p:cNvSpPr>
            <a:spLocks noChangeShapeType="1"/>
          </p:cNvSpPr>
          <p:nvPr/>
        </p:nvSpPr>
        <p:spPr bwMode="auto">
          <a:xfrm flipH="1" flipV="1">
            <a:off x="7685881" y="5560219"/>
            <a:ext cx="457200" cy="4572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43" name="Line 55"/>
          <p:cNvSpPr>
            <a:spLocks noChangeShapeType="1"/>
          </p:cNvSpPr>
          <p:nvPr/>
        </p:nvSpPr>
        <p:spPr bwMode="auto">
          <a:xfrm flipV="1">
            <a:off x="6009481" y="5407819"/>
            <a:ext cx="533400" cy="5334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44" name="Text Box 56"/>
          <p:cNvSpPr txBox="1">
            <a:spLocks noChangeArrowheads="1"/>
          </p:cNvSpPr>
          <p:nvPr/>
        </p:nvSpPr>
        <p:spPr bwMode="auto">
          <a:xfrm>
            <a:off x="6686681" y="5865019"/>
            <a:ext cx="948400" cy="369332"/>
          </a:xfrm>
          <a:prstGeom prst="rect">
            <a:avLst/>
          </a:prstGeom>
          <a:noFill/>
          <a:ln w="9525">
            <a:noFill/>
            <a:miter lim="800000"/>
            <a:headEnd/>
            <a:tailEnd/>
          </a:ln>
          <a:effectLst/>
        </p:spPr>
        <p:txBody>
          <a:bodyPr wrap="none">
            <a:spAutoFit/>
          </a:bodyPr>
          <a:lstStyle/>
          <a:p>
            <a:r>
              <a:rPr lang="en-US" sz="1800">
                <a:solidFill>
                  <a:srgbClr val="FF3300"/>
                </a:solidFill>
              </a:rPr>
              <a:t>Air Flow</a:t>
            </a:r>
            <a:endParaRPr lang="en-US"/>
          </a:p>
        </p:txBody>
      </p:sp>
      <p:sp>
        <p:nvSpPr>
          <p:cNvPr id="12345" name="Rectangle 57" descr="70%"/>
          <p:cNvSpPr>
            <a:spLocks noChangeArrowheads="1"/>
          </p:cNvSpPr>
          <p:nvPr/>
        </p:nvSpPr>
        <p:spPr bwMode="auto">
          <a:xfrm>
            <a:off x="5933281" y="2359819"/>
            <a:ext cx="457200" cy="762000"/>
          </a:xfrm>
          <a:prstGeom prst="rect">
            <a:avLst/>
          </a:prstGeom>
          <a:pattFill prst="pct70">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12347" name="Rectangle 59" descr="70%"/>
          <p:cNvSpPr>
            <a:spLocks noChangeArrowheads="1"/>
          </p:cNvSpPr>
          <p:nvPr/>
        </p:nvSpPr>
        <p:spPr bwMode="auto">
          <a:xfrm>
            <a:off x="1208881" y="2359819"/>
            <a:ext cx="457200" cy="762000"/>
          </a:xfrm>
          <a:prstGeom prst="rect">
            <a:avLst/>
          </a:prstGeom>
          <a:pattFill prst="pct70">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12331" name="Line 43"/>
          <p:cNvSpPr>
            <a:spLocks noChangeShapeType="1"/>
          </p:cNvSpPr>
          <p:nvPr/>
        </p:nvSpPr>
        <p:spPr bwMode="auto">
          <a:xfrm flipH="1">
            <a:off x="1513681" y="2740819"/>
            <a:ext cx="609600" cy="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34" name="Line 46"/>
          <p:cNvSpPr>
            <a:spLocks noChangeShapeType="1"/>
          </p:cNvSpPr>
          <p:nvPr/>
        </p:nvSpPr>
        <p:spPr bwMode="auto">
          <a:xfrm flipH="1">
            <a:off x="1056481" y="2893219"/>
            <a:ext cx="533400" cy="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2351" name="Line 63"/>
          <p:cNvSpPr>
            <a:spLocks noChangeShapeType="1"/>
          </p:cNvSpPr>
          <p:nvPr/>
        </p:nvSpPr>
        <p:spPr bwMode="auto">
          <a:xfrm flipH="1">
            <a:off x="5780881" y="2740819"/>
            <a:ext cx="1066800" cy="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2344"/>
                                        </p:tgtEl>
                                        <p:attrNameLst>
                                          <p:attrName>style.visibility</p:attrName>
                                        </p:attrNameLst>
                                      </p:cBhvr>
                                      <p:to>
                                        <p:strVal val="visible"/>
                                      </p:to>
                                    </p:set>
                                  </p:childTnLst>
                                </p:cTn>
                              </p:par>
                            </p:childTnLst>
                          </p:cTn>
                        </p:par>
                        <p:par>
                          <p:cTn id="7" fill="hold">
                            <p:stCondLst>
                              <p:cond delay="1500"/>
                            </p:stCondLst>
                            <p:childTnLst>
                              <p:par>
                                <p:cTn id="8" presetID="17" presetClass="entr" presetSubtype="4" fill="hold" grpId="0" nodeType="afterEffect">
                                  <p:stCondLst>
                                    <p:cond delay="1000"/>
                                  </p:stCondLst>
                                  <p:childTnLst>
                                    <p:set>
                                      <p:cBhvr>
                                        <p:cTn id="9" dur="1" fill="hold">
                                          <p:stCondLst>
                                            <p:cond delay="0"/>
                                          </p:stCondLst>
                                        </p:cTn>
                                        <p:tgtEl>
                                          <p:spTgt spid="12335"/>
                                        </p:tgtEl>
                                        <p:attrNameLst>
                                          <p:attrName>style.visibility</p:attrName>
                                        </p:attrNameLst>
                                      </p:cBhvr>
                                      <p:to>
                                        <p:strVal val="visible"/>
                                      </p:to>
                                    </p:set>
                                    <p:anim calcmode="lin" valueType="num">
                                      <p:cBhvr>
                                        <p:cTn id="10" dur="500" fill="hold"/>
                                        <p:tgtEl>
                                          <p:spTgt spid="12335"/>
                                        </p:tgtEl>
                                        <p:attrNameLst>
                                          <p:attrName>ppt_x</p:attrName>
                                        </p:attrNameLst>
                                      </p:cBhvr>
                                      <p:tavLst>
                                        <p:tav tm="0">
                                          <p:val>
                                            <p:strVal val="#ppt_x"/>
                                          </p:val>
                                        </p:tav>
                                        <p:tav tm="100000">
                                          <p:val>
                                            <p:strVal val="#ppt_x"/>
                                          </p:val>
                                        </p:tav>
                                      </p:tavLst>
                                    </p:anim>
                                    <p:anim calcmode="lin" valueType="num">
                                      <p:cBhvr>
                                        <p:cTn id="11" dur="500" fill="hold"/>
                                        <p:tgtEl>
                                          <p:spTgt spid="12335"/>
                                        </p:tgtEl>
                                        <p:attrNameLst>
                                          <p:attrName>ppt_y</p:attrName>
                                        </p:attrNameLst>
                                      </p:cBhvr>
                                      <p:tavLst>
                                        <p:tav tm="0">
                                          <p:val>
                                            <p:strVal val="#ppt_y+#ppt_h/2"/>
                                          </p:val>
                                        </p:tav>
                                        <p:tav tm="100000">
                                          <p:val>
                                            <p:strVal val="#ppt_y"/>
                                          </p:val>
                                        </p:tav>
                                      </p:tavLst>
                                    </p:anim>
                                    <p:anim calcmode="lin" valueType="num">
                                      <p:cBhvr>
                                        <p:cTn id="12" dur="500" fill="hold"/>
                                        <p:tgtEl>
                                          <p:spTgt spid="12335"/>
                                        </p:tgtEl>
                                        <p:attrNameLst>
                                          <p:attrName>ppt_w</p:attrName>
                                        </p:attrNameLst>
                                      </p:cBhvr>
                                      <p:tavLst>
                                        <p:tav tm="0">
                                          <p:val>
                                            <p:strVal val="#ppt_w"/>
                                          </p:val>
                                        </p:tav>
                                        <p:tav tm="100000">
                                          <p:val>
                                            <p:strVal val="#ppt_w"/>
                                          </p:val>
                                        </p:tav>
                                      </p:tavLst>
                                    </p:anim>
                                    <p:anim calcmode="lin" valueType="num">
                                      <p:cBhvr>
                                        <p:cTn id="13" dur="500" fill="hold"/>
                                        <p:tgtEl>
                                          <p:spTgt spid="12335"/>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17" presetClass="entr" presetSubtype="8" fill="hold" grpId="0" nodeType="afterEffect">
                                  <p:stCondLst>
                                    <p:cond delay="0"/>
                                  </p:stCondLst>
                                  <p:childTnLst>
                                    <p:set>
                                      <p:cBhvr>
                                        <p:cTn id="16" dur="1" fill="hold">
                                          <p:stCondLst>
                                            <p:cond delay="0"/>
                                          </p:stCondLst>
                                        </p:cTn>
                                        <p:tgtEl>
                                          <p:spTgt spid="12337"/>
                                        </p:tgtEl>
                                        <p:attrNameLst>
                                          <p:attrName>style.visibility</p:attrName>
                                        </p:attrNameLst>
                                      </p:cBhvr>
                                      <p:to>
                                        <p:strVal val="visible"/>
                                      </p:to>
                                    </p:set>
                                    <p:anim calcmode="lin" valueType="num">
                                      <p:cBhvr>
                                        <p:cTn id="17" dur="500" fill="hold"/>
                                        <p:tgtEl>
                                          <p:spTgt spid="12337"/>
                                        </p:tgtEl>
                                        <p:attrNameLst>
                                          <p:attrName>ppt_x</p:attrName>
                                        </p:attrNameLst>
                                      </p:cBhvr>
                                      <p:tavLst>
                                        <p:tav tm="0">
                                          <p:val>
                                            <p:strVal val="#ppt_x-#ppt_w/2"/>
                                          </p:val>
                                        </p:tav>
                                        <p:tav tm="100000">
                                          <p:val>
                                            <p:strVal val="#ppt_x"/>
                                          </p:val>
                                        </p:tav>
                                      </p:tavLst>
                                    </p:anim>
                                    <p:anim calcmode="lin" valueType="num">
                                      <p:cBhvr>
                                        <p:cTn id="18" dur="500" fill="hold"/>
                                        <p:tgtEl>
                                          <p:spTgt spid="12337"/>
                                        </p:tgtEl>
                                        <p:attrNameLst>
                                          <p:attrName>ppt_y</p:attrName>
                                        </p:attrNameLst>
                                      </p:cBhvr>
                                      <p:tavLst>
                                        <p:tav tm="0">
                                          <p:val>
                                            <p:strVal val="#ppt_y"/>
                                          </p:val>
                                        </p:tav>
                                        <p:tav tm="100000">
                                          <p:val>
                                            <p:strVal val="#ppt_y"/>
                                          </p:val>
                                        </p:tav>
                                      </p:tavLst>
                                    </p:anim>
                                    <p:anim calcmode="lin" valueType="num">
                                      <p:cBhvr>
                                        <p:cTn id="19" dur="500" fill="hold"/>
                                        <p:tgtEl>
                                          <p:spTgt spid="12337"/>
                                        </p:tgtEl>
                                        <p:attrNameLst>
                                          <p:attrName>ppt_w</p:attrName>
                                        </p:attrNameLst>
                                      </p:cBhvr>
                                      <p:tavLst>
                                        <p:tav tm="0">
                                          <p:val>
                                            <p:fltVal val="0"/>
                                          </p:val>
                                        </p:tav>
                                        <p:tav tm="100000">
                                          <p:val>
                                            <p:strVal val="#ppt_w"/>
                                          </p:val>
                                        </p:tav>
                                      </p:tavLst>
                                    </p:anim>
                                    <p:anim calcmode="lin" valueType="num">
                                      <p:cBhvr>
                                        <p:cTn id="20" dur="500" fill="hold"/>
                                        <p:tgtEl>
                                          <p:spTgt spid="12337"/>
                                        </p:tgtEl>
                                        <p:attrNameLst>
                                          <p:attrName>ppt_h</p:attrName>
                                        </p:attrNameLst>
                                      </p:cBhvr>
                                      <p:tavLst>
                                        <p:tav tm="0">
                                          <p:val>
                                            <p:strVal val="#ppt_h"/>
                                          </p:val>
                                        </p:tav>
                                        <p:tav tm="100000">
                                          <p:val>
                                            <p:strVal val="#ppt_h"/>
                                          </p:val>
                                        </p:tav>
                                      </p:tavLst>
                                    </p:anim>
                                  </p:childTnLst>
                                </p:cTn>
                              </p:par>
                            </p:childTnLst>
                          </p:cTn>
                        </p:par>
                        <p:par>
                          <p:cTn id="21" fill="hold">
                            <p:stCondLst>
                              <p:cond delay="3500"/>
                            </p:stCondLst>
                            <p:childTnLst>
                              <p:par>
                                <p:cTn id="22" presetID="17" presetClass="entr" presetSubtype="2" fill="hold" grpId="0" nodeType="afterEffect">
                                  <p:stCondLst>
                                    <p:cond delay="0"/>
                                  </p:stCondLst>
                                  <p:childTnLst>
                                    <p:set>
                                      <p:cBhvr>
                                        <p:cTn id="23" dur="1" fill="hold">
                                          <p:stCondLst>
                                            <p:cond delay="0"/>
                                          </p:stCondLst>
                                        </p:cTn>
                                        <p:tgtEl>
                                          <p:spTgt spid="12336"/>
                                        </p:tgtEl>
                                        <p:attrNameLst>
                                          <p:attrName>style.visibility</p:attrName>
                                        </p:attrNameLst>
                                      </p:cBhvr>
                                      <p:to>
                                        <p:strVal val="visible"/>
                                      </p:to>
                                    </p:set>
                                    <p:anim calcmode="lin" valueType="num">
                                      <p:cBhvr>
                                        <p:cTn id="24" dur="500" fill="hold"/>
                                        <p:tgtEl>
                                          <p:spTgt spid="12336"/>
                                        </p:tgtEl>
                                        <p:attrNameLst>
                                          <p:attrName>ppt_x</p:attrName>
                                        </p:attrNameLst>
                                      </p:cBhvr>
                                      <p:tavLst>
                                        <p:tav tm="0">
                                          <p:val>
                                            <p:strVal val="#ppt_x+#ppt_w/2"/>
                                          </p:val>
                                        </p:tav>
                                        <p:tav tm="100000">
                                          <p:val>
                                            <p:strVal val="#ppt_x"/>
                                          </p:val>
                                        </p:tav>
                                      </p:tavLst>
                                    </p:anim>
                                    <p:anim calcmode="lin" valueType="num">
                                      <p:cBhvr>
                                        <p:cTn id="25" dur="500" fill="hold"/>
                                        <p:tgtEl>
                                          <p:spTgt spid="12336"/>
                                        </p:tgtEl>
                                        <p:attrNameLst>
                                          <p:attrName>ppt_y</p:attrName>
                                        </p:attrNameLst>
                                      </p:cBhvr>
                                      <p:tavLst>
                                        <p:tav tm="0">
                                          <p:val>
                                            <p:strVal val="#ppt_y"/>
                                          </p:val>
                                        </p:tav>
                                        <p:tav tm="100000">
                                          <p:val>
                                            <p:strVal val="#ppt_y"/>
                                          </p:val>
                                        </p:tav>
                                      </p:tavLst>
                                    </p:anim>
                                    <p:anim calcmode="lin" valueType="num">
                                      <p:cBhvr>
                                        <p:cTn id="26" dur="500" fill="hold"/>
                                        <p:tgtEl>
                                          <p:spTgt spid="12336"/>
                                        </p:tgtEl>
                                        <p:attrNameLst>
                                          <p:attrName>ppt_w</p:attrName>
                                        </p:attrNameLst>
                                      </p:cBhvr>
                                      <p:tavLst>
                                        <p:tav tm="0">
                                          <p:val>
                                            <p:fltVal val="0"/>
                                          </p:val>
                                        </p:tav>
                                        <p:tav tm="100000">
                                          <p:val>
                                            <p:strVal val="#ppt_w"/>
                                          </p:val>
                                        </p:tav>
                                      </p:tavLst>
                                    </p:anim>
                                    <p:anim calcmode="lin" valueType="num">
                                      <p:cBhvr>
                                        <p:cTn id="27" dur="500" fill="hold"/>
                                        <p:tgtEl>
                                          <p:spTgt spid="12336"/>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17" presetClass="entr" presetSubtype="8" fill="hold" grpId="0" nodeType="afterEffect">
                                  <p:stCondLst>
                                    <p:cond delay="0"/>
                                  </p:stCondLst>
                                  <p:childTnLst>
                                    <p:set>
                                      <p:cBhvr>
                                        <p:cTn id="30" dur="1" fill="hold">
                                          <p:stCondLst>
                                            <p:cond delay="0"/>
                                          </p:stCondLst>
                                        </p:cTn>
                                        <p:tgtEl>
                                          <p:spTgt spid="12338"/>
                                        </p:tgtEl>
                                        <p:attrNameLst>
                                          <p:attrName>style.visibility</p:attrName>
                                        </p:attrNameLst>
                                      </p:cBhvr>
                                      <p:to>
                                        <p:strVal val="visible"/>
                                      </p:to>
                                    </p:set>
                                    <p:anim calcmode="lin" valueType="num">
                                      <p:cBhvr>
                                        <p:cTn id="31" dur="500" fill="hold"/>
                                        <p:tgtEl>
                                          <p:spTgt spid="12338"/>
                                        </p:tgtEl>
                                        <p:attrNameLst>
                                          <p:attrName>ppt_x</p:attrName>
                                        </p:attrNameLst>
                                      </p:cBhvr>
                                      <p:tavLst>
                                        <p:tav tm="0">
                                          <p:val>
                                            <p:strVal val="#ppt_x-#ppt_w/2"/>
                                          </p:val>
                                        </p:tav>
                                        <p:tav tm="100000">
                                          <p:val>
                                            <p:strVal val="#ppt_x"/>
                                          </p:val>
                                        </p:tav>
                                      </p:tavLst>
                                    </p:anim>
                                    <p:anim calcmode="lin" valueType="num">
                                      <p:cBhvr>
                                        <p:cTn id="32" dur="500" fill="hold"/>
                                        <p:tgtEl>
                                          <p:spTgt spid="12338"/>
                                        </p:tgtEl>
                                        <p:attrNameLst>
                                          <p:attrName>ppt_y</p:attrName>
                                        </p:attrNameLst>
                                      </p:cBhvr>
                                      <p:tavLst>
                                        <p:tav tm="0">
                                          <p:val>
                                            <p:strVal val="#ppt_y"/>
                                          </p:val>
                                        </p:tav>
                                        <p:tav tm="100000">
                                          <p:val>
                                            <p:strVal val="#ppt_y"/>
                                          </p:val>
                                        </p:tav>
                                      </p:tavLst>
                                    </p:anim>
                                    <p:anim calcmode="lin" valueType="num">
                                      <p:cBhvr>
                                        <p:cTn id="33" dur="500" fill="hold"/>
                                        <p:tgtEl>
                                          <p:spTgt spid="12338"/>
                                        </p:tgtEl>
                                        <p:attrNameLst>
                                          <p:attrName>ppt_w</p:attrName>
                                        </p:attrNameLst>
                                      </p:cBhvr>
                                      <p:tavLst>
                                        <p:tav tm="0">
                                          <p:val>
                                            <p:fltVal val="0"/>
                                          </p:val>
                                        </p:tav>
                                        <p:tav tm="100000">
                                          <p:val>
                                            <p:strVal val="#ppt_w"/>
                                          </p:val>
                                        </p:tav>
                                      </p:tavLst>
                                    </p:anim>
                                    <p:anim calcmode="lin" valueType="num">
                                      <p:cBhvr>
                                        <p:cTn id="34" dur="500" fill="hold"/>
                                        <p:tgtEl>
                                          <p:spTgt spid="12338"/>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17" presetClass="entr" presetSubtype="4" fill="hold" grpId="0" nodeType="afterEffect">
                                  <p:stCondLst>
                                    <p:cond delay="0"/>
                                  </p:stCondLst>
                                  <p:childTnLst>
                                    <p:set>
                                      <p:cBhvr>
                                        <p:cTn id="37" dur="1" fill="hold">
                                          <p:stCondLst>
                                            <p:cond delay="0"/>
                                          </p:stCondLst>
                                        </p:cTn>
                                        <p:tgtEl>
                                          <p:spTgt spid="12342"/>
                                        </p:tgtEl>
                                        <p:attrNameLst>
                                          <p:attrName>style.visibility</p:attrName>
                                        </p:attrNameLst>
                                      </p:cBhvr>
                                      <p:to>
                                        <p:strVal val="visible"/>
                                      </p:to>
                                    </p:set>
                                    <p:anim calcmode="lin" valueType="num">
                                      <p:cBhvr>
                                        <p:cTn id="38" dur="500" fill="hold"/>
                                        <p:tgtEl>
                                          <p:spTgt spid="12342"/>
                                        </p:tgtEl>
                                        <p:attrNameLst>
                                          <p:attrName>ppt_x</p:attrName>
                                        </p:attrNameLst>
                                      </p:cBhvr>
                                      <p:tavLst>
                                        <p:tav tm="0">
                                          <p:val>
                                            <p:strVal val="#ppt_x"/>
                                          </p:val>
                                        </p:tav>
                                        <p:tav tm="100000">
                                          <p:val>
                                            <p:strVal val="#ppt_x"/>
                                          </p:val>
                                        </p:tav>
                                      </p:tavLst>
                                    </p:anim>
                                    <p:anim calcmode="lin" valueType="num">
                                      <p:cBhvr>
                                        <p:cTn id="39" dur="500" fill="hold"/>
                                        <p:tgtEl>
                                          <p:spTgt spid="12342"/>
                                        </p:tgtEl>
                                        <p:attrNameLst>
                                          <p:attrName>ppt_y</p:attrName>
                                        </p:attrNameLst>
                                      </p:cBhvr>
                                      <p:tavLst>
                                        <p:tav tm="0">
                                          <p:val>
                                            <p:strVal val="#ppt_y+#ppt_h/2"/>
                                          </p:val>
                                        </p:tav>
                                        <p:tav tm="100000">
                                          <p:val>
                                            <p:strVal val="#ppt_y"/>
                                          </p:val>
                                        </p:tav>
                                      </p:tavLst>
                                    </p:anim>
                                    <p:anim calcmode="lin" valueType="num">
                                      <p:cBhvr>
                                        <p:cTn id="40" dur="500" fill="hold"/>
                                        <p:tgtEl>
                                          <p:spTgt spid="12342"/>
                                        </p:tgtEl>
                                        <p:attrNameLst>
                                          <p:attrName>ppt_w</p:attrName>
                                        </p:attrNameLst>
                                      </p:cBhvr>
                                      <p:tavLst>
                                        <p:tav tm="0">
                                          <p:val>
                                            <p:strVal val="#ppt_w"/>
                                          </p:val>
                                        </p:tav>
                                        <p:tav tm="100000">
                                          <p:val>
                                            <p:strVal val="#ppt_w"/>
                                          </p:val>
                                        </p:tav>
                                      </p:tavLst>
                                    </p:anim>
                                    <p:anim calcmode="lin" valueType="num">
                                      <p:cBhvr>
                                        <p:cTn id="41" dur="500" fill="hold"/>
                                        <p:tgtEl>
                                          <p:spTgt spid="12342"/>
                                        </p:tgtEl>
                                        <p:attrNameLst>
                                          <p:attrName>ppt_h</p:attrName>
                                        </p:attrNameLst>
                                      </p:cBhvr>
                                      <p:tavLst>
                                        <p:tav tm="0">
                                          <p:val>
                                            <p:fltVal val="0"/>
                                          </p:val>
                                        </p:tav>
                                        <p:tav tm="100000">
                                          <p:val>
                                            <p:strVal val="#ppt_h"/>
                                          </p:val>
                                        </p:tav>
                                      </p:tavLst>
                                    </p:anim>
                                  </p:childTnLst>
                                </p:cTn>
                              </p:par>
                            </p:childTnLst>
                          </p:cTn>
                        </p:par>
                        <p:par>
                          <p:cTn id="42" fill="hold">
                            <p:stCondLst>
                              <p:cond delay="5000"/>
                            </p:stCondLst>
                            <p:childTnLst>
                              <p:par>
                                <p:cTn id="43" presetID="17" presetClass="entr" presetSubtype="4" fill="hold" grpId="0" nodeType="afterEffect">
                                  <p:stCondLst>
                                    <p:cond delay="0"/>
                                  </p:stCondLst>
                                  <p:childTnLst>
                                    <p:set>
                                      <p:cBhvr>
                                        <p:cTn id="44" dur="1" fill="hold">
                                          <p:stCondLst>
                                            <p:cond delay="0"/>
                                          </p:stCondLst>
                                        </p:cTn>
                                        <p:tgtEl>
                                          <p:spTgt spid="12343"/>
                                        </p:tgtEl>
                                        <p:attrNameLst>
                                          <p:attrName>style.visibility</p:attrName>
                                        </p:attrNameLst>
                                      </p:cBhvr>
                                      <p:to>
                                        <p:strVal val="visible"/>
                                      </p:to>
                                    </p:set>
                                    <p:anim calcmode="lin" valueType="num">
                                      <p:cBhvr>
                                        <p:cTn id="45" dur="500" fill="hold"/>
                                        <p:tgtEl>
                                          <p:spTgt spid="12343"/>
                                        </p:tgtEl>
                                        <p:attrNameLst>
                                          <p:attrName>ppt_x</p:attrName>
                                        </p:attrNameLst>
                                      </p:cBhvr>
                                      <p:tavLst>
                                        <p:tav tm="0">
                                          <p:val>
                                            <p:strVal val="#ppt_x"/>
                                          </p:val>
                                        </p:tav>
                                        <p:tav tm="100000">
                                          <p:val>
                                            <p:strVal val="#ppt_x"/>
                                          </p:val>
                                        </p:tav>
                                      </p:tavLst>
                                    </p:anim>
                                    <p:anim calcmode="lin" valueType="num">
                                      <p:cBhvr>
                                        <p:cTn id="46" dur="500" fill="hold"/>
                                        <p:tgtEl>
                                          <p:spTgt spid="12343"/>
                                        </p:tgtEl>
                                        <p:attrNameLst>
                                          <p:attrName>ppt_y</p:attrName>
                                        </p:attrNameLst>
                                      </p:cBhvr>
                                      <p:tavLst>
                                        <p:tav tm="0">
                                          <p:val>
                                            <p:strVal val="#ppt_y+#ppt_h/2"/>
                                          </p:val>
                                        </p:tav>
                                        <p:tav tm="100000">
                                          <p:val>
                                            <p:strVal val="#ppt_y"/>
                                          </p:val>
                                        </p:tav>
                                      </p:tavLst>
                                    </p:anim>
                                    <p:anim calcmode="lin" valueType="num">
                                      <p:cBhvr>
                                        <p:cTn id="47" dur="500" fill="hold"/>
                                        <p:tgtEl>
                                          <p:spTgt spid="12343"/>
                                        </p:tgtEl>
                                        <p:attrNameLst>
                                          <p:attrName>ppt_w</p:attrName>
                                        </p:attrNameLst>
                                      </p:cBhvr>
                                      <p:tavLst>
                                        <p:tav tm="0">
                                          <p:val>
                                            <p:strVal val="#ppt_w"/>
                                          </p:val>
                                        </p:tav>
                                        <p:tav tm="100000">
                                          <p:val>
                                            <p:strVal val="#ppt_w"/>
                                          </p:val>
                                        </p:tav>
                                      </p:tavLst>
                                    </p:anim>
                                    <p:anim calcmode="lin" valueType="num">
                                      <p:cBhvr>
                                        <p:cTn id="48" dur="500" fill="hold"/>
                                        <p:tgtEl>
                                          <p:spTgt spid="12343"/>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7" presetClass="entr" presetSubtype="4" fill="hold" grpId="0" nodeType="afterEffect">
                                  <p:stCondLst>
                                    <p:cond delay="0"/>
                                  </p:stCondLst>
                                  <p:childTnLst>
                                    <p:set>
                                      <p:cBhvr>
                                        <p:cTn id="51" dur="1" fill="hold">
                                          <p:stCondLst>
                                            <p:cond delay="0"/>
                                          </p:stCondLst>
                                        </p:cTn>
                                        <p:tgtEl>
                                          <p:spTgt spid="12340"/>
                                        </p:tgtEl>
                                        <p:attrNameLst>
                                          <p:attrName>style.visibility</p:attrName>
                                        </p:attrNameLst>
                                      </p:cBhvr>
                                      <p:to>
                                        <p:strVal val="visible"/>
                                      </p:to>
                                    </p:set>
                                    <p:anim calcmode="lin" valueType="num">
                                      <p:cBhvr>
                                        <p:cTn id="52" dur="500" fill="hold"/>
                                        <p:tgtEl>
                                          <p:spTgt spid="12340"/>
                                        </p:tgtEl>
                                        <p:attrNameLst>
                                          <p:attrName>ppt_x</p:attrName>
                                        </p:attrNameLst>
                                      </p:cBhvr>
                                      <p:tavLst>
                                        <p:tav tm="0">
                                          <p:val>
                                            <p:strVal val="#ppt_x"/>
                                          </p:val>
                                        </p:tav>
                                        <p:tav tm="100000">
                                          <p:val>
                                            <p:strVal val="#ppt_x"/>
                                          </p:val>
                                        </p:tav>
                                      </p:tavLst>
                                    </p:anim>
                                    <p:anim calcmode="lin" valueType="num">
                                      <p:cBhvr>
                                        <p:cTn id="53" dur="500" fill="hold"/>
                                        <p:tgtEl>
                                          <p:spTgt spid="12340"/>
                                        </p:tgtEl>
                                        <p:attrNameLst>
                                          <p:attrName>ppt_y</p:attrName>
                                        </p:attrNameLst>
                                      </p:cBhvr>
                                      <p:tavLst>
                                        <p:tav tm="0">
                                          <p:val>
                                            <p:strVal val="#ppt_y+#ppt_h/2"/>
                                          </p:val>
                                        </p:tav>
                                        <p:tav tm="100000">
                                          <p:val>
                                            <p:strVal val="#ppt_y"/>
                                          </p:val>
                                        </p:tav>
                                      </p:tavLst>
                                    </p:anim>
                                    <p:anim calcmode="lin" valueType="num">
                                      <p:cBhvr>
                                        <p:cTn id="54" dur="500" fill="hold"/>
                                        <p:tgtEl>
                                          <p:spTgt spid="12340"/>
                                        </p:tgtEl>
                                        <p:attrNameLst>
                                          <p:attrName>ppt_w</p:attrName>
                                        </p:attrNameLst>
                                      </p:cBhvr>
                                      <p:tavLst>
                                        <p:tav tm="0">
                                          <p:val>
                                            <p:strVal val="#ppt_w"/>
                                          </p:val>
                                        </p:tav>
                                        <p:tav tm="100000">
                                          <p:val>
                                            <p:strVal val="#ppt_w"/>
                                          </p:val>
                                        </p:tav>
                                      </p:tavLst>
                                    </p:anim>
                                    <p:anim calcmode="lin" valueType="num">
                                      <p:cBhvr>
                                        <p:cTn id="55" dur="500" fill="hold"/>
                                        <p:tgtEl>
                                          <p:spTgt spid="12340"/>
                                        </p:tgtEl>
                                        <p:attrNameLst>
                                          <p:attrName>ppt_h</p:attrName>
                                        </p:attrNameLst>
                                      </p:cBhvr>
                                      <p:tavLst>
                                        <p:tav tm="0">
                                          <p:val>
                                            <p:fltVal val="0"/>
                                          </p:val>
                                        </p:tav>
                                        <p:tav tm="100000">
                                          <p:val>
                                            <p:strVal val="#ppt_h"/>
                                          </p:val>
                                        </p:tav>
                                      </p:tavLst>
                                    </p:anim>
                                  </p:childTnLst>
                                </p:cTn>
                              </p:par>
                            </p:childTnLst>
                          </p:cTn>
                        </p:par>
                        <p:par>
                          <p:cTn id="56" fill="hold">
                            <p:stCondLst>
                              <p:cond delay="6000"/>
                            </p:stCondLst>
                            <p:childTnLst>
                              <p:par>
                                <p:cTn id="57" presetID="17" presetClass="entr" presetSubtype="4" fill="hold" grpId="0" nodeType="afterEffect">
                                  <p:stCondLst>
                                    <p:cond delay="0"/>
                                  </p:stCondLst>
                                  <p:childTnLst>
                                    <p:set>
                                      <p:cBhvr>
                                        <p:cTn id="58" dur="1" fill="hold">
                                          <p:stCondLst>
                                            <p:cond delay="0"/>
                                          </p:stCondLst>
                                        </p:cTn>
                                        <p:tgtEl>
                                          <p:spTgt spid="12339"/>
                                        </p:tgtEl>
                                        <p:attrNameLst>
                                          <p:attrName>style.visibility</p:attrName>
                                        </p:attrNameLst>
                                      </p:cBhvr>
                                      <p:to>
                                        <p:strVal val="visible"/>
                                      </p:to>
                                    </p:set>
                                    <p:anim calcmode="lin" valueType="num">
                                      <p:cBhvr>
                                        <p:cTn id="59" dur="500" fill="hold"/>
                                        <p:tgtEl>
                                          <p:spTgt spid="12339"/>
                                        </p:tgtEl>
                                        <p:attrNameLst>
                                          <p:attrName>ppt_x</p:attrName>
                                        </p:attrNameLst>
                                      </p:cBhvr>
                                      <p:tavLst>
                                        <p:tav tm="0">
                                          <p:val>
                                            <p:strVal val="#ppt_x"/>
                                          </p:val>
                                        </p:tav>
                                        <p:tav tm="100000">
                                          <p:val>
                                            <p:strVal val="#ppt_x"/>
                                          </p:val>
                                        </p:tav>
                                      </p:tavLst>
                                    </p:anim>
                                    <p:anim calcmode="lin" valueType="num">
                                      <p:cBhvr>
                                        <p:cTn id="60" dur="500" fill="hold"/>
                                        <p:tgtEl>
                                          <p:spTgt spid="12339"/>
                                        </p:tgtEl>
                                        <p:attrNameLst>
                                          <p:attrName>ppt_y</p:attrName>
                                        </p:attrNameLst>
                                      </p:cBhvr>
                                      <p:tavLst>
                                        <p:tav tm="0">
                                          <p:val>
                                            <p:strVal val="#ppt_y+#ppt_h/2"/>
                                          </p:val>
                                        </p:tav>
                                        <p:tav tm="100000">
                                          <p:val>
                                            <p:strVal val="#ppt_y"/>
                                          </p:val>
                                        </p:tav>
                                      </p:tavLst>
                                    </p:anim>
                                    <p:anim calcmode="lin" valueType="num">
                                      <p:cBhvr>
                                        <p:cTn id="61" dur="500" fill="hold"/>
                                        <p:tgtEl>
                                          <p:spTgt spid="12339"/>
                                        </p:tgtEl>
                                        <p:attrNameLst>
                                          <p:attrName>ppt_w</p:attrName>
                                        </p:attrNameLst>
                                      </p:cBhvr>
                                      <p:tavLst>
                                        <p:tav tm="0">
                                          <p:val>
                                            <p:strVal val="#ppt_w"/>
                                          </p:val>
                                        </p:tav>
                                        <p:tav tm="100000">
                                          <p:val>
                                            <p:strVal val="#ppt_w"/>
                                          </p:val>
                                        </p:tav>
                                      </p:tavLst>
                                    </p:anim>
                                    <p:anim calcmode="lin" valueType="num">
                                      <p:cBhvr>
                                        <p:cTn id="62" dur="500" fill="hold"/>
                                        <p:tgtEl>
                                          <p:spTgt spid="12339"/>
                                        </p:tgtEl>
                                        <p:attrNameLst>
                                          <p:attrName>ppt_h</p:attrName>
                                        </p:attrNameLst>
                                      </p:cBhvr>
                                      <p:tavLst>
                                        <p:tav tm="0">
                                          <p:val>
                                            <p:fltVal val="0"/>
                                          </p:val>
                                        </p:tav>
                                        <p:tav tm="100000">
                                          <p:val>
                                            <p:strVal val="#ppt_h"/>
                                          </p:val>
                                        </p:tav>
                                      </p:tavLst>
                                    </p:anim>
                                  </p:childTnLst>
                                </p:cTn>
                              </p:par>
                            </p:childTnLst>
                          </p:cTn>
                        </p:par>
                        <p:par>
                          <p:cTn id="63" fill="hold">
                            <p:stCondLst>
                              <p:cond delay="6500"/>
                            </p:stCondLst>
                            <p:childTnLst>
                              <p:par>
                                <p:cTn id="64" presetID="17" presetClass="entr" presetSubtype="4" fill="hold" grpId="0" nodeType="afterEffect">
                                  <p:stCondLst>
                                    <p:cond delay="0"/>
                                  </p:stCondLst>
                                  <p:childTnLst>
                                    <p:set>
                                      <p:cBhvr>
                                        <p:cTn id="65" dur="1" fill="hold">
                                          <p:stCondLst>
                                            <p:cond delay="0"/>
                                          </p:stCondLst>
                                        </p:cTn>
                                        <p:tgtEl>
                                          <p:spTgt spid="12341"/>
                                        </p:tgtEl>
                                        <p:attrNameLst>
                                          <p:attrName>style.visibility</p:attrName>
                                        </p:attrNameLst>
                                      </p:cBhvr>
                                      <p:to>
                                        <p:strVal val="visible"/>
                                      </p:to>
                                    </p:set>
                                    <p:anim calcmode="lin" valueType="num">
                                      <p:cBhvr>
                                        <p:cTn id="66" dur="500" fill="hold"/>
                                        <p:tgtEl>
                                          <p:spTgt spid="12341"/>
                                        </p:tgtEl>
                                        <p:attrNameLst>
                                          <p:attrName>ppt_x</p:attrName>
                                        </p:attrNameLst>
                                      </p:cBhvr>
                                      <p:tavLst>
                                        <p:tav tm="0">
                                          <p:val>
                                            <p:strVal val="#ppt_x"/>
                                          </p:val>
                                        </p:tav>
                                        <p:tav tm="100000">
                                          <p:val>
                                            <p:strVal val="#ppt_x"/>
                                          </p:val>
                                        </p:tav>
                                      </p:tavLst>
                                    </p:anim>
                                    <p:anim calcmode="lin" valueType="num">
                                      <p:cBhvr>
                                        <p:cTn id="67" dur="500" fill="hold"/>
                                        <p:tgtEl>
                                          <p:spTgt spid="12341"/>
                                        </p:tgtEl>
                                        <p:attrNameLst>
                                          <p:attrName>ppt_y</p:attrName>
                                        </p:attrNameLst>
                                      </p:cBhvr>
                                      <p:tavLst>
                                        <p:tav tm="0">
                                          <p:val>
                                            <p:strVal val="#ppt_y+#ppt_h/2"/>
                                          </p:val>
                                        </p:tav>
                                        <p:tav tm="100000">
                                          <p:val>
                                            <p:strVal val="#ppt_y"/>
                                          </p:val>
                                        </p:tav>
                                      </p:tavLst>
                                    </p:anim>
                                    <p:anim calcmode="lin" valueType="num">
                                      <p:cBhvr>
                                        <p:cTn id="68" dur="500" fill="hold"/>
                                        <p:tgtEl>
                                          <p:spTgt spid="12341"/>
                                        </p:tgtEl>
                                        <p:attrNameLst>
                                          <p:attrName>ppt_w</p:attrName>
                                        </p:attrNameLst>
                                      </p:cBhvr>
                                      <p:tavLst>
                                        <p:tav tm="0">
                                          <p:val>
                                            <p:strVal val="#ppt_w"/>
                                          </p:val>
                                        </p:tav>
                                        <p:tav tm="100000">
                                          <p:val>
                                            <p:strVal val="#ppt_w"/>
                                          </p:val>
                                        </p:tav>
                                      </p:tavLst>
                                    </p:anim>
                                    <p:anim calcmode="lin" valueType="num">
                                      <p:cBhvr>
                                        <p:cTn id="69" dur="500" fill="hold"/>
                                        <p:tgtEl>
                                          <p:spTgt spid="12341"/>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17" presetClass="entr" presetSubtype="2" fill="hold" grpId="0" nodeType="afterEffect">
                                  <p:stCondLst>
                                    <p:cond delay="0"/>
                                  </p:stCondLst>
                                  <p:childTnLst>
                                    <p:set>
                                      <p:cBhvr>
                                        <p:cTn id="72" dur="1" fill="hold">
                                          <p:stCondLst>
                                            <p:cond delay="0"/>
                                          </p:stCondLst>
                                        </p:cTn>
                                        <p:tgtEl>
                                          <p:spTgt spid="12351"/>
                                        </p:tgtEl>
                                        <p:attrNameLst>
                                          <p:attrName>style.visibility</p:attrName>
                                        </p:attrNameLst>
                                      </p:cBhvr>
                                      <p:to>
                                        <p:strVal val="visible"/>
                                      </p:to>
                                    </p:set>
                                    <p:anim calcmode="lin" valueType="num">
                                      <p:cBhvr>
                                        <p:cTn id="73" dur="500" fill="hold"/>
                                        <p:tgtEl>
                                          <p:spTgt spid="12351"/>
                                        </p:tgtEl>
                                        <p:attrNameLst>
                                          <p:attrName>ppt_x</p:attrName>
                                        </p:attrNameLst>
                                      </p:cBhvr>
                                      <p:tavLst>
                                        <p:tav tm="0">
                                          <p:val>
                                            <p:strVal val="#ppt_x+#ppt_w/2"/>
                                          </p:val>
                                        </p:tav>
                                        <p:tav tm="100000">
                                          <p:val>
                                            <p:strVal val="#ppt_x"/>
                                          </p:val>
                                        </p:tav>
                                      </p:tavLst>
                                    </p:anim>
                                    <p:anim calcmode="lin" valueType="num">
                                      <p:cBhvr>
                                        <p:cTn id="74" dur="500" fill="hold"/>
                                        <p:tgtEl>
                                          <p:spTgt spid="12351"/>
                                        </p:tgtEl>
                                        <p:attrNameLst>
                                          <p:attrName>ppt_y</p:attrName>
                                        </p:attrNameLst>
                                      </p:cBhvr>
                                      <p:tavLst>
                                        <p:tav tm="0">
                                          <p:val>
                                            <p:strVal val="#ppt_y"/>
                                          </p:val>
                                        </p:tav>
                                        <p:tav tm="100000">
                                          <p:val>
                                            <p:strVal val="#ppt_y"/>
                                          </p:val>
                                        </p:tav>
                                      </p:tavLst>
                                    </p:anim>
                                    <p:anim calcmode="lin" valueType="num">
                                      <p:cBhvr>
                                        <p:cTn id="75" dur="500" fill="hold"/>
                                        <p:tgtEl>
                                          <p:spTgt spid="12351"/>
                                        </p:tgtEl>
                                        <p:attrNameLst>
                                          <p:attrName>ppt_w</p:attrName>
                                        </p:attrNameLst>
                                      </p:cBhvr>
                                      <p:tavLst>
                                        <p:tav tm="0">
                                          <p:val>
                                            <p:fltVal val="0"/>
                                          </p:val>
                                        </p:tav>
                                        <p:tav tm="100000">
                                          <p:val>
                                            <p:strVal val="#ppt_w"/>
                                          </p:val>
                                        </p:tav>
                                      </p:tavLst>
                                    </p:anim>
                                    <p:anim calcmode="lin" valueType="num">
                                      <p:cBhvr>
                                        <p:cTn id="76" dur="500" fill="hold"/>
                                        <p:tgtEl>
                                          <p:spTgt spid="12351"/>
                                        </p:tgtEl>
                                        <p:attrNameLst>
                                          <p:attrName>ppt_h</p:attrName>
                                        </p:attrNameLst>
                                      </p:cBhvr>
                                      <p:tavLst>
                                        <p:tav tm="0">
                                          <p:val>
                                            <p:strVal val="#ppt_h"/>
                                          </p:val>
                                        </p:tav>
                                        <p:tav tm="100000">
                                          <p:val>
                                            <p:strVal val="#ppt_h"/>
                                          </p:val>
                                        </p:tav>
                                      </p:tavLst>
                                    </p:anim>
                                  </p:childTnLst>
                                </p:cTn>
                              </p:par>
                            </p:childTnLst>
                          </p:cTn>
                        </p:par>
                        <p:par>
                          <p:cTn id="77" fill="hold">
                            <p:stCondLst>
                              <p:cond delay="7500"/>
                            </p:stCondLst>
                            <p:childTnLst>
                              <p:par>
                                <p:cTn id="78" presetID="1" presetClass="entr" presetSubtype="0" fill="hold" grpId="0" nodeType="afterEffect">
                                  <p:stCondLst>
                                    <p:cond delay="0"/>
                                  </p:stCondLst>
                                  <p:childTnLst>
                                    <p:set>
                                      <p:cBhvr>
                                        <p:cTn id="79" dur="1" fill="hold">
                                          <p:stCondLst>
                                            <p:cond delay="499"/>
                                          </p:stCondLst>
                                        </p:cTn>
                                        <p:tgtEl>
                                          <p:spTgt spid="12325"/>
                                        </p:tgtEl>
                                        <p:attrNameLst>
                                          <p:attrName>style.visibility</p:attrName>
                                        </p:attrNameLst>
                                      </p:cBhvr>
                                      <p:to>
                                        <p:strVal val="visible"/>
                                      </p:to>
                                    </p:set>
                                  </p:childTnLst>
                                </p:cTn>
                              </p:par>
                            </p:childTnLst>
                          </p:cTn>
                        </p:par>
                        <p:par>
                          <p:cTn id="80" fill="hold">
                            <p:stCondLst>
                              <p:cond delay="8000"/>
                            </p:stCondLst>
                            <p:childTnLst>
                              <p:par>
                                <p:cTn id="81" presetID="17" presetClass="entr" presetSubtype="2" fill="hold" grpId="0" nodeType="afterEffect">
                                  <p:stCondLst>
                                    <p:cond delay="0"/>
                                  </p:stCondLst>
                                  <p:childTnLst>
                                    <p:set>
                                      <p:cBhvr>
                                        <p:cTn id="82" dur="1" fill="hold">
                                          <p:stCondLst>
                                            <p:cond delay="0"/>
                                          </p:stCondLst>
                                        </p:cTn>
                                        <p:tgtEl>
                                          <p:spTgt spid="12318"/>
                                        </p:tgtEl>
                                        <p:attrNameLst>
                                          <p:attrName>style.visibility</p:attrName>
                                        </p:attrNameLst>
                                      </p:cBhvr>
                                      <p:to>
                                        <p:strVal val="visible"/>
                                      </p:to>
                                    </p:set>
                                    <p:anim calcmode="lin" valueType="num">
                                      <p:cBhvr>
                                        <p:cTn id="83" dur="500" fill="hold"/>
                                        <p:tgtEl>
                                          <p:spTgt spid="12318"/>
                                        </p:tgtEl>
                                        <p:attrNameLst>
                                          <p:attrName>ppt_x</p:attrName>
                                        </p:attrNameLst>
                                      </p:cBhvr>
                                      <p:tavLst>
                                        <p:tav tm="0">
                                          <p:val>
                                            <p:strVal val="#ppt_x+#ppt_w/2"/>
                                          </p:val>
                                        </p:tav>
                                        <p:tav tm="100000">
                                          <p:val>
                                            <p:strVal val="#ppt_x"/>
                                          </p:val>
                                        </p:tav>
                                      </p:tavLst>
                                    </p:anim>
                                    <p:anim calcmode="lin" valueType="num">
                                      <p:cBhvr>
                                        <p:cTn id="84" dur="500" fill="hold"/>
                                        <p:tgtEl>
                                          <p:spTgt spid="12318"/>
                                        </p:tgtEl>
                                        <p:attrNameLst>
                                          <p:attrName>ppt_y</p:attrName>
                                        </p:attrNameLst>
                                      </p:cBhvr>
                                      <p:tavLst>
                                        <p:tav tm="0">
                                          <p:val>
                                            <p:strVal val="#ppt_y"/>
                                          </p:val>
                                        </p:tav>
                                        <p:tav tm="100000">
                                          <p:val>
                                            <p:strVal val="#ppt_y"/>
                                          </p:val>
                                        </p:tav>
                                      </p:tavLst>
                                    </p:anim>
                                    <p:anim calcmode="lin" valueType="num">
                                      <p:cBhvr>
                                        <p:cTn id="85" dur="500" fill="hold"/>
                                        <p:tgtEl>
                                          <p:spTgt spid="12318"/>
                                        </p:tgtEl>
                                        <p:attrNameLst>
                                          <p:attrName>ppt_w</p:attrName>
                                        </p:attrNameLst>
                                      </p:cBhvr>
                                      <p:tavLst>
                                        <p:tav tm="0">
                                          <p:val>
                                            <p:fltVal val="0"/>
                                          </p:val>
                                        </p:tav>
                                        <p:tav tm="100000">
                                          <p:val>
                                            <p:strVal val="#ppt_w"/>
                                          </p:val>
                                        </p:tav>
                                      </p:tavLst>
                                    </p:anim>
                                    <p:anim calcmode="lin" valueType="num">
                                      <p:cBhvr>
                                        <p:cTn id="86" dur="500" fill="hold"/>
                                        <p:tgtEl>
                                          <p:spTgt spid="12318"/>
                                        </p:tgtEl>
                                        <p:attrNameLst>
                                          <p:attrName>ppt_h</p:attrName>
                                        </p:attrNameLst>
                                      </p:cBhvr>
                                      <p:tavLst>
                                        <p:tav tm="0">
                                          <p:val>
                                            <p:strVal val="#ppt_h"/>
                                          </p:val>
                                        </p:tav>
                                        <p:tav tm="100000">
                                          <p:val>
                                            <p:strVal val="#ppt_h"/>
                                          </p:val>
                                        </p:tav>
                                      </p:tavLst>
                                    </p:anim>
                                  </p:childTnLst>
                                </p:cTn>
                              </p:par>
                            </p:childTnLst>
                          </p:cTn>
                        </p:par>
                        <p:par>
                          <p:cTn id="87" fill="hold">
                            <p:stCondLst>
                              <p:cond delay="8500"/>
                            </p:stCondLst>
                            <p:childTnLst>
                              <p:par>
                                <p:cTn id="88" presetID="17" presetClass="entr" presetSubtype="2" fill="hold" grpId="0" nodeType="afterEffect">
                                  <p:stCondLst>
                                    <p:cond delay="0"/>
                                  </p:stCondLst>
                                  <p:childTnLst>
                                    <p:set>
                                      <p:cBhvr>
                                        <p:cTn id="89" dur="1" fill="hold">
                                          <p:stCondLst>
                                            <p:cond delay="0"/>
                                          </p:stCondLst>
                                        </p:cTn>
                                        <p:tgtEl>
                                          <p:spTgt spid="12317"/>
                                        </p:tgtEl>
                                        <p:attrNameLst>
                                          <p:attrName>style.visibility</p:attrName>
                                        </p:attrNameLst>
                                      </p:cBhvr>
                                      <p:to>
                                        <p:strVal val="visible"/>
                                      </p:to>
                                    </p:set>
                                    <p:anim calcmode="lin" valueType="num">
                                      <p:cBhvr>
                                        <p:cTn id="90" dur="500" fill="hold"/>
                                        <p:tgtEl>
                                          <p:spTgt spid="12317"/>
                                        </p:tgtEl>
                                        <p:attrNameLst>
                                          <p:attrName>ppt_x</p:attrName>
                                        </p:attrNameLst>
                                      </p:cBhvr>
                                      <p:tavLst>
                                        <p:tav tm="0">
                                          <p:val>
                                            <p:strVal val="#ppt_x+#ppt_w/2"/>
                                          </p:val>
                                        </p:tav>
                                        <p:tav tm="100000">
                                          <p:val>
                                            <p:strVal val="#ppt_x"/>
                                          </p:val>
                                        </p:tav>
                                      </p:tavLst>
                                    </p:anim>
                                    <p:anim calcmode="lin" valueType="num">
                                      <p:cBhvr>
                                        <p:cTn id="91" dur="500" fill="hold"/>
                                        <p:tgtEl>
                                          <p:spTgt spid="12317"/>
                                        </p:tgtEl>
                                        <p:attrNameLst>
                                          <p:attrName>ppt_y</p:attrName>
                                        </p:attrNameLst>
                                      </p:cBhvr>
                                      <p:tavLst>
                                        <p:tav tm="0">
                                          <p:val>
                                            <p:strVal val="#ppt_y"/>
                                          </p:val>
                                        </p:tav>
                                        <p:tav tm="100000">
                                          <p:val>
                                            <p:strVal val="#ppt_y"/>
                                          </p:val>
                                        </p:tav>
                                      </p:tavLst>
                                    </p:anim>
                                    <p:anim calcmode="lin" valueType="num">
                                      <p:cBhvr>
                                        <p:cTn id="92" dur="500" fill="hold"/>
                                        <p:tgtEl>
                                          <p:spTgt spid="12317"/>
                                        </p:tgtEl>
                                        <p:attrNameLst>
                                          <p:attrName>ppt_w</p:attrName>
                                        </p:attrNameLst>
                                      </p:cBhvr>
                                      <p:tavLst>
                                        <p:tav tm="0">
                                          <p:val>
                                            <p:fltVal val="0"/>
                                          </p:val>
                                        </p:tav>
                                        <p:tav tm="100000">
                                          <p:val>
                                            <p:strVal val="#ppt_w"/>
                                          </p:val>
                                        </p:tav>
                                      </p:tavLst>
                                    </p:anim>
                                    <p:anim calcmode="lin" valueType="num">
                                      <p:cBhvr>
                                        <p:cTn id="93" dur="500" fill="hold"/>
                                        <p:tgtEl>
                                          <p:spTgt spid="12317"/>
                                        </p:tgtEl>
                                        <p:attrNameLst>
                                          <p:attrName>ppt_h</p:attrName>
                                        </p:attrNameLst>
                                      </p:cBhvr>
                                      <p:tavLst>
                                        <p:tav tm="0">
                                          <p:val>
                                            <p:strVal val="#ppt_h"/>
                                          </p:val>
                                        </p:tav>
                                        <p:tav tm="100000">
                                          <p:val>
                                            <p:strVal val="#ppt_h"/>
                                          </p:val>
                                        </p:tav>
                                      </p:tavLst>
                                    </p:anim>
                                  </p:childTnLst>
                                </p:cTn>
                              </p:par>
                            </p:childTnLst>
                          </p:cTn>
                        </p:par>
                        <p:par>
                          <p:cTn id="94" fill="hold">
                            <p:stCondLst>
                              <p:cond delay="9000"/>
                            </p:stCondLst>
                            <p:childTnLst>
                              <p:par>
                                <p:cTn id="95" presetID="17" presetClass="entr" presetSubtype="2" fill="hold" grpId="0" nodeType="afterEffect">
                                  <p:stCondLst>
                                    <p:cond delay="0"/>
                                  </p:stCondLst>
                                  <p:childTnLst>
                                    <p:set>
                                      <p:cBhvr>
                                        <p:cTn id="96" dur="1" fill="hold">
                                          <p:stCondLst>
                                            <p:cond delay="0"/>
                                          </p:stCondLst>
                                        </p:cTn>
                                        <p:tgtEl>
                                          <p:spTgt spid="12319"/>
                                        </p:tgtEl>
                                        <p:attrNameLst>
                                          <p:attrName>style.visibility</p:attrName>
                                        </p:attrNameLst>
                                      </p:cBhvr>
                                      <p:to>
                                        <p:strVal val="visible"/>
                                      </p:to>
                                    </p:set>
                                    <p:anim calcmode="lin" valueType="num">
                                      <p:cBhvr>
                                        <p:cTn id="97" dur="500" fill="hold"/>
                                        <p:tgtEl>
                                          <p:spTgt spid="12319"/>
                                        </p:tgtEl>
                                        <p:attrNameLst>
                                          <p:attrName>ppt_x</p:attrName>
                                        </p:attrNameLst>
                                      </p:cBhvr>
                                      <p:tavLst>
                                        <p:tav tm="0">
                                          <p:val>
                                            <p:strVal val="#ppt_x+#ppt_w/2"/>
                                          </p:val>
                                        </p:tav>
                                        <p:tav tm="100000">
                                          <p:val>
                                            <p:strVal val="#ppt_x"/>
                                          </p:val>
                                        </p:tav>
                                      </p:tavLst>
                                    </p:anim>
                                    <p:anim calcmode="lin" valueType="num">
                                      <p:cBhvr>
                                        <p:cTn id="98" dur="500" fill="hold"/>
                                        <p:tgtEl>
                                          <p:spTgt spid="12319"/>
                                        </p:tgtEl>
                                        <p:attrNameLst>
                                          <p:attrName>ppt_y</p:attrName>
                                        </p:attrNameLst>
                                      </p:cBhvr>
                                      <p:tavLst>
                                        <p:tav tm="0">
                                          <p:val>
                                            <p:strVal val="#ppt_y"/>
                                          </p:val>
                                        </p:tav>
                                        <p:tav tm="100000">
                                          <p:val>
                                            <p:strVal val="#ppt_y"/>
                                          </p:val>
                                        </p:tav>
                                      </p:tavLst>
                                    </p:anim>
                                    <p:anim calcmode="lin" valueType="num">
                                      <p:cBhvr>
                                        <p:cTn id="99" dur="500" fill="hold"/>
                                        <p:tgtEl>
                                          <p:spTgt spid="12319"/>
                                        </p:tgtEl>
                                        <p:attrNameLst>
                                          <p:attrName>ppt_w</p:attrName>
                                        </p:attrNameLst>
                                      </p:cBhvr>
                                      <p:tavLst>
                                        <p:tav tm="0">
                                          <p:val>
                                            <p:fltVal val="0"/>
                                          </p:val>
                                        </p:tav>
                                        <p:tav tm="100000">
                                          <p:val>
                                            <p:strVal val="#ppt_w"/>
                                          </p:val>
                                        </p:tav>
                                      </p:tavLst>
                                    </p:anim>
                                    <p:anim calcmode="lin" valueType="num">
                                      <p:cBhvr>
                                        <p:cTn id="100" dur="500" fill="hold"/>
                                        <p:tgtEl>
                                          <p:spTgt spid="12319"/>
                                        </p:tgtEl>
                                        <p:attrNameLst>
                                          <p:attrName>ppt_h</p:attrName>
                                        </p:attrNameLst>
                                      </p:cBhvr>
                                      <p:tavLst>
                                        <p:tav tm="0">
                                          <p:val>
                                            <p:strVal val="#ppt_h"/>
                                          </p:val>
                                        </p:tav>
                                        <p:tav tm="100000">
                                          <p:val>
                                            <p:strVal val="#ppt_h"/>
                                          </p:val>
                                        </p:tav>
                                      </p:tavLst>
                                    </p:anim>
                                  </p:childTnLst>
                                </p:cTn>
                              </p:par>
                            </p:childTnLst>
                          </p:cTn>
                        </p:par>
                        <p:par>
                          <p:cTn id="101" fill="hold">
                            <p:stCondLst>
                              <p:cond delay="9500"/>
                            </p:stCondLst>
                            <p:childTnLst>
                              <p:par>
                                <p:cTn id="102" presetID="17" presetClass="entr" presetSubtype="4" fill="hold" grpId="0" nodeType="afterEffect">
                                  <p:stCondLst>
                                    <p:cond delay="0"/>
                                  </p:stCondLst>
                                  <p:childTnLst>
                                    <p:set>
                                      <p:cBhvr>
                                        <p:cTn id="103" dur="1" fill="hold">
                                          <p:stCondLst>
                                            <p:cond delay="0"/>
                                          </p:stCondLst>
                                        </p:cTn>
                                        <p:tgtEl>
                                          <p:spTgt spid="12323"/>
                                        </p:tgtEl>
                                        <p:attrNameLst>
                                          <p:attrName>style.visibility</p:attrName>
                                        </p:attrNameLst>
                                      </p:cBhvr>
                                      <p:to>
                                        <p:strVal val="visible"/>
                                      </p:to>
                                    </p:set>
                                    <p:anim calcmode="lin" valueType="num">
                                      <p:cBhvr>
                                        <p:cTn id="104" dur="500" fill="hold"/>
                                        <p:tgtEl>
                                          <p:spTgt spid="12323"/>
                                        </p:tgtEl>
                                        <p:attrNameLst>
                                          <p:attrName>ppt_x</p:attrName>
                                        </p:attrNameLst>
                                      </p:cBhvr>
                                      <p:tavLst>
                                        <p:tav tm="0">
                                          <p:val>
                                            <p:strVal val="#ppt_x"/>
                                          </p:val>
                                        </p:tav>
                                        <p:tav tm="100000">
                                          <p:val>
                                            <p:strVal val="#ppt_x"/>
                                          </p:val>
                                        </p:tav>
                                      </p:tavLst>
                                    </p:anim>
                                    <p:anim calcmode="lin" valueType="num">
                                      <p:cBhvr>
                                        <p:cTn id="105" dur="500" fill="hold"/>
                                        <p:tgtEl>
                                          <p:spTgt spid="12323"/>
                                        </p:tgtEl>
                                        <p:attrNameLst>
                                          <p:attrName>ppt_y</p:attrName>
                                        </p:attrNameLst>
                                      </p:cBhvr>
                                      <p:tavLst>
                                        <p:tav tm="0">
                                          <p:val>
                                            <p:strVal val="#ppt_y+#ppt_h/2"/>
                                          </p:val>
                                        </p:tav>
                                        <p:tav tm="100000">
                                          <p:val>
                                            <p:strVal val="#ppt_y"/>
                                          </p:val>
                                        </p:tav>
                                      </p:tavLst>
                                    </p:anim>
                                    <p:anim calcmode="lin" valueType="num">
                                      <p:cBhvr>
                                        <p:cTn id="106" dur="500" fill="hold"/>
                                        <p:tgtEl>
                                          <p:spTgt spid="12323"/>
                                        </p:tgtEl>
                                        <p:attrNameLst>
                                          <p:attrName>ppt_w</p:attrName>
                                        </p:attrNameLst>
                                      </p:cBhvr>
                                      <p:tavLst>
                                        <p:tav tm="0">
                                          <p:val>
                                            <p:strVal val="#ppt_w"/>
                                          </p:val>
                                        </p:tav>
                                        <p:tav tm="100000">
                                          <p:val>
                                            <p:strVal val="#ppt_w"/>
                                          </p:val>
                                        </p:tav>
                                      </p:tavLst>
                                    </p:anim>
                                    <p:anim calcmode="lin" valueType="num">
                                      <p:cBhvr>
                                        <p:cTn id="107" dur="500" fill="hold"/>
                                        <p:tgtEl>
                                          <p:spTgt spid="12323"/>
                                        </p:tgtEl>
                                        <p:attrNameLst>
                                          <p:attrName>ppt_h</p:attrName>
                                        </p:attrNameLst>
                                      </p:cBhvr>
                                      <p:tavLst>
                                        <p:tav tm="0">
                                          <p:val>
                                            <p:fltVal val="0"/>
                                          </p:val>
                                        </p:tav>
                                        <p:tav tm="100000">
                                          <p:val>
                                            <p:strVal val="#ppt_h"/>
                                          </p:val>
                                        </p:tav>
                                      </p:tavLst>
                                    </p:anim>
                                  </p:childTnLst>
                                </p:cTn>
                              </p:par>
                            </p:childTnLst>
                          </p:cTn>
                        </p:par>
                        <p:par>
                          <p:cTn id="108" fill="hold">
                            <p:stCondLst>
                              <p:cond delay="10000"/>
                            </p:stCondLst>
                            <p:childTnLst>
                              <p:par>
                                <p:cTn id="109" presetID="17" presetClass="entr" presetSubtype="2" fill="hold" grpId="0" nodeType="afterEffect">
                                  <p:stCondLst>
                                    <p:cond delay="0"/>
                                  </p:stCondLst>
                                  <p:childTnLst>
                                    <p:set>
                                      <p:cBhvr>
                                        <p:cTn id="110" dur="1" fill="hold">
                                          <p:stCondLst>
                                            <p:cond delay="0"/>
                                          </p:stCondLst>
                                        </p:cTn>
                                        <p:tgtEl>
                                          <p:spTgt spid="12320"/>
                                        </p:tgtEl>
                                        <p:attrNameLst>
                                          <p:attrName>style.visibility</p:attrName>
                                        </p:attrNameLst>
                                      </p:cBhvr>
                                      <p:to>
                                        <p:strVal val="visible"/>
                                      </p:to>
                                    </p:set>
                                    <p:anim calcmode="lin" valueType="num">
                                      <p:cBhvr>
                                        <p:cTn id="111" dur="500" fill="hold"/>
                                        <p:tgtEl>
                                          <p:spTgt spid="12320"/>
                                        </p:tgtEl>
                                        <p:attrNameLst>
                                          <p:attrName>ppt_x</p:attrName>
                                        </p:attrNameLst>
                                      </p:cBhvr>
                                      <p:tavLst>
                                        <p:tav tm="0">
                                          <p:val>
                                            <p:strVal val="#ppt_x+#ppt_w/2"/>
                                          </p:val>
                                        </p:tav>
                                        <p:tav tm="100000">
                                          <p:val>
                                            <p:strVal val="#ppt_x"/>
                                          </p:val>
                                        </p:tav>
                                      </p:tavLst>
                                    </p:anim>
                                    <p:anim calcmode="lin" valueType="num">
                                      <p:cBhvr>
                                        <p:cTn id="112" dur="500" fill="hold"/>
                                        <p:tgtEl>
                                          <p:spTgt spid="12320"/>
                                        </p:tgtEl>
                                        <p:attrNameLst>
                                          <p:attrName>ppt_y</p:attrName>
                                        </p:attrNameLst>
                                      </p:cBhvr>
                                      <p:tavLst>
                                        <p:tav tm="0">
                                          <p:val>
                                            <p:strVal val="#ppt_y"/>
                                          </p:val>
                                        </p:tav>
                                        <p:tav tm="100000">
                                          <p:val>
                                            <p:strVal val="#ppt_y"/>
                                          </p:val>
                                        </p:tav>
                                      </p:tavLst>
                                    </p:anim>
                                    <p:anim calcmode="lin" valueType="num">
                                      <p:cBhvr>
                                        <p:cTn id="113" dur="500" fill="hold"/>
                                        <p:tgtEl>
                                          <p:spTgt spid="12320"/>
                                        </p:tgtEl>
                                        <p:attrNameLst>
                                          <p:attrName>ppt_w</p:attrName>
                                        </p:attrNameLst>
                                      </p:cBhvr>
                                      <p:tavLst>
                                        <p:tav tm="0">
                                          <p:val>
                                            <p:fltVal val="0"/>
                                          </p:val>
                                        </p:tav>
                                        <p:tav tm="100000">
                                          <p:val>
                                            <p:strVal val="#ppt_w"/>
                                          </p:val>
                                        </p:tav>
                                      </p:tavLst>
                                    </p:anim>
                                    <p:anim calcmode="lin" valueType="num">
                                      <p:cBhvr>
                                        <p:cTn id="114" dur="500" fill="hold"/>
                                        <p:tgtEl>
                                          <p:spTgt spid="12320"/>
                                        </p:tgtEl>
                                        <p:attrNameLst>
                                          <p:attrName>ppt_h</p:attrName>
                                        </p:attrNameLst>
                                      </p:cBhvr>
                                      <p:tavLst>
                                        <p:tav tm="0">
                                          <p:val>
                                            <p:strVal val="#ppt_h"/>
                                          </p:val>
                                        </p:tav>
                                        <p:tav tm="100000">
                                          <p:val>
                                            <p:strVal val="#ppt_h"/>
                                          </p:val>
                                        </p:tav>
                                      </p:tavLst>
                                    </p:anim>
                                  </p:childTnLst>
                                </p:cTn>
                              </p:par>
                            </p:childTnLst>
                          </p:cTn>
                        </p:par>
                        <p:par>
                          <p:cTn id="115" fill="hold">
                            <p:stCondLst>
                              <p:cond delay="10500"/>
                            </p:stCondLst>
                            <p:childTnLst>
                              <p:par>
                                <p:cTn id="116" presetID="17" presetClass="entr" presetSubtype="4" fill="hold" grpId="0" nodeType="afterEffect">
                                  <p:stCondLst>
                                    <p:cond delay="0"/>
                                  </p:stCondLst>
                                  <p:childTnLst>
                                    <p:set>
                                      <p:cBhvr>
                                        <p:cTn id="117" dur="1" fill="hold">
                                          <p:stCondLst>
                                            <p:cond delay="0"/>
                                          </p:stCondLst>
                                        </p:cTn>
                                        <p:tgtEl>
                                          <p:spTgt spid="12324"/>
                                        </p:tgtEl>
                                        <p:attrNameLst>
                                          <p:attrName>style.visibility</p:attrName>
                                        </p:attrNameLst>
                                      </p:cBhvr>
                                      <p:to>
                                        <p:strVal val="visible"/>
                                      </p:to>
                                    </p:set>
                                    <p:anim calcmode="lin" valueType="num">
                                      <p:cBhvr>
                                        <p:cTn id="118" dur="500" fill="hold"/>
                                        <p:tgtEl>
                                          <p:spTgt spid="12324"/>
                                        </p:tgtEl>
                                        <p:attrNameLst>
                                          <p:attrName>ppt_x</p:attrName>
                                        </p:attrNameLst>
                                      </p:cBhvr>
                                      <p:tavLst>
                                        <p:tav tm="0">
                                          <p:val>
                                            <p:strVal val="#ppt_x"/>
                                          </p:val>
                                        </p:tav>
                                        <p:tav tm="100000">
                                          <p:val>
                                            <p:strVal val="#ppt_x"/>
                                          </p:val>
                                        </p:tav>
                                      </p:tavLst>
                                    </p:anim>
                                    <p:anim calcmode="lin" valueType="num">
                                      <p:cBhvr>
                                        <p:cTn id="119" dur="500" fill="hold"/>
                                        <p:tgtEl>
                                          <p:spTgt spid="12324"/>
                                        </p:tgtEl>
                                        <p:attrNameLst>
                                          <p:attrName>ppt_y</p:attrName>
                                        </p:attrNameLst>
                                      </p:cBhvr>
                                      <p:tavLst>
                                        <p:tav tm="0">
                                          <p:val>
                                            <p:strVal val="#ppt_y+#ppt_h/2"/>
                                          </p:val>
                                        </p:tav>
                                        <p:tav tm="100000">
                                          <p:val>
                                            <p:strVal val="#ppt_y"/>
                                          </p:val>
                                        </p:tav>
                                      </p:tavLst>
                                    </p:anim>
                                    <p:anim calcmode="lin" valueType="num">
                                      <p:cBhvr>
                                        <p:cTn id="120" dur="500" fill="hold"/>
                                        <p:tgtEl>
                                          <p:spTgt spid="12324"/>
                                        </p:tgtEl>
                                        <p:attrNameLst>
                                          <p:attrName>ppt_w</p:attrName>
                                        </p:attrNameLst>
                                      </p:cBhvr>
                                      <p:tavLst>
                                        <p:tav tm="0">
                                          <p:val>
                                            <p:strVal val="#ppt_w"/>
                                          </p:val>
                                        </p:tav>
                                        <p:tav tm="100000">
                                          <p:val>
                                            <p:strVal val="#ppt_w"/>
                                          </p:val>
                                        </p:tav>
                                      </p:tavLst>
                                    </p:anim>
                                    <p:anim calcmode="lin" valueType="num">
                                      <p:cBhvr>
                                        <p:cTn id="121" dur="500" fill="hold"/>
                                        <p:tgtEl>
                                          <p:spTgt spid="12324"/>
                                        </p:tgtEl>
                                        <p:attrNameLst>
                                          <p:attrName>ppt_h</p:attrName>
                                        </p:attrNameLst>
                                      </p:cBhvr>
                                      <p:tavLst>
                                        <p:tav tm="0">
                                          <p:val>
                                            <p:fltVal val="0"/>
                                          </p:val>
                                        </p:tav>
                                        <p:tav tm="100000">
                                          <p:val>
                                            <p:strVal val="#ppt_h"/>
                                          </p:val>
                                        </p:tav>
                                      </p:tavLst>
                                    </p:anim>
                                  </p:childTnLst>
                                </p:cTn>
                              </p:par>
                            </p:childTnLst>
                          </p:cTn>
                        </p:par>
                        <p:par>
                          <p:cTn id="122" fill="hold">
                            <p:stCondLst>
                              <p:cond delay="11000"/>
                            </p:stCondLst>
                            <p:childTnLst>
                              <p:par>
                                <p:cTn id="123" presetID="17" presetClass="entr" presetSubtype="2" fill="hold" grpId="0" nodeType="afterEffect">
                                  <p:stCondLst>
                                    <p:cond delay="0"/>
                                  </p:stCondLst>
                                  <p:childTnLst>
                                    <p:set>
                                      <p:cBhvr>
                                        <p:cTn id="124" dur="1" fill="hold">
                                          <p:stCondLst>
                                            <p:cond delay="0"/>
                                          </p:stCondLst>
                                        </p:cTn>
                                        <p:tgtEl>
                                          <p:spTgt spid="12326"/>
                                        </p:tgtEl>
                                        <p:attrNameLst>
                                          <p:attrName>style.visibility</p:attrName>
                                        </p:attrNameLst>
                                      </p:cBhvr>
                                      <p:to>
                                        <p:strVal val="visible"/>
                                      </p:to>
                                    </p:set>
                                    <p:anim calcmode="lin" valueType="num">
                                      <p:cBhvr>
                                        <p:cTn id="125" dur="500" fill="hold"/>
                                        <p:tgtEl>
                                          <p:spTgt spid="12326"/>
                                        </p:tgtEl>
                                        <p:attrNameLst>
                                          <p:attrName>ppt_x</p:attrName>
                                        </p:attrNameLst>
                                      </p:cBhvr>
                                      <p:tavLst>
                                        <p:tav tm="0">
                                          <p:val>
                                            <p:strVal val="#ppt_x+#ppt_w/2"/>
                                          </p:val>
                                        </p:tav>
                                        <p:tav tm="100000">
                                          <p:val>
                                            <p:strVal val="#ppt_x"/>
                                          </p:val>
                                        </p:tav>
                                      </p:tavLst>
                                    </p:anim>
                                    <p:anim calcmode="lin" valueType="num">
                                      <p:cBhvr>
                                        <p:cTn id="126" dur="500" fill="hold"/>
                                        <p:tgtEl>
                                          <p:spTgt spid="12326"/>
                                        </p:tgtEl>
                                        <p:attrNameLst>
                                          <p:attrName>ppt_y</p:attrName>
                                        </p:attrNameLst>
                                      </p:cBhvr>
                                      <p:tavLst>
                                        <p:tav tm="0">
                                          <p:val>
                                            <p:strVal val="#ppt_y"/>
                                          </p:val>
                                        </p:tav>
                                        <p:tav tm="100000">
                                          <p:val>
                                            <p:strVal val="#ppt_y"/>
                                          </p:val>
                                        </p:tav>
                                      </p:tavLst>
                                    </p:anim>
                                    <p:anim calcmode="lin" valueType="num">
                                      <p:cBhvr>
                                        <p:cTn id="127" dur="500" fill="hold"/>
                                        <p:tgtEl>
                                          <p:spTgt spid="12326"/>
                                        </p:tgtEl>
                                        <p:attrNameLst>
                                          <p:attrName>ppt_w</p:attrName>
                                        </p:attrNameLst>
                                      </p:cBhvr>
                                      <p:tavLst>
                                        <p:tav tm="0">
                                          <p:val>
                                            <p:fltVal val="0"/>
                                          </p:val>
                                        </p:tav>
                                        <p:tav tm="100000">
                                          <p:val>
                                            <p:strVal val="#ppt_w"/>
                                          </p:val>
                                        </p:tav>
                                      </p:tavLst>
                                    </p:anim>
                                    <p:anim calcmode="lin" valueType="num">
                                      <p:cBhvr>
                                        <p:cTn id="128" dur="500" fill="hold"/>
                                        <p:tgtEl>
                                          <p:spTgt spid="12326"/>
                                        </p:tgtEl>
                                        <p:attrNameLst>
                                          <p:attrName>ppt_h</p:attrName>
                                        </p:attrNameLst>
                                      </p:cBhvr>
                                      <p:tavLst>
                                        <p:tav tm="0">
                                          <p:val>
                                            <p:strVal val="#ppt_h"/>
                                          </p:val>
                                        </p:tav>
                                        <p:tav tm="100000">
                                          <p:val>
                                            <p:strVal val="#ppt_h"/>
                                          </p:val>
                                        </p:tav>
                                      </p:tavLst>
                                    </p:anim>
                                  </p:childTnLst>
                                </p:cTn>
                              </p:par>
                            </p:childTnLst>
                          </p:cTn>
                        </p:par>
                        <p:par>
                          <p:cTn id="129" fill="hold">
                            <p:stCondLst>
                              <p:cond delay="11500"/>
                            </p:stCondLst>
                            <p:childTnLst>
                              <p:par>
                                <p:cTn id="130" presetID="17" presetClass="entr" presetSubtype="4" fill="hold" grpId="0" nodeType="afterEffect">
                                  <p:stCondLst>
                                    <p:cond delay="0"/>
                                  </p:stCondLst>
                                  <p:childTnLst>
                                    <p:set>
                                      <p:cBhvr>
                                        <p:cTn id="131" dur="1" fill="hold">
                                          <p:stCondLst>
                                            <p:cond delay="0"/>
                                          </p:stCondLst>
                                        </p:cTn>
                                        <p:tgtEl>
                                          <p:spTgt spid="12327"/>
                                        </p:tgtEl>
                                        <p:attrNameLst>
                                          <p:attrName>style.visibility</p:attrName>
                                        </p:attrNameLst>
                                      </p:cBhvr>
                                      <p:to>
                                        <p:strVal val="visible"/>
                                      </p:to>
                                    </p:set>
                                    <p:anim calcmode="lin" valueType="num">
                                      <p:cBhvr>
                                        <p:cTn id="132" dur="500" fill="hold"/>
                                        <p:tgtEl>
                                          <p:spTgt spid="12327"/>
                                        </p:tgtEl>
                                        <p:attrNameLst>
                                          <p:attrName>ppt_x</p:attrName>
                                        </p:attrNameLst>
                                      </p:cBhvr>
                                      <p:tavLst>
                                        <p:tav tm="0">
                                          <p:val>
                                            <p:strVal val="#ppt_x"/>
                                          </p:val>
                                        </p:tav>
                                        <p:tav tm="100000">
                                          <p:val>
                                            <p:strVal val="#ppt_x"/>
                                          </p:val>
                                        </p:tav>
                                      </p:tavLst>
                                    </p:anim>
                                    <p:anim calcmode="lin" valueType="num">
                                      <p:cBhvr>
                                        <p:cTn id="133" dur="500" fill="hold"/>
                                        <p:tgtEl>
                                          <p:spTgt spid="12327"/>
                                        </p:tgtEl>
                                        <p:attrNameLst>
                                          <p:attrName>ppt_y</p:attrName>
                                        </p:attrNameLst>
                                      </p:cBhvr>
                                      <p:tavLst>
                                        <p:tav tm="0">
                                          <p:val>
                                            <p:strVal val="#ppt_y+#ppt_h/2"/>
                                          </p:val>
                                        </p:tav>
                                        <p:tav tm="100000">
                                          <p:val>
                                            <p:strVal val="#ppt_y"/>
                                          </p:val>
                                        </p:tav>
                                      </p:tavLst>
                                    </p:anim>
                                    <p:anim calcmode="lin" valueType="num">
                                      <p:cBhvr>
                                        <p:cTn id="134" dur="500" fill="hold"/>
                                        <p:tgtEl>
                                          <p:spTgt spid="12327"/>
                                        </p:tgtEl>
                                        <p:attrNameLst>
                                          <p:attrName>ppt_w</p:attrName>
                                        </p:attrNameLst>
                                      </p:cBhvr>
                                      <p:tavLst>
                                        <p:tav tm="0">
                                          <p:val>
                                            <p:strVal val="#ppt_w"/>
                                          </p:val>
                                        </p:tav>
                                        <p:tav tm="100000">
                                          <p:val>
                                            <p:strVal val="#ppt_w"/>
                                          </p:val>
                                        </p:tav>
                                      </p:tavLst>
                                    </p:anim>
                                    <p:anim calcmode="lin" valueType="num">
                                      <p:cBhvr>
                                        <p:cTn id="135" dur="500" fill="hold"/>
                                        <p:tgtEl>
                                          <p:spTgt spid="12327"/>
                                        </p:tgtEl>
                                        <p:attrNameLst>
                                          <p:attrName>ppt_h</p:attrName>
                                        </p:attrNameLst>
                                      </p:cBhvr>
                                      <p:tavLst>
                                        <p:tav tm="0">
                                          <p:val>
                                            <p:fltVal val="0"/>
                                          </p:val>
                                        </p:tav>
                                        <p:tav tm="100000">
                                          <p:val>
                                            <p:strVal val="#ppt_h"/>
                                          </p:val>
                                        </p:tav>
                                      </p:tavLst>
                                    </p:anim>
                                  </p:childTnLst>
                                </p:cTn>
                              </p:par>
                            </p:childTnLst>
                          </p:cTn>
                        </p:par>
                        <p:par>
                          <p:cTn id="136" fill="hold">
                            <p:stCondLst>
                              <p:cond delay="12000"/>
                            </p:stCondLst>
                            <p:childTnLst>
                              <p:par>
                                <p:cTn id="137" presetID="17" presetClass="entr" presetSubtype="4" fill="hold" grpId="0" nodeType="afterEffect">
                                  <p:stCondLst>
                                    <p:cond delay="0"/>
                                  </p:stCondLst>
                                  <p:childTnLst>
                                    <p:set>
                                      <p:cBhvr>
                                        <p:cTn id="138" dur="1" fill="hold">
                                          <p:stCondLst>
                                            <p:cond delay="0"/>
                                          </p:stCondLst>
                                        </p:cTn>
                                        <p:tgtEl>
                                          <p:spTgt spid="12322"/>
                                        </p:tgtEl>
                                        <p:attrNameLst>
                                          <p:attrName>style.visibility</p:attrName>
                                        </p:attrNameLst>
                                      </p:cBhvr>
                                      <p:to>
                                        <p:strVal val="visible"/>
                                      </p:to>
                                    </p:set>
                                    <p:anim calcmode="lin" valueType="num">
                                      <p:cBhvr>
                                        <p:cTn id="139" dur="500" fill="hold"/>
                                        <p:tgtEl>
                                          <p:spTgt spid="12322"/>
                                        </p:tgtEl>
                                        <p:attrNameLst>
                                          <p:attrName>ppt_x</p:attrName>
                                        </p:attrNameLst>
                                      </p:cBhvr>
                                      <p:tavLst>
                                        <p:tav tm="0">
                                          <p:val>
                                            <p:strVal val="#ppt_x"/>
                                          </p:val>
                                        </p:tav>
                                        <p:tav tm="100000">
                                          <p:val>
                                            <p:strVal val="#ppt_x"/>
                                          </p:val>
                                        </p:tav>
                                      </p:tavLst>
                                    </p:anim>
                                    <p:anim calcmode="lin" valueType="num">
                                      <p:cBhvr>
                                        <p:cTn id="140" dur="500" fill="hold"/>
                                        <p:tgtEl>
                                          <p:spTgt spid="12322"/>
                                        </p:tgtEl>
                                        <p:attrNameLst>
                                          <p:attrName>ppt_y</p:attrName>
                                        </p:attrNameLst>
                                      </p:cBhvr>
                                      <p:tavLst>
                                        <p:tav tm="0">
                                          <p:val>
                                            <p:strVal val="#ppt_y+#ppt_h/2"/>
                                          </p:val>
                                        </p:tav>
                                        <p:tav tm="100000">
                                          <p:val>
                                            <p:strVal val="#ppt_y"/>
                                          </p:val>
                                        </p:tav>
                                      </p:tavLst>
                                    </p:anim>
                                    <p:anim calcmode="lin" valueType="num">
                                      <p:cBhvr>
                                        <p:cTn id="141" dur="500" fill="hold"/>
                                        <p:tgtEl>
                                          <p:spTgt spid="12322"/>
                                        </p:tgtEl>
                                        <p:attrNameLst>
                                          <p:attrName>ppt_w</p:attrName>
                                        </p:attrNameLst>
                                      </p:cBhvr>
                                      <p:tavLst>
                                        <p:tav tm="0">
                                          <p:val>
                                            <p:strVal val="#ppt_w"/>
                                          </p:val>
                                        </p:tav>
                                        <p:tav tm="100000">
                                          <p:val>
                                            <p:strVal val="#ppt_w"/>
                                          </p:val>
                                        </p:tav>
                                      </p:tavLst>
                                    </p:anim>
                                    <p:anim calcmode="lin" valueType="num">
                                      <p:cBhvr>
                                        <p:cTn id="142" dur="500" fill="hold"/>
                                        <p:tgtEl>
                                          <p:spTgt spid="12322"/>
                                        </p:tgtEl>
                                        <p:attrNameLst>
                                          <p:attrName>ppt_h</p:attrName>
                                        </p:attrNameLst>
                                      </p:cBhvr>
                                      <p:tavLst>
                                        <p:tav tm="0">
                                          <p:val>
                                            <p:fltVal val="0"/>
                                          </p:val>
                                        </p:tav>
                                        <p:tav tm="100000">
                                          <p:val>
                                            <p:strVal val="#ppt_h"/>
                                          </p:val>
                                        </p:tav>
                                      </p:tavLst>
                                    </p:anim>
                                  </p:childTnLst>
                                </p:cTn>
                              </p:par>
                            </p:childTnLst>
                          </p:cTn>
                        </p:par>
                        <p:par>
                          <p:cTn id="143" fill="hold">
                            <p:stCondLst>
                              <p:cond delay="12500"/>
                            </p:stCondLst>
                            <p:childTnLst>
                              <p:par>
                                <p:cTn id="144" presetID="17" presetClass="entr" presetSubtype="4" fill="hold" grpId="0" nodeType="afterEffect">
                                  <p:stCondLst>
                                    <p:cond delay="0"/>
                                  </p:stCondLst>
                                  <p:childTnLst>
                                    <p:set>
                                      <p:cBhvr>
                                        <p:cTn id="145" dur="1" fill="hold">
                                          <p:stCondLst>
                                            <p:cond delay="0"/>
                                          </p:stCondLst>
                                        </p:cTn>
                                        <p:tgtEl>
                                          <p:spTgt spid="12321"/>
                                        </p:tgtEl>
                                        <p:attrNameLst>
                                          <p:attrName>style.visibility</p:attrName>
                                        </p:attrNameLst>
                                      </p:cBhvr>
                                      <p:to>
                                        <p:strVal val="visible"/>
                                      </p:to>
                                    </p:set>
                                    <p:anim calcmode="lin" valueType="num">
                                      <p:cBhvr>
                                        <p:cTn id="146" dur="500" fill="hold"/>
                                        <p:tgtEl>
                                          <p:spTgt spid="12321"/>
                                        </p:tgtEl>
                                        <p:attrNameLst>
                                          <p:attrName>ppt_x</p:attrName>
                                        </p:attrNameLst>
                                      </p:cBhvr>
                                      <p:tavLst>
                                        <p:tav tm="0">
                                          <p:val>
                                            <p:strVal val="#ppt_x"/>
                                          </p:val>
                                        </p:tav>
                                        <p:tav tm="100000">
                                          <p:val>
                                            <p:strVal val="#ppt_x"/>
                                          </p:val>
                                        </p:tav>
                                      </p:tavLst>
                                    </p:anim>
                                    <p:anim calcmode="lin" valueType="num">
                                      <p:cBhvr>
                                        <p:cTn id="147" dur="500" fill="hold"/>
                                        <p:tgtEl>
                                          <p:spTgt spid="12321"/>
                                        </p:tgtEl>
                                        <p:attrNameLst>
                                          <p:attrName>ppt_y</p:attrName>
                                        </p:attrNameLst>
                                      </p:cBhvr>
                                      <p:tavLst>
                                        <p:tav tm="0">
                                          <p:val>
                                            <p:strVal val="#ppt_y+#ppt_h/2"/>
                                          </p:val>
                                        </p:tav>
                                        <p:tav tm="100000">
                                          <p:val>
                                            <p:strVal val="#ppt_y"/>
                                          </p:val>
                                        </p:tav>
                                      </p:tavLst>
                                    </p:anim>
                                    <p:anim calcmode="lin" valueType="num">
                                      <p:cBhvr>
                                        <p:cTn id="148" dur="500" fill="hold"/>
                                        <p:tgtEl>
                                          <p:spTgt spid="12321"/>
                                        </p:tgtEl>
                                        <p:attrNameLst>
                                          <p:attrName>ppt_w</p:attrName>
                                        </p:attrNameLst>
                                      </p:cBhvr>
                                      <p:tavLst>
                                        <p:tav tm="0">
                                          <p:val>
                                            <p:strVal val="#ppt_w"/>
                                          </p:val>
                                        </p:tav>
                                        <p:tav tm="100000">
                                          <p:val>
                                            <p:strVal val="#ppt_w"/>
                                          </p:val>
                                        </p:tav>
                                      </p:tavLst>
                                    </p:anim>
                                    <p:anim calcmode="lin" valueType="num">
                                      <p:cBhvr>
                                        <p:cTn id="149" dur="500" fill="hold"/>
                                        <p:tgtEl>
                                          <p:spTgt spid="12321"/>
                                        </p:tgtEl>
                                        <p:attrNameLst>
                                          <p:attrName>ppt_h</p:attrName>
                                        </p:attrNameLst>
                                      </p:cBhvr>
                                      <p:tavLst>
                                        <p:tav tm="0">
                                          <p:val>
                                            <p:fltVal val="0"/>
                                          </p:val>
                                        </p:tav>
                                        <p:tav tm="100000">
                                          <p:val>
                                            <p:strVal val="#ppt_h"/>
                                          </p:val>
                                        </p:tav>
                                      </p:tavLst>
                                    </p:anim>
                                  </p:childTnLst>
                                </p:cTn>
                              </p:par>
                            </p:childTnLst>
                          </p:cTn>
                        </p:par>
                        <p:par>
                          <p:cTn id="150" fill="hold">
                            <p:stCondLst>
                              <p:cond delay="13000"/>
                            </p:stCondLst>
                            <p:childTnLst>
                              <p:par>
                                <p:cTn id="151" presetID="17" presetClass="entr" presetSubtype="4" fill="hold" grpId="0" nodeType="afterEffect">
                                  <p:stCondLst>
                                    <p:cond delay="0"/>
                                  </p:stCondLst>
                                  <p:childTnLst>
                                    <p:set>
                                      <p:cBhvr>
                                        <p:cTn id="152" dur="1" fill="hold">
                                          <p:stCondLst>
                                            <p:cond delay="0"/>
                                          </p:stCondLst>
                                        </p:cTn>
                                        <p:tgtEl>
                                          <p:spTgt spid="12328"/>
                                        </p:tgtEl>
                                        <p:attrNameLst>
                                          <p:attrName>style.visibility</p:attrName>
                                        </p:attrNameLst>
                                      </p:cBhvr>
                                      <p:to>
                                        <p:strVal val="visible"/>
                                      </p:to>
                                    </p:set>
                                    <p:anim calcmode="lin" valueType="num">
                                      <p:cBhvr>
                                        <p:cTn id="153" dur="500" fill="hold"/>
                                        <p:tgtEl>
                                          <p:spTgt spid="12328"/>
                                        </p:tgtEl>
                                        <p:attrNameLst>
                                          <p:attrName>ppt_x</p:attrName>
                                        </p:attrNameLst>
                                      </p:cBhvr>
                                      <p:tavLst>
                                        <p:tav tm="0">
                                          <p:val>
                                            <p:strVal val="#ppt_x"/>
                                          </p:val>
                                        </p:tav>
                                        <p:tav tm="100000">
                                          <p:val>
                                            <p:strVal val="#ppt_x"/>
                                          </p:val>
                                        </p:tav>
                                      </p:tavLst>
                                    </p:anim>
                                    <p:anim calcmode="lin" valueType="num">
                                      <p:cBhvr>
                                        <p:cTn id="154" dur="500" fill="hold"/>
                                        <p:tgtEl>
                                          <p:spTgt spid="12328"/>
                                        </p:tgtEl>
                                        <p:attrNameLst>
                                          <p:attrName>ppt_y</p:attrName>
                                        </p:attrNameLst>
                                      </p:cBhvr>
                                      <p:tavLst>
                                        <p:tav tm="0">
                                          <p:val>
                                            <p:strVal val="#ppt_y+#ppt_h/2"/>
                                          </p:val>
                                        </p:tav>
                                        <p:tav tm="100000">
                                          <p:val>
                                            <p:strVal val="#ppt_y"/>
                                          </p:val>
                                        </p:tav>
                                      </p:tavLst>
                                    </p:anim>
                                    <p:anim calcmode="lin" valueType="num">
                                      <p:cBhvr>
                                        <p:cTn id="155" dur="500" fill="hold"/>
                                        <p:tgtEl>
                                          <p:spTgt spid="12328"/>
                                        </p:tgtEl>
                                        <p:attrNameLst>
                                          <p:attrName>ppt_w</p:attrName>
                                        </p:attrNameLst>
                                      </p:cBhvr>
                                      <p:tavLst>
                                        <p:tav tm="0">
                                          <p:val>
                                            <p:strVal val="#ppt_w"/>
                                          </p:val>
                                        </p:tav>
                                        <p:tav tm="100000">
                                          <p:val>
                                            <p:strVal val="#ppt_w"/>
                                          </p:val>
                                        </p:tav>
                                      </p:tavLst>
                                    </p:anim>
                                    <p:anim calcmode="lin" valueType="num">
                                      <p:cBhvr>
                                        <p:cTn id="156" dur="500" fill="hold"/>
                                        <p:tgtEl>
                                          <p:spTgt spid="12328"/>
                                        </p:tgtEl>
                                        <p:attrNameLst>
                                          <p:attrName>ppt_h</p:attrName>
                                        </p:attrNameLst>
                                      </p:cBhvr>
                                      <p:tavLst>
                                        <p:tav tm="0">
                                          <p:val>
                                            <p:fltVal val="0"/>
                                          </p:val>
                                        </p:tav>
                                        <p:tav tm="100000">
                                          <p:val>
                                            <p:strVal val="#ppt_h"/>
                                          </p:val>
                                        </p:tav>
                                      </p:tavLst>
                                    </p:anim>
                                  </p:childTnLst>
                                </p:cTn>
                              </p:par>
                            </p:childTnLst>
                          </p:cTn>
                        </p:par>
                        <p:par>
                          <p:cTn id="157" fill="hold">
                            <p:stCondLst>
                              <p:cond delay="13500"/>
                            </p:stCondLst>
                            <p:childTnLst>
                              <p:par>
                                <p:cTn id="158" presetID="17" presetClass="entr" presetSubtype="4" fill="hold" grpId="0" nodeType="afterEffect">
                                  <p:stCondLst>
                                    <p:cond delay="0"/>
                                  </p:stCondLst>
                                  <p:childTnLst>
                                    <p:set>
                                      <p:cBhvr>
                                        <p:cTn id="159" dur="1" fill="hold">
                                          <p:stCondLst>
                                            <p:cond delay="0"/>
                                          </p:stCondLst>
                                        </p:cTn>
                                        <p:tgtEl>
                                          <p:spTgt spid="12329"/>
                                        </p:tgtEl>
                                        <p:attrNameLst>
                                          <p:attrName>style.visibility</p:attrName>
                                        </p:attrNameLst>
                                      </p:cBhvr>
                                      <p:to>
                                        <p:strVal val="visible"/>
                                      </p:to>
                                    </p:set>
                                    <p:anim calcmode="lin" valueType="num">
                                      <p:cBhvr>
                                        <p:cTn id="160" dur="500" fill="hold"/>
                                        <p:tgtEl>
                                          <p:spTgt spid="12329"/>
                                        </p:tgtEl>
                                        <p:attrNameLst>
                                          <p:attrName>ppt_x</p:attrName>
                                        </p:attrNameLst>
                                      </p:cBhvr>
                                      <p:tavLst>
                                        <p:tav tm="0">
                                          <p:val>
                                            <p:strVal val="#ppt_x"/>
                                          </p:val>
                                        </p:tav>
                                        <p:tav tm="100000">
                                          <p:val>
                                            <p:strVal val="#ppt_x"/>
                                          </p:val>
                                        </p:tav>
                                      </p:tavLst>
                                    </p:anim>
                                    <p:anim calcmode="lin" valueType="num">
                                      <p:cBhvr>
                                        <p:cTn id="161" dur="500" fill="hold"/>
                                        <p:tgtEl>
                                          <p:spTgt spid="12329"/>
                                        </p:tgtEl>
                                        <p:attrNameLst>
                                          <p:attrName>ppt_y</p:attrName>
                                        </p:attrNameLst>
                                      </p:cBhvr>
                                      <p:tavLst>
                                        <p:tav tm="0">
                                          <p:val>
                                            <p:strVal val="#ppt_y+#ppt_h/2"/>
                                          </p:val>
                                        </p:tav>
                                        <p:tav tm="100000">
                                          <p:val>
                                            <p:strVal val="#ppt_y"/>
                                          </p:val>
                                        </p:tav>
                                      </p:tavLst>
                                    </p:anim>
                                    <p:anim calcmode="lin" valueType="num">
                                      <p:cBhvr>
                                        <p:cTn id="162" dur="500" fill="hold"/>
                                        <p:tgtEl>
                                          <p:spTgt spid="12329"/>
                                        </p:tgtEl>
                                        <p:attrNameLst>
                                          <p:attrName>ppt_w</p:attrName>
                                        </p:attrNameLst>
                                      </p:cBhvr>
                                      <p:tavLst>
                                        <p:tav tm="0">
                                          <p:val>
                                            <p:strVal val="#ppt_w"/>
                                          </p:val>
                                        </p:tav>
                                        <p:tav tm="100000">
                                          <p:val>
                                            <p:strVal val="#ppt_w"/>
                                          </p:val>
                                        </p:tav>
                                      </p:tavLst>
                                    </p:anim>
                                    <p:anim calcmode="lin" valueType="num">
                                      <p:cBhvr>
                                        <p:cTn id="163" dur="500" fill="hold"/>
                                        <p:tgtEl>
                                          <p:spTgt spid="12329"/>
                                        </p:tgtEl>
                                        <p:attrNameLst>
                                          <p:attrName>ppt_h</p:attrName>
                                        </p:attrNameLst>
                                      </p:cBhvr>
                                      <p:tavLst>
                                        <p:tav tm="0">
                                          <p:val>
                                            <p:fltVal val="0"/>
                                          </p:val>
                                        </p:tav>
                                        <p:tav tm="100000">
                                          <p:val>
                                            <p:strVal val="#ppt_h"/>
                                          </p:val>
                                        </p:tav>
                                      </p:tavLst>
                                    </p:anim>
                                  </p:childTnLst>
                                </p:cTn>
                              </p:par>
                            </p:childTnLst>
                          </p:cTn>
                        </p:par>
                        <p:par>
                          <p:cTn id="164" fill="hold">
                            <p:stCondLst>
                              <p:cond delay="14000"/>
                            </p:stCondLst>
                            <p:childTnLst>
                              <p:par>
                                <p:cTn id="165" presetID="17" presetClass="entr" presetSubtype="4" fill="hold" grpId="0" nodeType="afterEffect">
                                  <p:stCondLst>
                                    <p:cond delay="0"/>
                                  </p:stCondLst>
                                  <p:childTnLst>
                                    <p:set>
                                      <p:cBhvr>
                                        <p:cTn id="166" dur="1" fill="hold">
                                          <p:stCondLst>
                                            <p:cond delay="0"/>
                                          </p:stCondLst>
                                        </p:cTn>
                                        <p:tgtEl>
                                          <p:spTgt spid="12330"/>
                                        </p:tgtEl>
                                        <p:attrNameLst>
                                          <p:attrName>style.visibility</p:attrName>
                                        </p:attrNameLst>
                                      </p:cBhvr>
                                      <p:to>
                                        <p:strVal val="visible"/>
                                      </p:to>
                                    </p:set>
                                    <p:anim calcmode="lin" valueType="num">
                                      <p:cBhvr>
                                        <p:cTn id="167" dur="500" fill="hold"/>
                                        <p:tgtEl>
                                          <p:spTgt spid="12330"/>
                                        </p:tgtEl>
                                        <p:attrNameLst>
                                          <p:attrName>ppt_x</p:attrName>
                                        </p:attrNameLst>
                                      </p:cBhvr>
                                      <p:tavLst>
                                        <p:tav tm="0">
                                          <p:val>
                                            <p:strVal val="#ppt_x"/>
                                          </p:val>
                                        </p:tav>
                                        <p:tav tm="100000">
                                          <p:val>
                                            <p:strVal val="#ppt_x"/>
                                          </p:val>
                                        </p:tav>
                                      </p:tavLst>
                                    </p:anim>
                                    <p:anim calcmode="lin" valueType="num">
                                      <p:cBhvr>
                                        <p:cTn id="168" dur="500" fill="hold"/>
                                        <p:tgtEl>
                                          <p:spTgt spid="12330"/>
                                        </p:tgtEl>
                                        <p:attrNameLst>
                                          <p:attrName>ppt_y</p:attrName>
                                        </p:attrNameLst>
                                      </p:cBhvr>
                                      <p:tavLst>
                                        <p:tav tm="0">
                                          <p:val>
                                            <p:strVal val="#ppt_y+#ppt_h/2"/>
                                          </p:val>
                                        </p:tav>
                                        <p:tav tm="100000">
                                          <p:val>
                                            <p:strVal val="#ppt_y"/>
                                          </p:val>
                                        </p:tav>
                                      </p:tavLst>
                                    </p:anim>
                                    <p:anim calcmode="lin" valueType="num">
                                      <p:cBhvr>
                                        <p:cTn id="169" dur="500" fill="hold"/>
                                        <p:tgtEl>
                                          <p:spTgt spid="12330"/>
                                        </p:tgtEl>
                                        <p:attrNameLst>
                                          <p:attrName>ppt_w</p:attrName>
                                        </p:attrNameLst>
                                      </p:cBhvr>
                                      <p:tavLst>
                                        <p:tav tm="0">
                                          <p:val>
                                            <p:strVal val="#ppt_w"/>
                                          </p:val>
                                        </p:tav>
                                        <p:tav tm="100000">
                                          <p:val>
                                            <p:strVal val="#ppt_w"/>
                                          </p:val>
                                        </p:tav>
                                      </p:tavLst>
                                    </p:anim>
                                    <p:anim calcmode="lin" valueType="num">
                                      <p:cBhvr>
                                        <p:cTn id="170" dur="500" fill="hold"/>
                                        <p:tgtEl>
                                          <p:spTgt spid="12330"/>
                                        </p:tgtEl>
                                        <p:attrNameLst>
                                          <p:attrName>ppt_h</p:attrName>
                                        </p:attrNameLst>
                                      </p:cBhvr>
                                      <p:tavLst>
                                        <p:tav tm="0">
                                          <p:val>
                                            <p:fltVal val="0"/>
                                          </p:val>
                                        </p:tav>
                                        <p:tav tm="100000">
                                          <p:val>
                                            <p:strVal val="#ppt_h"/>
                                          </p:val>
                                        </p:tav>
                                      </p:tavLst>
                                    </p:anim>
                                  </p:childTnLst>
                                </p:cTn>
                              </p:par>
                            </p:childTnLst>
                          </p:cTn>
                        </p:par>
                        <p:par>
                          <p:cTn id="171" fill="hold">
                            <p:stCondLst>
                              <p:cond delay="14500"/>
                            </p:stCondLst>
                            <p:childTnLst>
                              <p:par>
                                <p:cTn id="172" presetID="17" presetClass="entr" presetSubtype="2" fill="hold" grpId="0" nodeType="afterEffect">
                                  <p:stCondLst>
                                    <p:cond delay="0"/>
                                  </p:stCondLst>
                                  <p:childTnLst>
                                    <p:set>
                                      <p:cBhvr>
                                        <p:cTn id="173" dur="1" fill="hold">
                                          <p:stCondLst>
                                            <p:cond delay="0"/>
                                          </p:stCondLst>
                                        </p:cTn>
                                        <p:tgtEl>
                                          <p:spTgt spid="12331"/>
                                        </p:tgtEl>
                                        <p:attrNameLst>
                                          <p:attrName>style.visibility</p:attrName>
                                        </p:attrNameLst>
                                      </p:cBhvr>
                                      <p:to>
                                        <p:strVal val="visible"/>
                                      </p:to>
                                    </p:set>
                                    <p:anim calcmode="lin" valueType="num">
                                      <p:cBhvr>
                                        <p:cTn id="174" dur="500" fill="hold"/>
                                        <p:tgtEl>
                                          <p:spTgt spid="12331"/>
                                        </p:tgtEl>
                                        <p:attrNameLst>
                                          <p:attrName>ppt_x</p:attrName>
                                        </p:attrNameLst>
                                      </p:cBhvr>
                                      <p:tavLst>
                                        <p:tav tm="0">
                                          <p:val>
                                            <p:strVal val="#ppt_x+#ppt_w/2"/>
                                          </p:val>
                                        </p:tav>
                                        <p:tav tm="100000">
                                          <p:val>
                                            <p:strVal val="#ppt_x"/>
                                          </p:val>
                                        </p:tav>
                                      </p:tavLst>
                                    </p:anim>
                                    <p:anim calcmode="lin" valueType="num">
                                      <p:cBhvr>
                                        <p:cTn id="175" dur="500" fill="hold"/>
                                        <p:tgtEl>
                                          <p:spTgt spid="12331"/>
                                        </p:tgtEl>
                                        <p:attrNameLst>
                                          <p:attrName>ppt_y</p:attrName>
                                        </p:attrNameLst>
                                      </p:cBhvr>
                                      <p:tavLst>
                                        <p:tav tm="0">
                                          <p:val>
                                            <p:strVal val="#ppt_y"/>
                                          </p:val>
                                        </p:tav>
                                        <p:tav tm="100000">
                                          <p:val>
                                            <p:strVal val="#ppt_y"/>
                                          </p:val>
                                        </p:tav>
                                      </p:tavLst>
                                    </p:anim>
                                    <p:anim calcmode="lin" valueType="num">
                                      <p:cBhvr>
                                        <p:cTn id="176" dur="500" fill="hold"/>
                                        <p:tgtEl>
                                          <p:spTgt spid="12331"/>
                                        </p:tgtEl>
                                        <p:attrNameLst>
                                          <p:attrName>ppt_w</p:attrName>
                                        </p:attrNameLst>
                                      </p:cBhvr>
                                      <p:tavLst>
                                        <p:tav tm="0">
                                          <p:val>
                                            <p:fltVal val="0"/>
                                          </p:val>
                                        </p:tav>
                                        <p:tav tm="100000">
                                          <p:val>
                                            <p:strVal val="#ppt_w"/>
                                          </p:val>
                                        </p:tav>
                                      </p:tavLst>
                                    </p:anim>
                                    <p:anim calcmode="lin" valueType="num">
                                      <p:cBhvr>
                                        <p:cTn id="177" dur="500" fill="hold"/>
                                        <p:tgtEl>
                                          <p:spTgt spid="12331"/>
                                        </p:tgtEl>
                                        <p:attrNameLst>
                                          <p:attrName>ppt_h</p:attrName>
                                        </p:attrNameLst>
                                      </p:cBhvr>
                                      <p:tavLst>
                                        <p:tav tm="0">
                                          <p:val>
                                            <p:strVal val="#ppt_h"/>
                                          </p:val>
                                        </p:tav>
                                        <p:tav tm="100000">
                                          <p:val>
                                            <p:strVal val="#ppt_h"/>
                                          </p:val>
                                        </p:tav>
                                      </p:tavLst>
                                    </p:anim>
                                  </p:childTnLst>
                                </p:cTn>
                              </p:par>
                            </p:childTnLst>
                          </p:cTn>
                        </p:par>
                        <p:par>
                          <p:cTn id="178" fill="hold">
                            <p:stCondLst>
                              <p:cond delay="15000"/>
                            </p:stCondLst>
                            <p:childTnLst>
                              <p:par>
                                <p:cTn id="179" presetID="17" presetClass="entr" presetSubtype="2" fill="hold" grpId="0" nodeType="afterEffect">
                                  <p:stCondLst>
                                    <p:cond delay="0"/>
                                  </p:stCondLst>
                                  <p:childTnLst>
                                    <p:set>
                                      <p:cBhvr>
                                        <p:cTn id="180" dur="1" fill="hold">
                                          <p:stCondLst>
                                            <p:cond delay="0"/>
                                          </p:stCondLst>
                                        </p:cTn>
                                        <p:tgtEl>
                                          <p:spTgt spid="12334"/>
                                        </p:tgtEl>
                                        <p:attrNameLst>
                                          <p:attrName>style.visibility</p:attrName>
                                        </p:attrNameLst>
                                      </p:cBhvr>
                                      <p:to>
                                        <p:strVal val="visible"/>
                                      </p:to>
                                    </p:set>
                                    <p:anim calcmode="lin" valueType="num">
                                      <p:cBhvr>
                                        <p:cTn id="181" dur="500" fill="hold"/>
                                        <p:tgtEl>
                                          <p:spTgt spid="12334"/>
                                        </p:tgtEl>
                                        <p:attrNameLst>
                                          <p:attrName>ppt_x</p:attrName>
                                        </p:attrNameLst>
                                      </p:cBhvr>
                                      <p:tavLst>
                                        <p:tav tm="0">
                                          <p:val>
                                            <p:strVal val="#ppt_x+#ppt_w/2"/>
                                          </p:val>
                                        </p:tav>
                                        <p:tav tm="100000">
                                          <p:val>
                                            <p:strVal val="#ppt_x"/>
                                          </p:val>
                                        </p:tav>
                                      </p:tavLst>
                                    </p:anim>
                                    <p:anim calcmode="lin" valueType="num">
                                      <p:cBhvr>
                                        <p:cTn id="182" dur="500" fill="hold"/>
                                        <p:tgtEl>
                                          <p:spTgt spid="12334"/>
                                        </p:tgtEl>
                                        <p:attrNameLst>
                                          <p:attrName>ppt_y</p:attrName>
                                        </p:attrNameLst>
                                      </p:cBhvr>
                                      <p:tavLst>
                                        <p:tav tm="0">
                                          <p:val>
                                            <p:strVal val="#ppt_y"/>
                                          </p:val>
                                        </p:tav>
                                        <p:tav tm="100000">
                                          <p:val>
                                            <p:strVal val="#ppt_y"/>
                                          </p:val>
                                        </p:tav>
                                      </p:tavLst>
                                    </p:anim>
                                    <p:anim calcmode="lin" valueType="num">
                                      <p:cBhvr>
                                        <p:cTn id="183" dur="500" fill="hold"/>
                                        <p:tgtEl>
                                          <p:spTgt spid="12334"/>
                                        </p:tgtEl>
                                        <p:attrNameLst>
                                          <p:attrName>ppt_w</p:attrName>
                                        </p:attrNameLst>
                                      </p:cBhvr>
                                      <p:tavLst>
                                        <p:tav tm="0">
                                          <p:val>
                                            <p:fltVal val="0"/>
                                          </p:val>
                                        </p:tav>
                                        <p:tav tm="100000">
                                          <p:val>
                                            <p:strVal val="#ppt_w"/>
                                          </p:val>
                                        </p:tav>
                                      </p:tavLst>
                                    </p:anim>
                                    <p:anim calcmode="lin" valueType="num">
                                      <p:cBhvr>
                                        <p:cTn id="184" dur="500" fill="hold"/>
                                        <p:tgtEl>
                                          <p:spTgt spid="123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7" grpId="0" animBg="1"/>
      <p:bldP spid="12318" grpId="0" animBg="1"/>
      <p:bldP spid="12319" grpId="0" animBg="1"/>
      <p:bldP spid="12320" grpId="0" animBg="1"/>
      <p:bldP spid="12321" grpId="0" animBg="1"/>
      <p:bldP spid="12322" grpId="0" animBg="1"/>
      <p:bldP spid="12323" grpId="0" animBg="1"/>
      <p:bldP spid="12324" grpId="0" animBg="1"/>
      <p:bldP spid="12325" grpId="0" autoUpdateAnimBg="0"/>
      <p:bldP spid="12326" grpId="0" animBg="1"/>
      <p:bldP spid="12327" grpId="0" animBg="1"/>
      <p:bldP spid="12328" grpId="0" animBg="1"/>
      <p:bldP spid="12329" grpId="0" animBg="1"/>
      <p:bldP spid="12330" grpId="0" animBg="1"/>
      <p:bldP spid="12335" grpId="0" animBg="1"/>
      <p:bldP spid="12336" grpId="0" animBg="1"/>
      <p:bldP spid="12337" grpId="0" animBg="1"/>
      <p:bldP spid="12338" grpId="0" animBg="1"/>
      <p:bldP spid="12339" grpId="0" animBg="1"/>
      <p:bldP spid="12340" grpId="0" animBg="1"/>
      <p:bldP spid="12341" grpId="0" animBg="1"/>
      <p:bldP spid="12342" grpId="0" animBg="1"/>
      <p:bldP spid="12343" grpId="0" animBg="1"/>
      <p:bldP spid="12344" grpId="0" autoUpdateAnimBg="0"/>
      <p:bldP spid="12331" grpId="0" animBg="1"/>
      <p:bldP spid="12334" grpId="0" animBg="1"/>
      <p:bldP spid="1235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normAutofit/>
          </a:bodyPr>
          <a:lstStyle/>
          <a:p>
            <a:pPr rtl="1"/>
            <a:r>
              <a:rPr lang="fa-IR" sz="3600" dirty="0">
                <a:solidFill>
                  <a:srgbClr val="FF0000"/>
                </a:solidFill>
                <a:cs typeface="B Titr" pitchFamily="2" charset="-78"/>
              </a:rPr>
              <a:t>عملکرد دربهاي هود</a:t>
            </a:r>
            <a:endParaRPr lang="en-US" sz="3600" dirty="0">
              <a:solidFill>
                <a:srgbClr val="FF0000"/>
              </a:solidFill>
              <a:cs typeface="B Titr" pitchFamily="2" charset="-78"/>
            </a:endParaRPr>
          </a:p>
        </p:txBody>
      </p:sp>
      <p:sp>
        <p:nvSpPr>
          <p:cNvPr id="418819" name="Rectangle 3"/>
          <p:cNvSpPr>
            <a:spLocks noGrp="1" noChangeArrowheads="1"/>
          </p:cNvSpPr>
          <p:nvPr>
            <p:ph type="body" sz="half" idx="1"/>
          </p:nvPr>
        </p:nvSpPr>
        <p:spPr>
          <a:xfrm>
            <a:off x="1285081" y="2291557"/>
            <a:ext cx="4038600" cy="4411662"/>
          </a:xfrm>
        </p:spPr>
        <p:txBody>
          <a:bodyPr>
            <a:normAutofit/>
          </a:bodyPr>
          <a:lstStyle/>
          <a:p>
            <a:pPr algn="r" rtl="1"/>
            <a:r>
              <a:rPr lang="fa-IR" sz="2800" dirty="0">
                <a:cs typeface="B Koodak" pitchFamily="2" charset="-78"/>
              </a:rPr>
              <a:t>دربهاي افقي:</a:t>
            </a:r>
          </a:p>
          <a:p>
            <a:pPr algn="r" rtl="1">
              <a:buNone/>
            </a:pPr>
            <a:r>
              <a:rPr lang="fa-IR" sz="2800" dirty="0">
                <a:cs typeface="B Koodak" pitchFamily="2" charset="-78"/>
              </a:rPr>
              <a:t>        - حفاظت کامل را در قسمت جلويي تأمين مي کند.</a:t>
            </a:r>
          </a:p>
          <a:p>
            <a:pPr algn="r" rtl="1"/>
            <a:r>
              <a:rPr lang="fa-IR" sz="2800" dirty="0">
                <a:cs typeface="B Koodak" pitchFamily="2" charset="-78"/>
              </a:rPr>
              <a:t>دربهاي عمودي:</a:t>
            </a:r>
          </a:p>
          <a:p>
            <a:pPr algn="r" rtl="1">
              <a:buNone/>
            </a:pPr>
            <a:r>
              <a:rPr lang="fa-IR" sz="2800" dirty="0">
                <a:cs typeface="B Koodak" pitchFamily="2" charset="-78"/>
              </a:rPr>
              <a:t>       - فقط به همراه دربهاي افقي مجاز به استفاده از اين نوع درب هستيم.</a:t>
            </a:r>
          </a:p>
          <a:p>
            <a:pPr algn="r" rtl="1">
              <a:buNone/>
            </a:pPr>
            <a:r>
              <a:rPr lang="fa-IR" sz="2800" dirty="0">
                <a:cs typeface="B Koodak" pitchFamily="2" charset="-78"/>
              </a:rPr>
              <a:t>       - مجــــــهز به يک آلارم مي باشد.</a:t>
            </a:r>
            <a:endParaRPr lang="en-US" sz="2400" dirty="0"/>
          </a:p>
        </p:txBody>
      </p:sp>
      <p:pic>
        <p:nvPicPr>
          <p:cNvPr id="418824" name="Picture 8" descr="FumeHoodTrn2 009"/>
          <p:cNvPicPr>
            <a:picLocks noGrp="1" noChangeAspect="1" noChangeArrowheads="1"/>
          </p:cNvPicPr>
          <p:nvPr>
            <p:ph sz="half" idx="2"/>
          </p:nvPr>
        </p:nvPicPr>
        <p:blipFill>
          <a:blip r:embed="rId3" cstate="print"/>
          <a:srcRect/>
          <a:stretch>
            <a:fillRect/>
          </a:stretch>
        </p:blipFill>
        <p:spPr>
          <a:xfrm>
            <a:off x="5476081" y="2869408"/>
            <a:ext cx="4038600" cy="30495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8818"/>
                                        </p:tgtEl>
                                        <p:attrNameLst>
                                          <p:attrName>style.visibility</p:attrName>
                                        </p:attrNameLst>
                                      </p:cBhvr>
                                      <p:to>
                                        <p:strVal val="visible"/>
                                      </p:to>
                                    </p:set>
                                    <p:animEffect transition="in" filter="dissolve">
                                      <p:cBhvr>
                                        <p:cTn id="7" dur="500"/>
                                        <p:tgtEl>
                                          <p:spTgt spid="4188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8819">
                                            <p:txEl>
                                              <p:pRg st="0" end="0"/>
                                            </p:txEl>
                                          </p:spTgt>
                                        </p:tgtEl>
                                        <p:attrNameLst>
                                          <p:attrName>style.visibility</p:attrName>
                                        </p:attrNameLst>
                                      </p:cBhvr>
                                      <p:to>
                                        <p:strVal val="visible"/>
                                      </p:to>
                                    </p:set>
                                    <p:animEffect transition="in" filter="dissolve">
                                      <p:cBhvr>
                                        <p:cTn id="12" dur="500"/>
                                        <p:tgtEl>
                                          <p:spTgt spid="418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8819">
                                            <p:txEl>
                                              <p:pRg st="1" end="1"/>
                                            </p:txEl>
                                          </p:spTgt>
                                        </p:tgtEl>
                                        <p:attrNameLst>
                                          <p:attrName>style.visibility</p:attrName>
                                        </p:attrNameLst>
                                      </p:cBhvr>
                                      <p:to>
                                        <p:strVal val="visible"/>
                                      </p:to>
                                    </p:set>
                                    <p:animEffect transition="in" filter="dissolve">
                                      <p:cBhvr>
                                        <p:cTn id="17" dur="500"/>
                                        <p:tgtEl>
                                          <p:spTgt spid="4188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8819">
                                            <p:txEl>
                                              <p:pRg st="2" end="2"/>
                                            </p:txEl>
                                          </p:spTgt>
                                        </p:tgtEl>
                                        <p:attrNameLst>
                                          <p:attrName>style.visibility</p:attrName>
                                        </p:attrNameLst>
                                      </p:cBhvr>
                                      <p:to>
                                        <p:strVal val="visible"/>
                                      </p:to>
                                    </p:set>
                                    <p:animEffect transition="in" filter="dissolve">
                                      <p:cBhvr>
                                        <p:cTn id="22" dur="500"/>
                                        <p:tgtEl>
                                          <p:spTgt spid="4188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8819">
                                            <p:txEl>
                                              <p:pRg st="3" end="3"/>
                                            </p:txEl>
                                          </p:spTgt>
                                        </p:tgtEl>
                                        <p:attrNameLst>
                                          <p:attrName>style.visibility</p:attrName>
                                        </p:attrNameLst>
                                      </p:cBhvr>
                                      <p:to>
                                        <p:strVal val="visible"/>
                                      </p:to>
                                    </p:set>
                                    <p:animEffect transition="in" filter="dissolve">
                                      <p:cBhvr>
                                        <p:cTn id="27" dur="500"/>
                                        <p:tgtEl>
                                          <p:spTgt spid="4188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8819">
                                            <p:txEl>
                                              <p:pRg st="4" end="4"/>
                                            </p:txEl>
                                          </p:spTgt>
                                        </p:tgtEl>
                                        <p:attrNameLst>
                                          <p:attrName>style.visibility</p:attrName>
                                        </p:attrNameLst>
                                      </p:cBhvr>
                                      <p:to>
                                        <p:strVal val="visible"/>
                                      </p:to>
                                    </p:set>
                                    <p:animEffect transition="in" filter="dissolve">
                                      <p:cBhvr>
                                        <p:cTn id="32" dur="500"/>
                                        <p:tgtEl>
                                          <p:spTgt spid="418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P spid="418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94445" y="298567"/>
            <a:ext cx="8229600" cy="1143000"/>
          </a:xfrm>
        </p:spPr>
        <p:txBody>
          <a:bodyPr>
            <a:normAutofit/>
          </a:bodyPr>
          <a:lstStyle/>
          <a:p>
            <a:r>
              <a:rPr lang="fa-IR" altLang="ja-JP" sz="4000" dirty="0">
                <a:solidFill>
                  <a:srgbClr val="FF0000"/>
                </a:solidFill>
                <a:cs typeface="B Titr" pitchFamily="2" charset="-78"/>
              </a:rPr>
              <a:t>نکات مهم در خصوص درب هود (1)</a:t>
            </a:r>
            <a:endParaRPr lang="en-US" altLang="ja-JP" sz="4000" dirty="0">
              <a:solidFill>
                <a:srgbClr val="FF0000"/>
              </a:solidFill>
              <a:cs typeface="B Titr" pitchFamily="2" charset="-78"/>
            </a:endParaRPr>
          </a:p>
        </p:txBody>
      </p:sp>
      <p:sp>
        <p:nvSpPr>
          <p:cNvPr id="17411" name="Rectangle 3"/>
          <p:cNvSpPr>
            <a:spLocks noGrp="1" noChangeArrowheads="1"/>
          </p:cNvSpPr>
          <p:nvPr>
            <p:ph type="body" sz="half" idx="1"/>
          </p:nvPr>
        </p:nvSpPr>
        <p:spPr>
          <a:xfrm>
            <a:off x="5183857" y="2090893"/>
            <a:ext cx="4984750" cy="2546350"/>
          </a:xfrm>
        </p:spPr>
        <p:txBody>
          <a:bodyPr>
            <a:normAutofit/>
          </a:bodyPr>
          <a:lstStyle/>
          <a:p>
            <a:pPr algn="justLow" rtl="1"/>
            <a:r>
              <a:rPr lang="fa-IR" altLang="ja-JP" sz="2800" dirty="0">
                <a:cs typeface="B Koodak" pitchFamily="2" charset="-78"/>
              </a:rPr>
              <a:t>درب هود را تا اندازه اي باز کنيد که سرعت جريان لازم در دهانه هود برقرار باشد.</a:t>
            </a:r>
            <a:endParaRPr lang="en-US" altLang="ja-JP" sz="2800" dirty="0"/>
          </a:p>
          <a:p>
            <a:pPr algn="justLow" rtl="1"/>
            <a:r>
              <a:rPr lang="fa-IR" altLang="ja-JP" sz="2800" dirty="0">
                <a:cs typeface="B Koodak" pitchFamily="2" charset="-78"/>
              </a:rPr>
              <a:t>درب هود را طوري تنظيم کنيد که شما را در برابر پاشيدن مواد محافظت کند.</a:t>
            </a:r>
            <a:endParaRPr lang="en-US" altLang="ja-JP" sz="2800" dirty="0"/>
          </a:p>
        </p:txBody>
      </p:sp>
      <p:pic>
        <p:nvPicPr>
          <p:cNvPr id="17412" name="Fumehood_Demo_sash_height.mpeg">
            <a:hlinkClick r:id="" action="ppaction://media"/>
          </p:cNvPr>
          <p:cNvPicPr>
            <a:picLocks noGrp="1" noRot="1" noChangeAspect="1" noChangeArrowheads="1"/>
          </p:cNvPicPr>
          <p:nvPr>
            <p:ph sz="half" idx="2"/>
            <a:videoFile r:link="rId1"/>
          </p:nvPr>
        </p:nvPicPr>
        <p:blipFill>
          <a:blip r:embed="rId4"/>
          <a:srcRect/>
          <a:stretch>
            <a:fillRect/>
          </a:stretch>
        </p:blipFill>
        <p:spPr>
          <a:xfrm>
            <a:off x="791369" y="2207419"/>
            <a:ext cx="3694112" cy="2518713"/>
          </a:xfrm>
          <a:ln/>
        </p:spPr>
      </p:pic>
      <p:sp>
        <p:nvSpPr>
          <p:cNvPr id="17415" name="Rectangle 7"/>
          <p:cNvSpPr>
            <a:spLocks noChangeArrowheads="1"/>
          </p:cNvSpPr>
          <p:nvPr/>
        </p:nvSpPr>
        <p:spPr bwMode="auto">
          <a:xfrm>
            <a:off x="791369" y="5114837"/>
            <a:ext cx="9235752" cy="2101850"/>
          </a:xfrm>
          <a:prstGeom prst="rect">
            <a:avLst/>
          </a:prstGeom>
          <a:noFill/>
          <a:ln w="9525">
            <a:noFill/>
            <a:miter lim="800000"/>
            <a:headEnd/>
            <a:tailEnd/>
          </a:ln>
          <a:effectLst/>
        </p:spPr>
        <p:txBody>
          <a:bodyPr/>
          <a:lstStyle/>
          <a:p>
            <a:pPr marL="342900" indent="-342900" algn="just">
              <a:lnSpc>
                <a:spcPct val="90000"/>
              </a:lnSpc>
              <a:spcBef>
                <a:spcPct val="20000"/>
              </a:spcBef>
              <a:buFontTx/>
              <a:buChar char="•"/>
            </a:pPr>
            <a:r>
              <a:rPr lang="fa-IR" altLang="ja-JP" sz="2800" dirty="0">
                <a:cs typeface="B Koodak" pitchFamily="2" charset="-78"/>
              </a:rPr>
              <a:t>هيچگاه درب يک هود بدون راه فرعي را بطور کامل نبنديد. حداقل به اندازه 5 سانتيمتر درب آن را باز بگذاريد؛ بخصوص وقتيکه در داخل هود مواد قابل اشتعال وجود داشته باشد.</a:t>
            </a:r>
            <a:endParaRPr lang="en-US" altLang="ja-JP" sz="2800" dirty="0"/>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7412"/>
                </p:tgtEl>
              </p:cMediaNode>
            </p:video>
            <p:seq concurrent="1" nextAc="seek">
              <p:cTn id="3" restart="whenNotActive" fill="hold" evtFilter="cancelBubble" nodeType="interactiveSeq">
                <p:stCondLst>
                  <p:cond evt="onClick" delay="0">
                    <p:tgtEl>
                      <p:spTgt spid="17411"/>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17412"/>
                                        </p:tgtEl>
                                      </p:cBhvr>
                                    </p:cmd>
                                  </p:childTnLst>
                                </p:cTn>
                              </p:par>
                            </p:childTnLst>
                          </p:cTn>
                        </p:par>
                      </p:childTnLst>
                    </p:cTn>
                  </p:par>
                </p:childTnLst>
              </p:cTn>
              <p:nextCondLst>
                <p:cond evt="onClick" delay="0">
                  <p:tgtEl>
                    <p:spTgt spid="174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6477" y="2031193"/>
            <a:ext cx="8229600" cy="1143000"/>
          </a:xfrm>
        </p:spPr>
        <p:txBody>
          <a:bodyPr>
            <a:normAutofit/>
          </a:bodyPr>
          <a:lstStyle/>
          <a:p>
            <a:r>
              <a:rPr lang="fa-IR" altLang="ja-JP" sz="4000" dirty="0">
                <a:solidFill>
                  <a:srgbClr val="FF0000"/>
                </a:solidFill>
                <a:cs typeface="B Titr" pitchFamily="2" charset="-78"/>
              </a:rPr>
              <a:t>نکات مهم در خصوص درب هود (2)</a:t>
            </a:r>
            <a:endParaRPr lang="en-US" altLang="ja-JP" sz="4000" dirty="0"/>
          </a:p>
        </p:txBody>
      </p:sp>
      <p:sp>
        <p:nvSpPr>
          <p:cNvPr id="18435" name="Rectangle 3"/>
          <p:cNvSpPr>
            <a:spLocks noGrp="1" noChangeArrowheads="1"/>
          </p:cNvSpPr>
          <p:nvPr>
            <p:ph type="body" idx="1"/>
          </p:nvPr>
        </p:nvSpPr>
        <p:spPr>
          <a:xfrm>
            <a:off x="4552157" y="3174201"/>
            <a:ext cx="4776815" cy="3427418"/>
          </a:xfrm>
        </p:spPr>
        <p:txBody>
          <a:bodyPr>
            <a:normAutofit fontScale="77500" lnSpcReduction="20000"/>
          </a:bodyPr>
          <a:lstStyle/>
          <a:p>
            <a:pPr algn="justLow" rtl="1">
              <a:lnSpc>
                <a:spcPct val="150000"/>
              </a:lnSpc>
            </a:pPr>
            <a:r>
              <a:rPr lang="fa-IR" altLang="ja-JP" sz="2800" dirty="0">
                <a:cs typeface="B Koodak" pitchFamily="2" charset="-78"/>
              </a:rPr>
              <a:t>تمام کارها حداقل در فاصله 15 سانتيمتري در داخل هود انجام دهيد. در قسمت جلويي دهانه هود قدرت ربايش هود ممکن است که 100% نباشد.</a:t>
            </a:r>
          </a:p>
          <a:p>
            <a:pPr algn="justLow" rtl="1">
              <a:lnSpc>
                <a:spcPct val="150000"/>
              </a:lnSpc>
            </a:pPr>
            <a:r>
              <a:rPr lang="fa-IR" altLang="ja-JP" sz="2800" dirty="0">
                <a:cs typeface="B Koodak" pitchFamily="2" charset="-78"/>
              </a:rPr>
              <a:t>زمانيکه مواد شيميايي در داخل هود وجود دارد، هرگز سر خود را به داخل هود مخصوص فيوم نبريد.</a:t>
            </a:r>
            <a:endParaRPr lang="en-US" altLang="ja-JP" sz="2800" dirty="0"/>
          </a:p>
          <a:p>
            <a:pPr algn="justLow">
              <a:lnSpc>
                <a:spcPct val="150000"/>
              </a:lnSpc>
            </a:pPr>
            <a:endParaRPr lang="en-US" altLang="ja-JP" sz="2800" dirty="0"/>
          </a:p>
        </p:txBody>
      </p:sp>
      <p:pic>
        <p:nvPicPr>
          <p:cNvPr id="18437" name="Picture 5" descr="lab%20011"/>
          <p:cNvPicPr>
            <a:picLocks noChangeAspect="1" noChangeArrowheads="1"/>
          </p:cNvPicPr>
          <p:nvPr/>
        </p:nvPicPr>
        <p:blipFill>
          <a:blip r:embed="rId3"/>
          <a:srcRect/>
          <a:stretch>
            <a:fillRect/>
          </a:stretch>
        </p:blipFill>
        <p:spPr bwMode="auto">
          <a:xfrm>
            <a:off x="1542229" y="3388516"/>
            <a:ext cx="2395526" cy="3190599"/>
          </a:xfrm>
          <a:prstGeom prst="rect">
            <a:avLst/>
          </a:prstGeom>
          <a:noFill/>
        </p:spPr>
      </p:pic>
      <p:sp>
        <p:nvSpPr>
          <p:cNvPr id="18438" name="Line 6"/>
          <p:cNvSpPr>
            <a:spLocks noChangeShapeType="1"/>
          </p:cNvSpPr>
          <p:nvPr/>
        </p:nvSpPr>
        <p:spPr bwMode="auto">
          <a:xfrm flipH="1">
            <a:off x="1721643" y="3413919"/>
            <a:ext cx="1981200" cy="2116138"/>
          </a:xfrm>
          <a:prstGeom prst="line">
            <a:avLst/>
          </a:prstGeom>
          <a:noFill/>
          <a:ln w="76200">
            <a:solidFill>
              <a:srgbClr val="FF0000"/>
            </a:solidFill>
            <a:round/>
            <a:headEnd/>
            <a:tailEnd/>
          </a:ln>
          <a:effectLst/>
        </p:spPr>
        <p:txBody>
          <a:bodyPr/>
          <a:lstStyle/>
          <a:p>
            <a:endParaRPr lang="en-US"/>
          </a:p>
        </p:txBody>
      </p:sp>
      <p:sp>
        <p:nvSpPr>
          <p:cNvPr id="18439" name="Line 7"/>
          <p:cNvSpPr>
            <a:spLocks noChangeShapeType="1"/>
          </p:cNvSpPr>
          <p:nvPr/>
        </p:nvSpPr>
        <p:spPr bwMode="auto">
          <a:xfrm>
            <a:off x="1683543" y="3413919"/>
            <a:ext cx="1981200" cy="2116138"/>
          </a:xfrm>
          <a:prstGeom prst="line">
            <a:avLst/>
          </a:prstGeom>
          <a:noFill/>
          <a:ln w="762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1237425" y="2087811"/>
            <a:ext cx="8229600" cy="1143000"/>
          </a:xfrm>
        </p:spPr>
        <p:txBody>
          <a:bodyPr>
            <a:normAutofit/>
          </a:bodyPr>
          <a:lstStyle/>
          <a:p>
            <a:r>
              <a:rPr lang="fa-IR" sz="4000" b="1" dirty="0">
                <a:solidFill>
                  <a:srgbClr val="FF0000"/>
                </a:solidFill>
                <a:cs typeface="B Titr" pitchFamily="2" charset="-78"/>
              </a:rPr>
              <a:t>راهنماي ايمني در کار با هود</a:t>
            </a:r>
            <a:endParaRPr lang="en-US" sz="4000" b="1" dirty="0">
              <a:solidFill>
                <a:srgbClr val="FF0000"/>
              </a:solidFill>
              <a:cs typeface="B Titr" pitchFamily="2" charset="-78"/>
            </a:endParaRPr>
          </a:p>
        </p:txBody>
      </p:sp>
      <p:sp>
        <p:nvSpPr>
          <p:cNvPr id="437251" name="Rectangle 3"/>
          <p:cNvSpPr>
            <a:spLocks noGrp="1" noChangeArrowheads="1"/>
          </p:cNvSpPr>
          <p:nvPr>
            <p:ph type="body" idx="1"/>
          </p:nvPr>
        </p:nvSpPr>
        <p:spPr>
          <a:xfrm>
            <a:off x="970725" y="3745705"/>
            <a:ext cx="8763000" cy="2895600"/>
          </a:xfrm>
        </p:spPr>
        <p:txBody>
          <a:bodyPr>
            <a:normAutofit/>
          </a:bodyPr>
          <a:lstStyle/>
          <a:p>
            <a:pPr marL="742950" indent="-742950">
              <a:buFont typeface="+mj-lt"/>
              <a:buAutoNum type="alphaLcParenR"/>
            </a:pPr>
            <a:r>
              <a:rPr lang="fa-IR" sz="4000" dirty="0">
                <a:cs typeface="B Koodak" pitchFamily="2" charset="-78"/>
              </a:rPr>
              <a:t>محل مناسب استقرار وسايل و تجهيزات</a:t>
            </a:r>
          </a:p>
          <a:p>
            <a:pPr marL="742950" indent="-742950">
              <a:buFont typeface="+mj-lt"/>
              <a:buAutoNum type="alphaLcParenR"/>
            </a:pPr>
            <a:r>
              <a:rPr lang="fa-IR" sz="4000" dirty="0">
                <a:solidFill>
                  <a:schemeClr val="accent1">
                    <a:lumMod val="60000"/>
                    <a:lumOff val="40000"/>
                  </a:schemeClr>
                </a:solidFill>
                <a:cs typeface="B Koodak" pitchFamily="2" charset="-78"/>
              </a:rPr>
              <a:t>محل استقرار اپراتور و حرکات او</a:t>
            </a:r>
          </a:p>
          <a:p>
            <a:pPr marL="742950" indent="-742950">
              <a:buFont typeface="+mj-lt"/>
              <a:buAutoNum type="alphaLcParenR"/>
            </a:pPr>
            <a:r>
              <a:rPr lang="fa-IR" sz="4000" dirty="0">
                <a:solidFill>
                  <a:schemeClr val="accent1">
                    <a:lumMod val="60000"/>
                    <a:lumOff val="40000"/>
                  </a:schemeClr>
                </a:solidFill>
                <a:cs typeface="B Koodak" pitchFamily="2" charset="-78"/>
              </a:rPr>
              <a:t>موقعيت قرار گيري دربهاي افقي و عمودي هود</a:t>
            </a:r>
            <a:endParaRPr lang="en-US" sz="4000" dirty="0">
              <a:solidFill>
                <a:schemeClr val="accent1">
                  <a:lumMod val="60000"/>
                  <a:lumOff val="40000"/>
                </a:schemeClr>
              </a:solidFill>
            </a:endParaRPr>
          </a:p>
          <a:p>
            <a:pPr marL="609600" indent="-609600">
              <a:buNone/>
            </a:pPr>
            <a:endParaRPr lang="en-US" sz="4000" dirty="0">
              <a:solidFill>
                <a:schemeClr val="accent1"/>
              </a:solidFill>
            </a:endParaRP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pPr marL="742950" indent="-742950"/>
            <a:r>
              <a:rPr lang="fa-IR" sz="3600" dirty="0">
                <a:solidFill>
                  <a:srgbClr val="FF0000"/>
                </a:solidFill>
                <a:cs typeface="B Titr" pitchFamily="2" charset="-78"/>
              </a:rPr>
              <a:t>محل مناسب استقرار وسايل و تجهيزات</a:t>
            </a:r>
          </a:p>
        </p:txBody>
      </p:sp>
      <p:sp>
        <p:nvSpPr>
          <p:cNvPr id="444419" name="Rectangle 3"/>
          <p:cNvSpPr>
            <a:spLocks noGrp="1" noChangeArrowheads="1"/>
          </p:cNvSpPr>
          <p:nvPr>
            <p:ph type="body" sz="half" idx="1"/>
          </p:nvPr>
        </p:nvSpPr>
        <p:spPr>
          <a:xfrm>
            <a:off x="1285081" y="2316946"/>
            <a:ext cx="4038600" cy="2938474"/>
          </a:xfrm>
        </p:spPr>
        <p:txBody>
          <a:bodyPr/>
          <a:lstStyle/>
          <a:p>
            <a:pPr algn="justLow" rtl="1">
              <a:lnSpc>
                <a:spcPct val="150000"/>
              </a:lnSpc>
            </a:pPr>
            <a:r>
              <a:rPr lang="fa-IR" sz="2800" dirty="0">
                <a:cs typeface="B Koodak" pitchFamily="2" charset="-78"/>
              </a:rPr>
              <a:t>محل قرار گيري وسايل و تجهيزات در داخل هود بر روي الگوي جريان هوا در هود تأثير مي گذارد.</a:t>
            </a:r>
            <a:endParaRPr lang="en-US" sz="2800" dirty="0"/>
          </a:p>
        </p:txBody>
      </p:sp>
      <p:pic>
        <p:nvPicPr>
          <p:cNvPr id="444425" name="Picture 9" descr="FumeHoodTrn2 003"/>
          <p:cNvPicPr>
            <a:picLocks noGrp="1" noChangeAspect="1" noChangeArrowheads="1"/>
          </p:cNvPicPr>
          <p:nvPr>
            <p:ph sz="quarter" idx="2"/>
          </p:nvPr>
        </p:nvPicPr>
        <p:blipFill>
          <a:blip r:embed="rId3" cstate="print"/>
          <a:srcRect/>
          <a:stretch>
            <a:fillRect/>
          </a:stretch>
        </p:blipFill>
        <p:spPr>
          <a:xfrm>
            <a:off x="6038056" y="2131219"/>
            <a:ext cx="2914650" cy="2185988"/>
          </a:xfrm>
          <a:noFill/>
          <a:ln/>
        </p:spPr>
      </p:pic>
      <p:pic>
        <p:nvPicPr>
          <p:cNvPr id="444426" name="Picture 10" descr="FumeHoodTrn2 004"/>
          <p:cNvPicPr>
            <a:picLocks noGrp="1" noChangeAspect="1" noChangeArrowheads="1"/>
          </p:cNvPicPr>
          <p:nvPr>
            <p:ph sz="quarter" idx="3"/>
          </p:nvPr>
        </p:nvPicPr>
        <p:blipFill>
          <a:blip r:embed="rId4" cstate="print"/>
          <a:srcRect/>
          <a:stretch>
            <a:fillRect/>
          </a:stretch>
        </p:blipFill>
        <p:spPr>
          <a:xfrm>
            <a:off x="6036470" y="4469608"/>
            <a:ext cx="2916237" cy="2187575"/>
          </a:xfrm>
          <a:noFill/>
          <a:ln/>
        </p:spPr>
      </p:pic>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normAutofit/>
          </a:bodyPr>
          <a:lstStyle/>
          <a:p>
            <a:r>
              <a:rPr lang="fa-IR" sz="3600" dirty="0">
                <a:cs typeface="B Titr" pitchFamily="2" charset="-78"/>
              </a:rPr>
              <a:t>محل مناسب استقرار وسايل و تجهيزات</a:t>
            </a:r>
            <a:endParaRPr lang="en-US" sz="3600" b="1" dirty="0"/>
          </a:p>
        </p:txBody>
      </p:sp>
      <p:sp>
        <p:nvSpPr>
          <p:cNvPr id="447491" name="Rectangle 3"/>
          <p:cNvSpPr>
            <a:spLocks noGrp="1" noChangeArrowheads="1"/>
          </p:cNvSpPr>
          <p:nvPr>
            <p:ph type="body" idx="1"/>
          </p:nvPr>
        </p:nvSpPr>
        <p:spPr>
          <a:xfrm>
            <a:off x="539988" y="2253457"/>
            <a:ext cx="9719787" cy="4525963"/>
          </a:xfrm>
        </p:spPr>
        <p:txBody>
          <a:bodyPr>
            <a:normAutofit fontScale="92500" lnSpcReduction="20000"/>
          </a:bodyPr>
          <a:lstStyle/>
          <a:p>
            <a:pPr marL="609600" indent="-609600" algn="justLow">
              <a:lnSpc>
                <a:spcPct val="150000"/>
              </a:lnSpc>
              <a:buFont typeface="Wingdings" pitchFamily="2" charset="2"/>
              <a:buAutoNum type="arabicParenR"/>
            </a:pPr>
            <a:r>
              <a:rPr lang="fa-IR" sz="2800" dirty="0">
                <a:cs typeface="B Koodak" pitchFamily="2" charset="-78"/>
              </a:rPr>
              <a:t>وسايل را تا جايي که مي توانيد در قسمت انتهايي هود قرار دهيد و کمتر از 20-15 سانتيمتر با لبه درب هود فاصله نداشته باشند.</a:t>
            </a:r>
          </a:p>
          <a:p>
            <a:pPr marL="609600" indent="-609600" algn="justLow">
              <a:lnSpc>
                <a:spcPct val="150000"/>
              </a:lnSpc>
              <a:buFont typeface="Wingdings" pitchFamily="2" charset="2"/>
              <a:buAutoNum type="arabicParenR"/>
            </a:pPr>
            <a:r>
              <a:rPr lang="fa-IR" sz="2800" dirty="0">
                <a:cs typeface="B Koodak" pitchFamily="2" charset="-78"/>
              </a:rPr>
              <a:t>لوازمي که در داخل هود قرار مي گيرند 7/5-5 سانتيمتر بالاتر از سطح کار قرار داشته باشند تا جريان هوا از زير آنها هم عبور کند.</a:t>
            </a:r>
          </a:p>
          <a:p>
            <a:pPr marL="609600" indent="-609600" algn="justLow">
              <a:lnSpc>
                <a:spcPct val="150000"/>
              </a:lnSpc>
              <a:buFont typeface="Wingdings" pitchFamily="2" charset="2"/>
              <a:buAutoNum type="arabicParenR"/>
            </a:pPr>
            <a:r>
              <a:rPr lang="fa-IR" sz="2800" dirty="0">
                <a:cs typeface="B Koodak" pitchFamily="2" charset="-78"/>
              </a:rPr>
              <a:t>بعنوان يک قاعده کلي، نبايستي بيشتر از 50% سطح کار در داخل هود توسط لوازم و تجهيزات و ... اشغال شود.</a:t>
            </a:r>
          </a:p>
          <a:p>
            <a:pPr marL="609600" indent="-609600" algn="justLow">
              <a:lnSpc>
                <a:spcPct val="150000"/>
              </a:lnSpc>
              <a:buFont typeface="Wingdings" pitchFamily="2" charset="2"/>
              <a:buAutoNum type="arabicParenR"/>
            </a:pPr>
            <a:r>
              <a:rPr lang="fa-IR" sz="2800" dirty="0">
                <a:cs typeface="B Koodak" pitchFamily="2" charset="-78"/>
              </a:rPr>
              <a:t>سيمها و کابل هاي برق بايستي از داخل يک قطعه پلاستيکي به بيرون از هود عبور داده شود و به برق شهري وصل شود.</a:t>
            </a:r>
            <a:endParaRPr lang="en-US" sz="2400" dirty="0"/>
          </a:p>
          <a:p>
            <a:pPr marL="609600" indent="-609600">
              <a:lnSpc>
                <a:spcPct val="150000"/>
              </a:lnSpc>
            </a:pPr>
            <a:endParaRPr lang="en-US" sz="24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7490"/>
                                        </p:tgtEl>
                                        <p:attrNameLst>
                                          <p:attrName>style.visibility</p:attrName>
                                        </p:attrNameLst>
                                      </p:cBhvr>
                                      <p:to>
                                        <p:strVal val="visible"/>
                                      </p:to>
                                    </p:set>
                                    <p:anim calcmode="lin" valueType="num">
                                      <p:cBhvr>
                                        <p:cTn id="7" dur="500" fill="hold"/>
                                        <p:tgtEl>
                                          <p:spTgt spid="447490"/>
                                        </p:tgtEl>
                                        <p:attrNameLst>
                                          <p:attrName>ppt_w</p:attrName>
                                        </p:attrNameLst>
                                      </p:cBhvr>
                                      <p:tavLst>
                                        <p:tav tm="0">
                                          <p:val>
                                            <p:fltVal val="0"/>
                                          </p:val>
                                        </p:tav>
                                        <p:tav tm="100000">
                                          <p:val>
                                            <p:strVal val="#ppt_w"/>
                                          </p:val>
                                        </p:tav>
                                      </p:tavLst>
                                    </p:anim>
                                    <p:anim calcmode="lin" valueType="num">
                                      <p:cBhvr>
                                        <p:cTn id="8" dur="500" fill="hold"/>
                                        <p:tgtEl>
                                          <p:spTgt spid="4474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7491">
                                            <p:txEl>
                                              <p:pRg st="0" end="0"/>
                                            </p:txEl>
                                          </p:spTgt>
                                        </p:tgtEl>
                                        <p:attrNameLst>
                                          <p:attrName>style.visibility</p:attrName>
                                        </p:attrNameLst>
                                      </p:cBhvr>
                                      <p:to>
                                        <p:strVal val="visible"/>
                                      </p:to>
                                    </p:set>
                                    <p:anim calcmode="lin" valueType="num">
                                      <p:cBhvr>
                                        <p:cTn id="13" dur="500" fill="hold"/>
                                        <p:tgtEl>
                                          <p:spTgt spid="4474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47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7491">
                                            <p:txEl>
                                              <p:pRg st="1" end="1"/>
                                            </p:txEl>
                                          </p:spTgt>
                                        </p:tgtEl>
                                        <p:attrNameLst>
                                          <p:attrName>style.visibility</p:attrName>
                                        </p:attrNameLst>
                                      </p:cBhvr>
                                      <p:to>
                                        <p:strVal val="visible"/>
                                      </p:to>
                                    </p:set>
                                    <p:anim calcmode="lin" valueType="num">
                                      <p:cBhvr>
                                        <p:cTn id="19" dur="500" fill="hold"/>
                                        <p:tgtEl>
                                          <p:spTgt spid="4474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474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47491">
                                            <p:txEl>
                                              <p:pRg st="2" end="2"/>
                                            </p:txEl>
                                          </p:spTgt>
                                        </p:tgtEl>
                                        <p:attrNameLst>
                                          <p:attrName>style.visibility</p:attrName>
                                        </p:attrNameLst>
                                      </p:cBhvr>
                                      <p:to>
                                        <p:strVal val="visible"/>
                                      </p:to>
                                    </p:set>
                                    <p:anim calcmode="lin" valueType="num">
                                      <p:cBhvr>
                                        <p:cTn id="25" dur="500" fill="hold"/>
                                        <p:tgtEl>
                                          <p:spTgt spid="4474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474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47491">
                                            <p:txEl>
                                              <p:pRg st="3" end="3"/>
                                            </p:txEl>
                                          </p:spTgt>
                                        </p:tgtEl>
                                        <p:attrNameLst>
                                          <p:attrName>style.visibility</p:attrName>
                                        </p:attrNameLst>
                                      </p:cBhvr>
                                      <p:to>
                                        <p:strVal val="visible"/>
                                      </p:to>
                                    </p:set>
                                    <p:anim calcmode="lin" valueType="num">
                                      <p:cBhvr>
                                        <p:cTn id="31" dur="500" fill="hold"/>
                                        <p:tgtEl>
                                          <p:spTgt spid="4474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4749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477" y="2102631"/>
            <a:ext cx="8229600" cy="1143000"/>
          </a:xfrm>
        </p:spPr>
        <p:txBody>
          <a:bodyPr>
            <a:normAutofit/>
          </a:bodyPr>
          <a:lstStyle/>
          <a:p>
            <a:pPr rtl="1"/>
            <a:r>
              <a:rPr lang="fa-IR" sz="3600" dirty="0">
                <a:solidFill>
                  <a:srgbClr val="FF0000"/>
                </a:solidFill>
                <a:cs typeface="B Titr" pitchFamily="2" charset="-78"/>
              </a:rPr>
              <a:t>هود آزمايشگاهي:</a:t>
            </a:r>
            <a:endParaRPr lang="en-US" sz="3600" dirty="0">
              <a:solidFill>
                <a:srgbClr val="FF0000"/>
              </a:solidFill>
              <a:cs typeface="B Titr" pitchFamily="2" charset="-78"/>
            </a:endParaRPr>
          </a:p>
        </p:txBody>
      </p:sp>
      <p:sp>
        <p:nvSpPr>
          <p:cNvPr id="3" name="Content Placeholder 2"/>
          <p:cNvSpPr>
            <a:spLocks noGrp="1"/>
          </p:cNvSpPr>
          <p:nvPr>
            <p:ph idx="1"/>
          </p:nvPr>
        </p:nvSpPr>
        <p:spPr>
          <a:xfrm>
            <a:off x="1285081" y="3102763"/>
            <a:ext cx="8229600" cy="3554420"/>
          </a:xfrm>
        </p:spPr>
        <p:txBody>
          <a:bodyPr>
            <a:normAutofit lnSpcReduction="10000"/>
          </a:bodyPr>
          <a:lstStyle/>
          <a:p>
            <a:pPr algn="justLow" rtl="1"/>
            <a:r>
              <a:rPr lang="fa-IR" dirty="0" smtClean="0">
                <a:cs typeface="B Koodak" pitchFamily="2" charset="-78"/>
              </a:rPr>
              <a:t>هود آزمايشگاهي فضايي است که به منظور محصور سازي و تخليه بخارات، فيومها و ميست هاي توليد شده در حين کار با مواد شيميايي استفاده ميگردد و باعث حفاظت افراد در برابر مواد شيميايي ميگردد و انواعي از آن نيز محافظت فرد را در برابر عوامل بيولوژيکي تأمين مي کنند.</a:t>
            </a:r>
          </a:p>
          <a:p>
            <a:pPr algn="justLow" rtl="1"/>
            <a:r>
              <a:rPr lang="fa-IR" dirty="0" smtClean="0">
                <a:cs typeface="B Koodak" pitchFamily="2" charset="-78"/>
              </a:rPr>
              <a:t>معمولاً طرف باز از يک صفحه شفاف تشکيل شده است که امکان ديد را براي فرد تأمين مي کند. </a:t>
            </a:r>
            <a:endParaRPr lang="en-US" dirty="0">
              <a:cs typeface="B Koodak"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Grp="1" noChangeAspect="1" noChangeArrowheads="1"/>
          </p:cNvPicPr>
          <p:nvPr>
            <p:ph idx="1"/>
          </p:nvPr>
        </p:nvPicPr>
        <p:blipFill>
          <a:blip r:embed="rId2"/>
          <a:srcRect/>
          <a:stretch>
            <a:fillRect/>
          </a:stretch>
        </p:blipFill>
        <p:spPr bwMode="auto">
          <a:xfrm>
            <a:off x="2375545" y="2087811"/>
            <a:ext cx="6257855" cy="4679423"/>
          </a:xfrm>
          <a:prstGeom prst="rect">
            <a:avLst/>
          </a:prstGeom>
          <a:noFill/>
          <a:ln w="6350" cap="flat" cmpd="sng">
            <a:noFill/>
            <a:prstDash val="solid"/>
            <a:miter lim="800000"/>
            <a:headEnd/>
            <a:tailEnd/>
          </a:ln>
          <a:effectLst>
            <a:prstShdw prst="shdw17" dist="17961" dir="2700000">
              <a:schemeClr val="bg1">
                <a:gamma/>
                <a:shade val="60000"/>
                <a:invGamma/>
              </a:schemeClr>
            </a:prst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1327915" y="2245507"/>
            <a:ext cx="8229600" cy="1143000"/>
          </a:xfrm>
        </p:spPr>
        <p:txBody>
          <a:bodyPr>
            <a:normAutofit/>
          </a:bodyPr>
          <a:lstStyle/>
          <a:p>
            <a:r>
              <a:rPr lang="fa-IR" sz="4000" b="1" dirty="0">
                <a:solidFill>
                  <a:srgbClr val="FF0000"/>
                </a:solidFill>
                <a:cs typeface="B Titr" pitchFamily="2" charset="-78"/>
              </a:rPr>
              <a:t>راهنماي ايمني در کار با هود</a:t>
            </a:r>
            <a:endParaRPr lang="en-US" sz="4000" b="1" dirty="0">
              <a:solidFill>
                <a:srgbClr val="FF0000"/>
              </a:solidFill>
              <a:cs typeface="B Titr" pitchFamily="2" charset="-78"/>
            </a:endParaRPr>
          </a:p>
        </p:txBody>
      </p:sp>
      <p:sp>
        <p:nvSpPr>
          <p:cNvPr id="437251" name="Rectangle 3"/>
          <p:cNvSpPr>
            <a:spLocks noGrp="1" noChangeArrowheads="1"/>
          </p:cNvSpPr>
          <p:nvPr>
            <p:ph type="body" idx="1"/>
          </p:nvPr>
        </p:nvSpPr>
        <p:spPr>
          <a:xfrm>
            <a:off x="970725" y="3745705"/>
            <a:ext cx="8763000" cy="2895600"/>
          </a:xfrm>
        </p:spPr>
        <p:txBody>
          <a:bodyPr>
            <a:normAutofit/>
          </a:bodyPr>
          <a:lstStyle/>
          <a:p>
            <a:pPr marL="742950" indent="-742950">
              <a:buFont typeface="+mj-lt"/>
              <a:buAutoNum type="alphaLcParenR"/>
            </a:pPr>
            <a:r>
              <a:rPr lang="fa-IR" sz="4000" dirty="0">
                <a:solidFill>
                  <a:schemeClr val="accent1">
                    <a:lumMod val="60000"/>
                    <a:lumOff val="40000"/>
                  </a:schemeClr>
                </a:solidFill>
                <a:cs typeface="B Koodak" pitchFamily="2" charset="-78"/>
              </a:rPr>
              <a:t>محل مناسب استقرار وسايل و تجهيزات</a:t>
            </a:r>
          </a:p>
          <a:p>
            <a:pPr marL="742950" indent="-742950">
              <a:buFont typeface="+mj-lt"/>
              <a:buAutoNum type="alphaLcParenR"/>
            </a:pPr>
            <a:r>
              <a:rPr lang="fa-IR" sz="4000" dirty="0">
                <a:cs typeface="B Koodak" pitchFamily="2" charset="-78"/>
              </a:rPr>
              <a:t>محل استقرار اپراتور و حرکات او</a:t>
            </a:r>
          </a:p>
          <a:p>
            <a:pPr marL="742950" indent="-742950">
              <a:buFont typeface="+mj-lt"/>
              <a:buAutoNum type="alphaLcParenR"/>
            </a:pPr>
            <a:r>
              <a:rPr lang="fa-IR" sz="4000" dirty="0">
                <a:solidFill>
                  <a:schemeClr val="accent1">
                    <a:lumMod val="60000"/>
                    <a:lumOff val="40000"/>
                  </a:schemeClr>
                </a:solidFill>
                <a:cs typeface="B Koodak" pitchFamily="2" charset="-78"/>
              </a:rPr>
              <a:t>موقعيت قرار گيري دربهاي افقي و عمودي هود</a:t>
            </a:r>
            <a:endParaRPr lang="en-US" sz="4000" dirty="0">
              <a:solidFill>
                <a:schemeClr val="accent1">
                  <a:lumMod val="60000"/>
                  <a:lumOff val="40000"/>
                </a:schemeClr>
              </a:solidFill>
            </a:endParaRPr>
          </a:p>
          <a:p>
            <a:pPr marL="609600" indent="-609600">
              <a:buNone/>
            </a:pPr>
            <a:endParaRPr lang="en-US" sz="4000" dirty="0">
              <a:solidFill>
                <a:schemeClr val="accent1"/>
              </a:solidFill>
            </a:endParaRP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558942" y="1583755"/>
            <a:ext cx="9719787" cy="1320006"/>
          </a:xfrm>
        </p:spPr>
        <p:txBody>
          <a:bodyPr>
            <a:normAutofit/>
          </a:bodyPr>
          <a:lstStyle/>
          <a:p>
            <a:pPr marL="742950" indent="-742950"/>
            <a:r>
              <a:rPr lang="fa-IR" sz="3600" dirty="0">
                <a:cs typeface="B Titr" pitchFamily="2" charset="-78"/>
              </a:rPr>
              <a:t>محل استقرار اپراتور و حرکات او</a:t>
            </a:r>
          </a:p>
        </p:txBody>
      </p:sp>
      <p:sp>
        <p:nvSpPr>
          <p:cNvPr id="448515" name="Rectangle 3"/>
          <p:cNvSpPr>
            <a:spLocks noGrp="1" noChangeArrowheads="1"/>
          </p:cNvSpPr>
          <p:nvPr>
            <p:ph type="body" idx="1"/>
          </p:nvPr>
        </p:nvSpPr>
        <p:spPr>
          <a:xfrm>
            <a:off x="539988" y="2640099"/>
            <a:ext cx="9719787" cy="4560280"/>
          </a:xfrm>
        </p:spPr>
        <p:txBody>
          <a:bodyPr>
            <a:normAutofit/>
          </a:bodyPr>
          <a:lstStyle/>
          <a:p>
            <a:pPr marL="609600" indent="-609600" algn="justLow" eaLnBrk="0" hangingPunct="0">
              <a:lnSpc>
                <a:spcPct val="150000"/>
              </a:lnSpc>
              <a:spcBef>
                <a:spcPct val="0"/>
              </a:spcBef>
              <a:buFontTx/>
              <a:buAutoNum type="arabicPeriod"/>
            </a:pPr>
            <a:r>
              <a:rPr lang="fa-IR" dirty="0" smtClean="0">
                <a:cs typeface="B Koodak" pitchFamily="2" charset="-78"/>
              </a:rPr>
              <a:t>سر خود را خيلي نزديک دهانه هود قرار ندهديد.</a:t>
            </a:r>
            <a:endParaRPr lang="en-US" dirty="0" smtClean="0">
              <a:cs typeface="B Koodak" pitchFamily="2" charset="-78"/>
            </a:endParaRPr>
          </a:p>
          <a:p>
            <a:pPr marL="609600" indent="-609600" algn="justLow" eaLnBrk="0" hangingPunct="0">
              <a:lnSpc>
                <a:spcPct val="150000"/>
              </a:lnSpc>
              <a:spcBef>
                <a:spcPct val="0"/>
              </a:spcBef>
              <a:buFontTx/>
              <a:buAutoNum type="arabicPeriod"/>
            </a:pPr>
            <a:r>
              <a:rPr lang="fa-IR" dirty="0" smtClean="0">
                <a:cs typeface="B Koodak" pitchFamily="2" charset="-78"/>
              </a:rPr>
              <a:t>وقتيکه گازها و بخارات و فيوم ها درداخل هود توليد مي شوند، به آرامي کار کنيد و دست خود را به آرامي از داخل هود خارج کنيد. حرکت در نزديکي دهانه باز هود </a:t>
            </a:r>
            <a:r>
              <a:rPr lang="en-US" dirty="0" smtClean="0">
                <a:cs typeface="B Koodak" pitchFamily="2" charset="-78"/>
              </a:rPr>
              <a:t>wake zone</a:t>
            </a:r>
            <a:r>
              <a:rPr lang="fa-IR" dirty="0" smtClean="0">
                <a:cs typeface="B Koodak" pitchFamily="2" charset="-78"/>
              </a:rPr>
              <a:t> ايجاد مي کند که باعث ميگردد تا آلاينده ها از داخل هود به بيرون هدايت شوند.</a:t>
            </a:r>
          </a:p>
          <a:p>
            <a:pPr marL="609600" indent="-609600" algn="justLow" eaLnBrk="0" hangingPunct="0">
              <a:lnSpc>
                <a:spcPct val="150000"/>
              </a:lnSpc>
              <a:spcBef>
                <a:spcPct val="0"/>
              </a:spcBef>
              <a:buFontTx/>
              <a:buAutoNum type="arabicPeriod"/>
            </a:pPr>
            <a:r>
              <a:rPr lang="fa-IR" dirty="0" smtClean="0">
                <a:cs typeface="B Koodak" pitchFamily="2" charset="-78"/>
              </a:rPr>
              <a:t>از حرکت سريع دستها در نزديکي دهانه باز هود بپرهيزيد</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8514"/>
                                        </p:tgtEl>
                                        <p:attrNameLst>
                                          <p:attrName>style.visibility</p:attrName>
                                        </p:attrNameLst>
                                      </p:cBhvr>
                                      <p:to>
                                        <p:strVal val="visible"/>
                                      </p:to>
                                    </p:set>
                                    <p:anim calcmode="lin" valueType="num">
                                      <p:cBhvr>
                                        <p:cTn id="7" dur="1000" fill="hold"/>
                                        <p:tgtEl>
                                          <p:spTgt spid="448514"/>
                                        </p:tgtEl>
                                        <p:attrNameLst>
                                          <p:attrName>ppt_x</p:attrName>
                                        </p:attrNameLst>
                                      </p:cBhvr>
                                      <p:tavLst>
                                        <p:tav tm="0">
                                          <p:val>
                                            <p:strVal val="#ppt_x-.2"/>
                                          </p:val>
                                        </p:tav>
                                        <p:tav tm="100000">
                                          <p:val>
                                            <p:strVal val="#ppt_x"/>
                                          </p:val>
                                        </p:tav>
                                      </p:tavLst>
                                    </p:anim>
                                    <p:anim calcmode="lin" valueType="num">
                                      <p:cBhvr>
                                        <p:cTn id="8" dur="1000" fill="hold"/>
                                        <p:tgtEl>
                                          <p:spTgt spid="4485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851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8515">
                                            <p:txEl>
                                              <p:pRg st="0" end="0"/>
                                            </p:txEl>
                                          </p:spTgt>
                                        </p:tgtEl>
                                        <p:attrNameLst>
                                          <p:attrName>style.visibility</p:attrName>
                                        </p:attrNameLst>
                                      </p:cBhvr>
                                      <p:to>
                                        <p:strVal val="visible"/>
                                      </p:to>
                                    </p:set>
                                    <p:animEffect transition="in" filter="fade">
                                      <p:cBhvr>
                                        <p:cTn id="14" dur="500"/>
                                        <p:tgtEl>
                                          <p:spTgt spid="448515">
                                            <p:txEl>
                                              <p:pRg st="0" end="0"/>
                                            </p:txEl>
                                          </p:spTgt>
                                        </p:tgtEl>
                                      </p:cBhvr>
                                    </p:animEffect>
                                    <p:anim calcmode="lin" valueType="num">
                                      <p:cBhvr>
                                        <p:cTn id="15" dur="5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85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48515">
                                            <p:txEl>
                                              <p:pRg st="1" end="1"/>
                                            </p:txEl>
                                          </p:spTgt>
                                        </p:tgtEl>
                                        <p:attrNameLst>
                                          <p:attrName>style.visibility</p:attrName>
                                        </p:attrNameLst>
                                      </p:cBhvr>
                                      <p:to>
                                        <p:strVal val="visible"/>
                                      </p:to>
                                    </p:set>
                                    <p:animEffect transition="in" filter="fade">
                                      <p:cBhvr>
                                        <p:cTn id="21" dur="500"/>
                                        <p:tgtEl>
                                          <p:spTgt spid="448515">
                                            <p:txEl>
                                              <p:pRg st="1" end="1"/>
                                            </p:txEl>
                                          </p:spTgt>
                                        </p:tgtEl>
                                      </p:cBhvr>
                                    </p:animEffect>
                                    <p:anim calcmode="lin" valueType="num">
                                      <p:cBhvr>
                                        <p:cTn id="22" dur="500" fill="hold"/>
                                        <p:tgtEl>
                                          <p:spTgt spid="4485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485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48515">
                                            <p:txEl>
                                              <p:pRg st="2" end="2"/>
                                            </p:txEl>
                                          </p:spTgt>
                                        </p:tgtEl>
                                        <p:attrNameLst>
                                          <p:attrName>style.visibility</p:attrName>
                                        </p:attrNameLst>
                                      </p:cBhvr>
                                      <p:to>
                                        <p:strVal val="visible"/>
                                      </p:to>
                                    </p:set>
                                    <p:animEffect transition="in" filter="fade">
                                      <p:cBhvr>
                                        <p:cTn id="28" dur="500"/>
                                        <p:tgtEl>
                                          <p:spTgt spid="448515">
                                            <p:txEl>
                                              <p:pRg st="2" end="2"/>
                                            </p:txEl>
                                          </p:spTgt>
                                        </p:tgtEl>
                                      </p:cBhvr>
                                    </p:animEffect>
                                    <p:anim calcmode="lin" valueType="num">
                                      <p:cBhvr>
                                        <p:cTn id="29" dur="500" fill="hold"/>
                                        <p:tgtEl>
                                          <p:spTgt spid="4485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4851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1256477" y="2316945"/>
            <a:ext cx="8229600" cy="1143000"/>
          </a:xfrm>
        </p:spPr>
        <p:txBody>
          <a:bodyPr>
            <a:normAutofit/>
          </a:bodyPr>
          <a:lstStyle/>
          <a:p>
            <a:r>
              <a:rPr lang="fa-IR" sz="4000" b="1" dirty="0">
                <a:solidFill>
                  <a:srgbClr val="FF0000"/>
                </a:solidFill>
                <a:cs typeface="B Titr" pitchFamily="2" charset="-78"/>
              </a:rPr>
              <a:t>راهنماي ايمني در کار با هود</a:t>
            </a:r>
            <a:endParaRPr lang="en-US" sz="4000" b="1" dirty="0">
              <a:solidFill>
                <a:srgbClr val="FF0000"/>
              </a:solidFill>
              <a:cs typeface="B Titr" pitchFamily="2" charset="-78"/>
            </a:endParaRPr>
          </a:p>
        </p:txBody>
      </p:sp>
      <p:sp>
        <p:nvSpPr>
          <p:cNvPr id="437251" name="Rectangle 3"/>
          <p:cNvSpPr>
            <a:spLocks noGrp="1" noChangeArrowheads="1"/>
          </p:cNvSpPr>
          <p:nvPr>
            <p:ph type="body" idx="1"/>
          </p:nvPr>
        </p:nvSpPr>
        <p:spPr>
          <a:xfrm>
            <a:off x="970725" y="3674267"/>
            <a:ext cx="8763000" cy="2895600"/>
          </a:xfrm>
        </p:spPr>
        <p:txBody>
          <a:bodyPr>
            <a:normAutofit/>
          </a:bodyPr>
          <a:lstStyle/>
          <a:p>
            <a:pPr marL="742950" indent="-742950">
              <a:buFont typeface="+mj-lt"/>
              <a:buAutoNum type="alphaLcParenR"/>
            </a:pPr>
            <a:r>
              <a:rPr lang="fa-IR" sz="4000" dirty="0">
                <a:solidFill>
                  <a:schemeClr val="accent1">
                    <a:lumMod val="60000"/>
                    <a:lumOff val="40000"/>
                  </a:schemeClr>
                </a:solidFill>
                <a:cs typeface="B Koodak" pitchFamily="2" charset="-78"/>
              </a:rPr>
              <a:t>محل مناسب استقرار وسايل و تجهيزات</a:t>
            </a:r>
          </a:p>
          <a:p>
            <a:pPr marL="742950" indent="-742950">
              <a:buFont typeface="+mj-lt"/>
              <a:buAutoNum type="alphaLcParenR"/>
            </a:pPr>
            <a:r>
              <a:rPr lang="fa-IR" sz="4000" dirty="0">
                <a:solidFill>
                  <a:schemeClr val="accent1">
                    <a:lumMod val="60000"/>
                    <a:lumOff val="40000"/>
                  </a:schemeClr>
                </a:solidFill>
                <a:cs typeface="B Koodak" pitchFamily="2" charset="-78"/>
              </a:rPr>
              <a:t>محل استقرار اپراتور و حرکات او</a:t>
            </a:r>
          </a:p>
          <a:p>
            <a:pPr marL="742950" indent="-742950">
              <a:buFont typeface="+mj-lt"/>
              <a:buAutoNum type="alphaLcParenR"/>
            </a:pPr>
            <a:r>
              <a:rPr lang="fa-IR" sz="4000" dirty="0">
                <a:cs typeface="B Koodak" pitchFamily="2" charset="-78"/>
              </a:rPr>
              <a:t>موقعيت قرار گيري دربهاي افقي و عمودي هود</a:t>
            </a:r>
            <a:endParaRPr lang="en-US" sz="4000" dirty="0"/>
          </a:p>
          <a:p>
            <a:pPr marL="609600" indent="-609600">
              <a:buNone/>
            </a:pPr>
            <a:endParaRPr lang="en-US" sz="4000" dirty="0">
              <a:solidFill>
                <a:schemeClr val="accent1"/>
              </a:solidFill>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719361" y="1775917"/>
            <a:ext cx="9719787" cy="1320006"/>
          </a:xfrm>
        </p:spPr>
        <p:txBody>
          <a:bodyPr>
            <a:normAutofit/>
          </a:bodyPr>
          <a:lstStyle/>
          <a:p>
            <a:pPr marL="742950" indent="-742950"/>
            <a:r>
              <a:rPr lang="fa-IR" sz="3000" dirty="0">
                <a:cs typeface="B Titr" pitchFamily="2" charset="-78"/>
              </a:rPr>
              <a:t>موقعيت قرار گيري دربهاي افقي و عمودي هود</a:t>
            </a:r>
            <a:endParaRPr lang="en-US" sz="3000" dirty="0">
              <a:cs typeface="B Titr" pitchFamily="2" charset="-78"/>
            </a:endParaRPr>
          </a:p>
        </p:txBody>
      </p:sp>
      <p:sp>
        <p:nvSpPr>
          <p:cNvPr id="453635" name="Rectangle 3"/>
          <p:cNvSpPr>
            <a:spLocks noGrp="1" noChangeArrowheads="1"/>
          </p:cNvSpPr>
          <p:nvPr>
            <p:ph type="body" idx="1"/>
          </p:nvPr>
        </p:nvSpPr>
        <p:spPr>
          <a:xfrm>
            <a:off x="539988" y="2914669"/>
            <a:ext cx="9719787" cy="4357718"/>
          </a:xfrm>
          <a:noFill/>
        </p:spPr>
        <p:txBody>
          <a:bodyPr>
            <a:noAutofit/>
          </a:bodyPr>
          <a:lstStyle/>
          <a:p>
            <a:pPr marL="609600" indent="-609600" algn="justLow">
              <a:lnSpc>
                <a:spcPct val="150000"/>
              </a:lnSpc>
              <a:buFontTx/>
              <a:buAutoNum type="arabicPeriod"/>
            </a:pPr>
            <a:r>
              <a:rPr lang="fa-IR" sz="2700" dirty="0">
                <a:cs typeface="B Koodak" pitchFamily="2" charset="-78"/>
              </a:rPr>
              <a:t>درب عمودي هود بايستي در پايين ترين حد ممکن قرار گيرد.</a:t>
            </a:r>
          </a:p>
          <a:p>
            <a:pPr marL="609600" indent="-609600" algn="justLow">
              <a:lnSpc>
                <a:spcPct val="150000"/>
              </a:lnSpc>
              <a:buFontTx/>
              <a:buAutoNum type="arabicPeriod"/>
            </a:pPr>
            <a:r>
              <a:rPr lang="fa-IR" sz="2700" dirty="0">
                <a:cs typeface="B Koodak" pitchFamily="2" charset="-78"/>
              </a:rPr>
              <a:t>تنها در </a:t>
            </a:r>
            <a:r>
              <a:rPr lang="fa-IR" sz="2700" u="sng" dirty="0">
                <a:cs typeface="B Koodak" pitchFamily="2" charset="-78"/>
              </a:rPr>
              <a:t>موقع تنظيم هود</a:t>
            </a:r>
            <a:r>
              <a:rPr lang="fa-IR" sz="2700" dirty="0">
                <a:cs typeface="B Koodak" pitchFamily="2" charset="-78"/>
              </a:rPr>
              <a:t> درب آنرا در بالاترين وضعيت قرار دهيد. </a:t>
            </a:r>
          </a:p>
          <a:p>
            <a:pPr marL="609600" indent="-609600" algn="justLow">
              <a:lnSpc>
                <a:spcPct val="150000"/>
              </a:lnSpc>
              <a:buFontTx/>
              <a:buAutoNum type="arabicPeriod"/>
            </a:pPr>
            <a:r>
              <a:rPr lang="fa-IR" sz="2700" dirty="0">
                <a:cs typeface="B Koodak" pitchFamily="2" charset="-78"/>
              </a:rPr>
              <a:t>در هودهايي که داراي دربهاي مرکب هستند، در هنگامي که درب عمودي را باز مي کنيد پانلهاي افقي را ببنديد. (در اين خصوص هودها مجهز به يک آلارم نشانگر هستند)</a:t>
            </a:r>
          </a:p>
          <a:p>
            <a:pPr marL="609600" indent="-609600" algn="justLow">
              <a:lnSpc>
                <a:spcPct val="150000"/>
              </a:lnSpc>
              <a:buFontTx/>
              <a:buAutoNum type="arabicPeriod"/>
            </a:pPr>
            <a:r>
              <a:rPr lang="fa-IR" sz="2700" dirty="0">
                <a:cs typeface="B Koodak" pitchFamily="2" charset="-78"/>
              </a:rPr>
              <a:t>در مواقعي که در داخل هود کار نمي کنيد درب هود را ببنديد.</a:t>
            </a:r>
            <a:endParaRPr lang="en-US" sz="27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53634"/>
                                        </p:tgtEl>
                                        <p:attrNameLst>
                                          <p:attrName>style.visibility</p:attrName>
                                        </p:attrNameLst>
                                      </p:cBhvr>
                                      <p:to>
                                        <p:strVal val="visible"/>
                                      </p:to>
                                    </p:set>
                                    <p:animEffect transition="in" filter="fade">
                                      <p:cBhvr>
                                        <p:cTn id="7" dur="1000"/>
                                        <p:tgtEl>
                                          <p:spTgt spid="453634"/>
                                        </p:tgtEl>
                                      </p:cBhvr>
                                    </p:animEffect>
                                    <p:anim calcmode="lin" valueType="num">
                                      <p:cBhvr>
                                        <p:cTn id="8" dur="1000" fill="hold"/>
                                        <p:tgtEl>
                                          <p:spTgt spid="453634"/>
                                        </p:tgtEl>
                                        <p:attrNameLst>
                                          <p:attrName>ppt_x</p:attrName>
                                        </p:attrNameLst>
                                      </p:cBhvr>
                                      <p:tavLst>
                                        <p:tav tm="0">
                                          <p:val>
                                            <p:strVal val="#ppt_x"/>
                                          </p:val>
                                        </p:tav>
                                        <p:tav tm="100000">
                                          <p:val>
                                            <p:strVal val="#ppt_x"/>
                                          </p:val>
                                        </p:tav>
                                      </p:tavLst>
                                    </p:anim>
                                    <p:anim calcmode="lin" valueType="num">
                                      <p:cBhvr>
                                        <p:cTn id="9" dur="898" decel="100000" fill="hold"/>
                                        <p:tgtEl>
                                          <p:spTgt spid="45363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5363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53635">
                                            <p:txEl>
                                              <p:pRg st="0" end="0"/>
                                            </p:txEl>
                                          </p:spTgt>
                                        </p:tgtEl>
                                        <p:attrNameLst>
                                          <p:attrName>style.visibility</p:attrName>
                                        </p:attrNameLst>
                                      </p:cBhvr>
                                      <p:to>
                                        <p:strVal val="visible"/>
                                      </p:to>
                                    </p:set>
                                    <p:animEffect transition="in" filter="fade">
                                      <p:cBhvr>
                                        <p:cTn id="15" dur="1000"/>
                                        <p:tgtEl>
                                          <p:spTgt spid="453635">
                                            <p:txEl>
                                              <p:pRg st="0" end="0"/>
                                            </p:txEl>
                                          </p:spTgt>
                                        </p:tgtEl>
                                      </p:cBhvr>
                                    </p:animEffect>
                                    <p:anim calcmode="lin" valueType="num">
                                      <p:cBhvr>
                                        <p:cTn id="16" dur="1000" fill="hold"/>
                                        <p:tgtEl>
                                          <p:spTgt spid="4536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536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536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53635">
                                            <p:txEl>
                                              <p:pRg st="1" end="1"/>
                                            </p:txEl>
                                          </p:spTgt>
                                        </p:tgtEl>
                                        <p:attrNameLst>
                                          <p:attrName>style.visibility</p:attrName>
                                        </p:attrNameLst>
                                      </p:cBhvr>
                                      <p:to>
                                        <p:strVal val="visible"/>
                                      </p:to>
                                    </p:set>
                                    <p:animEffect transition="in" filter="fade">
                                      <p:cBhvr>
                                        <p:cTn id="23" dur="1000"/>
                                        <p:tgtEl>
                                          <p:spTgt spid="453635">
                                            <p:txEl>
                                              <p:pRg st="1" end="1"/>
                                            </p:txEl>
                                          </p:spTgt>
                                        </p:tgtEl>
                                      </p:cBhvr>
                                    </p:animEffect>
                                    <p:anim calcmode="lin" valueType="num">
                                      <p:cBhvr>
                                        <p:cTn id="24" dur="1000" fill="hold"/>
                                        <p:tgtEl>
                                          <p:spTgt spid="45363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5363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536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53635">
                                            <p:txEl>
                                              <p:pRg st="2" end="2"/>
                                            </p:txEl>
                                          </p:spTgt>
                                        </p:tgtEl>
                                        <p:attrNameLst>
                                          <p:attrName>style.visibility</p:attrName>
                                        </p:attrNameLst>
                                      </p:cBhvr>
                                      <p:to>
                                        <p:strVal val="visible"/>
                                      </p:to>
                                    </p:set>
                                    <p:animEffect transition="in" filter="fade">
                                      <p:cBhvr>
                                        <p:cTn id="31" dur="1000"/>
                                        <p:tgtEl>
                                          <p:spTgt spid="453635">
                                            <p:txEl>
                                              <p:pRg st="2" end="2"/>
                                            </p:txEl>
                                          </p:spTgt>
                                        </p:tgtEl>
                                      </p:cBhvr>
                                    </p:animEffect>
                                    <p:anim calcmode="lin" valueType="num">
                                      <p:cBhvr>
                                        <p:cTn id="32" dur="1000" fill="hold"/>
                                        <p:tgtEl>
                                          <p:spTgt spid="45363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5363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5363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53635">
                                            <p:txEl>
                                              <p:pRg st="3" end="3"/>
                                            </p:txEl>
                                          </p:spTgt>
                                        </p:tgtEl>
                                        <p:attrNameLst>
                                          <p:attrName>style.visibility</p:attrName>
                                        </p:attrNameLst>
                                      </p:cBhvr>
                                      <p:to>
                                        <p:strVal val="visible"/>
                                      </p:to>
                                    </p:set>
                                    <p:animEffect transition="in" filter="fade">
                                      <p:cBhvr>
                                        <p:cTn id="39" dur="1000"/>
                                        <p:tgtEl>
                                          <p:spTgt spid="453635">
                                            <p:txEl>
                                              <p:pRg st="3" end="3"/>
                                            </p:txEl>
                                          </p:spTgt>
                                        </p:tgtEl>
                                      </p:cBhvr>
                                    </p:animEffect>
                                    <p:anim calcmode="lin" valueType="num">
                                      <p:cBhvr>
                                        <p:cTn id="40" dur="1000" fill="hold"/>
                                        <p:tgtEl>
                                          <p:spTgt spid="45363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5363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5363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p:bldP spid="45363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2739" y="323688"/>
            <a:ext cx="8077200" cy="1143000"/>
          </a:xfrm>
        </p:spPr>
        <p:txBody>
          <a:bodyPr>
            <a:normAutofit/>
          </a:bodyPr>
          <a:lstStyle/>
          <a:p>
            <a:pPr rtl="1"/>
            <a:r>
              <a:rPr lang="fa-IR" sz="3600" dirty="0">
                <a:solidFill>
                  <a:srgbClr val="FF0000"/>
                </a:solidFill>
                <a:cs typeface="B Titr" pitchFamily="2" charset="-78"/>
              </a:rPr>
              <a:t>صحيح بودن عملکرد هود را چک کنيد</a:t>
            </a:r>
            <a:endParaRPr lang="en-US" sz="3600" dirty="0">
              <a:solidFill>
                <a:srgbClr val="FF0000"/>
              </a:solidFill>
              <a:cs typeface="B Titr" pitchFamily="2" charset="-78"/>
            </a:endParaRPr>
          </a:p>
        </p:txBody>
      </p:sp>
      <p:sp>
        <p:nvSpPr>
          <p:cNvPr id="18435" name="Rectangle 3"/>
          <p:cNvSpPr>
            <a:spLocks noGrp="1" noChangeArrowheads="1"/>
          </p:cNvSpPr>
          <p:nvPr>
            <p:ph type="body" sz="half" idx="1"/>
          </p:nvPr>
        </p:nvSpPr>
        <p:spPr>
          <a:xfrm>
            <a:off x="4790281" y="2283619"/>
            <a:ext cx="5766049" cy="4114800"/>
          </a:xfrm>
        </p:spPr>
        <p:txBody>
          <a:bodyPr>
            <a:normAutofit/>
          </a:bodyPr>
          <a:lstStyle/>
          <a:p>
            <a:pPr algn="justLow" rtl="1"/>
            <a:r>
              <a:rPr lang="fa-IR" sz="2800" b="1" dirty="0">
                <a:cs typeface="B Koodak" pitchFamily="2" charset="-78"/>
              </a:rPr>
              <a:t>سيرکولاسيون هوا در اطراف هود</a:t>
            </a:r>
          </a:p>
          <a:p>
            <a:pPr algn="justLow" rtl="1"/>
            <a:endParaRPr lang="fa-IR" sz="2800" b="1" dirty="0">
              <a:cs typeface="B Koodak" pitchFamily="2" charset="-78"/>
            </a:endParaRPr>
          </a:p>
          <a:p>
            <a:pPr algn="justLow" rtl="1"/>
            <a:r>
              <a:rPr lang="fa-IR" sz="2800" b="1" dirty="0">
                <a:cs typeface="B Koodak" pitchFamily="2" charset="-78"/>
              </a:rPr>
              <a:t>سرعت در دهانه </a:t>
            </a:r>
            <a:r>
              <a:rPr lang="fa-IR" sz="2800" b="1" dirty="0" smtClean="0">
                <a:cs typeface="B Koodak" pitchFamily="2" charset="-78"/>
              </a:rPr>
              <a:t>هود</a:t>
            </a:r>
            <a:r>
              <a:rPr lang="en-US" sz="2800" b="1" dirty="0" smtClean="0">
                <a:cs typeface="B Koodak" pitchFamily="2" charset="-78"/>
              </a:rPr>
              <a:t> </a:t>
            </a:r>
            <a:r>
              <a:rPr lang="fa-IR" sz="2800" b="1" dirty="0" smtClean="0">
                <a:cs typeface="B Koodak" pitchFamily="2" charset="-78"/>
              </a:rPr>
              <a:t>(</a:t>
            </a:r>
            <a:r>
              <a:rPr lang="en-US" sz="2800" b="1" dirty="0"/>
              <a:t>Face velocity</a:t>
            </a:r>
            <a:r>
              <a:rPr lang="fa-IR" sz="2800" b="1" dirty="0"/>
              <a:t>)</a:t>
            </a:r>
          </a:p>
          <a:p>
            <a:pPr algn="justLow" rtl="1"/>
            <a:endParaRPr lang="fa-IR" sz="2800" b="1" dirty="0">
              <a:cs typeface="B Koodak" pitchFamily="2" charset="-78"/>
            </a:endParaRPr>
          </a:p>
          <a:p>
            <a:pPr algn="justLow" rtl="1"/>
            <a:r>
              <a:rPr lang="fa-IR" sz="2800" b="1" dirty="0">
                <a:cs typeface="B Koodak" pitchFamily="2" charset="-78"/>
              </a:rPr>
              <a:t>توربلانس در داخل هود</a:t>
            </a:r>
            <a:endParaRPr lang="en-US" sz="2800" b="1" dirty="0">
              <a:cs typeface="B Koodak" pitchFamily="2" charset="-78"/>
            </a:endParaRPr>
          </a:p>
        </p:txBody>
      </p:sp>
      <p:sp>
        <p:nvSpPr>
          <p:cNvPr id="18437" name="Rectangle 5"/>
          <p:cNvSpPr>
            <a:spLocks noChangeArrowheads="1"/>
          </p:cNvSpPr>
          <p:nvPr/>
        </p:nvSpPr>
        <p:spPr bwMode="auto">
          <a:xfrm>
            <a:off x="1112937" y="4341019"/>
            <a:ext cx="2133600" cy="2286000"/>
          </a:xfrm>
          <a:prstGeom prst="rect">
            <a:avLst/>
          </a:prstGeom>
          <a:noFill/>
          <a:ln w="76200">
            <a:solidFill>
              <a:schemeClr val="tx1"/>
            </a:solidFill>
            <a:miter lim="800000"/>
            <a:headEnd/>
            <a:tailEnd/>
          </a:ln>
          <a:effectLst/>
        </p:spPr>
        <p:txBody>
          <a:bodyPr wrap="none" anchor="ctr"/>
          <a:lstStyle/>
          <a:p>
            <a:endParaRPr lang="en-US"/>
          </a:p>
        </p:txBody>
      </p:sp>
      <p:sp>
        <p:nvSpPr>
          <p:cNvPr id="18438" name="Rectangle 6"/>
          <p:cNvSpPr>
            <a:spLocks noChangeArrowheads="1"/>
          </p:cNvSpPr>
          <p:nvPr/>
        </p:nvSpPr>
        <p:spPr bwMode="auto">
          <a:xfrm>
            <a:off x="2865537" y="5103019"/>
            <a:ext cx="685800" cy="1295400"/>
          </a:xfrm>
          <a:prstGeom prst="rect">
            <a:avLst/>
          </a:prstGeom>
          <a:solidFill>
            <a:schemeClr val="bg1"/>
          </a:solidFill>
          <a:ln w="9525">
            <a:noFill/>
            <a:miter lim="800000"/>
            <a:headEnd/>
            <a:tailEnd/>
          </a:ln>
          <a:effectLst/>
        </p:spPr>
        <p:txBody>
          <a:bodyPr wrap="none" anchor="ctr"/>
          <a:lstStyle/>
          <a:p>
            <a:endParaRPr lang="en-US"/>
          </a:p>
        </p:txBody>
      </p:sp>
      <p:sp>
        <p:nvSpPr>
          <p:cNvPr id="18439" name="Line 7"/>
          <p:cNvSpPr>
            <a:spLocks noChangeShapeType="1"/>
          </p:cNvSpPr>
          <p:nvPr/>
        </p:nvSpPr>
        <p:spPr bwMode="auto">
          <a:xfrm>
            <a:off x="3398937" y="4417219"/>
            <a:ext cx="0" cy="1371600"/>
          </a:xfrm>
          <a:prstGeom prst="line">
            <a:avLst/>
          </a:prstGeom>
          <a:noFill/>
          <a:ln w="57150">
            <a:solidFill>
              <a:schemeClr val="tx1"/>
            </a:solidFill>
            <a:round/>
            <a:headEnd/>
            <a:tailEnd/>
          </a:ln>
          <a:effectLst/>
        </p:spPr>
        <p:txBody>
          <a:bodyPr wrap="none" anchor="ctr"/>
          <a:lstStyle/>
          <a:p>
            <a:endParaRPr lang="en-US"/>
          </a:p>
        </p:txBody>
      </p:sp>
      <p:sp>
        <p:nvSpPr>
          <p:cNvPr id="18440" name="AutoShape 8"/>
          <p:cNvSpPr>
            <a:spLocks noChangeArrowheads="1"/>
          </p:cNvSpPr>
          <p:nvPr/>
        </p:nvSpPr>
        <p:spPr bwMode="auto">
          <a:xfrm flipV="1">
            <a:off x="1112937" y="3350419"/>
            <a:ext cx="1295400" cy="990600"/>
          </a:xfrm>
          <a:prstGeom prst="flowChartManualOperation">
            <a:avLst/>
          </a:prstGeom>
          <a:solidFill>
            <a:srgbClr val="66FFFF"/>
          </a:solidFill>
          <a:ln w="57150">
            <a:solidFill>
              <a:schemeClr val="tx1"/>
            </a:solidFill>
            <a:miter lim="800000"/>
            <a:headEnd/>
            <a:tailEnd/>
          </a:ln>
          <a:effectLst/>
        </p:spPr>
        <p:txBody>
          <a:bodyPr wrap="none" anchor="ctr"/>
          <a:lstStyle/>
          <a:p>
            <a:endParaRPr lang="en-US"/>
          </a:p>
        </p:txBody>
      </p:sp>
      <p:sp>
        <p:nvSpPr>
          <p:cNvPr id="18441" name="Rectangle 9"/>
          <p:cNvSpPr>
            <a:spLocks noChangeArrowheads="1"/>
          </p:cNvSpPr>
          <p:nvPr/>
        </p:nvSpPr>
        <p:spPr bwMode="auto">
          <a:xfrm>
            <a:off x="1493937" y="2588419"/>
            <a:ext cx="381000" cy="76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42" name="Line 10"/>
          <p:cNvSpPr>
            <a:spLocks noChangeShapeType="1"/>
          </p:cNvSpPr>
          <p:nvPr/>
        </p:nvSpPr>
        <p:spPr bwMode="auto">
          <a:xfrm>
            <a:off x="3170337" y="6322219"/>
            <a:ext cx="228600" cy="228600"/>
          </a:xfrm>
          <a:prstGeom prst="line">
            <a:avLst/>
          </a:prstGeom>
          <a:noFill/>
          <a:ln w="76200">
            <a:solidFill>
              <a:schemeClr val="tx1"/>
            </a:solidFill>
            <a:round/>
            <a:headEnd/>
            <a:tailEnd/>
          </a:ln>
          <a:effectLst/>
        </p:spPr>
        <p:txBody>
          <a:bodyPr wrap="none" anchor="ctr"/>
          <a:lstStyle/>
          <a:p>
            <a:endParaRPr lang="en-US"/>
          </a:p>
        </p:txBody>
      </p:sp>
      <p:sp>
        <p:nvSpPr>
          <p:cNvPr id="18443" name="Line 11"/>
          <p:cNvSpPr>
            <a:spLocks noChangeShapeType="1"/>
          </p:cNvSpPr>
          <p:nvPr/>
        </p:nvSpPr>
        <p:spPr bwMode="auto">
          <a:xfrm>
            <a:off x="1341537" y="4798219"/>
            <a:ext cx="0" cy="1600200"/>
          </a:xfrm>
          <a:prstGeom prst="line">
            <a:avLst/>
          </a:prstGeom>
          <a:noFill/>
          <a:ln w="57150">
            <a:solidFill>
              <a:schemeClr val="tx1"/>
            </a:solidFill>
            <a:round/>
            <a:headEnd/>
            <a:tailEnd/>
          </a:ln>
          <a:effectLst/>
        </p:spPr>
        <p:txBody>
          <a:bodyPr wrap="none" anchor="ctr"/>
          <a:lstStyle/>
          <a:p>
            <a:endParaRPr lang="en-US"/>
          </a:p>
        </p:txBody>
      </p:sp>
      <p:sp>
        <p:nvSpPr>
          <p:cNvPr id="18446" name="Arc 14"/>
          <p:cNvSpPr>
            <a:spLocks/>
          </p:cNvSpPr>
          <p:nvPr/>
        </p:nvSpPr>
        <p:spPr bwMode="auto">
          <a:xfrm flipH="1" flipV="1">
            <a:off x="2179737" y="5103019"/>
            <a:ext cx="12192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8447" name="Arc 15"/>
          <p:cNvSpPr>
            <a:spLocks/>
          </p:cNvSpPr>
          <p:nvPr/>
        </p:nvSpPr>
        <p:spPr bwMode="auto">
          <a:xfrm flipH="1" flipV="1">
            <a:off x="1874937" y="5210969"/>
            <a:ext cx="1524000" cy="958850"/>
          </a:xfrm>
          <a:custGeom>
            <a:avLst/>
            <a:gdLst>
              <a:gd name="G0" fmla="+- 0 0 0"/>
              <a:gd name="G1" fmla="+- 21600 0 0"/>
              <a:gd name="G2" fmla="+- 21600 0 0"/>
              <a:gd name="T0" fmla="*/ 0 w 21600"/>
              <a:gd name="T1" fmla="*/ 0 h 27185"/>
              <a:gd name="T2" fmla="*/ 20865 w 21600"/>
              <a:gd name="T3" fmla="*/ 27185 h 27185"/>
              <a:gd name="T4" fmla="*/ 0 w 21600"/>
              <a:gd name="T5" fmla="*/ 21600 h 27185"/>
            </a:gdLst>
            <a:ahLst/>
            <a:cxnLst>
              <a:cxn ang="0">
                <a:pos x="T0" y="T1"/>
              </a:cxn>
              <a:cxn ang="0">
                <a:pos x="T2" y="T3"/>
              </a:cxn>
              <a:cxn ang="0">
                <a:pos x="T4" y="T5"/>
              </a:cxn>
            </a:cxnLst>
            <a:rect l="0" t="0" r="r" b="b"/>
            <a:pathLst>
              <a:path w="21600" h="27185" fill="none" extrusionOk="0">
                <a:moveTo>
                  <a:pt x="-1" y="0"/>
                </a:moveTo>
                <a:cubicBezTo>
                  <a:pt x="11929" y="0"/>
                  <a:pt x="21600" y="9670"/>
                  <a:pt x="21600" y="21600"/>
                </a:cubicBezTo>
                <a:cubicBezTo>
                  <a:pt x="21600" y="23485"/>
                  <a:pt x="21353" y="25363"/>
                  <a:pt x="20865" y="27185"/>
                </a:cubicBezTo>
              </a:path>
              <a:path w="21600" h="27185" stroke="0" extrusionOk="0">
                <a:moveTo>
                  <a:pt x="-1" y="0"/>
                </a:moveTo>
                <a:cubicBezTo>
                  <a:pt x="11929" y="0"/>
                  <a:pt x="21600" y="9670"/>
                  <a:pt x="21600" y="21600"/>
                </a:cubicBezTo>
                <a:cubicBezTo>
                  <a:pt x="21600" y="23485"/>
                  <a:pt x="21353" y="25363"/>
                  <a:pt x="20865" y="27185"/>
                </a:cubicBezTo>
                <a:lnTo>
                  <a:pt x="0" y="21600"/>
                </a:lnTo>
                <a:close/>
              </a:path>
            </a:pathLst>
          </a:custGeom>
          <a:noFill/>
          <a:ln w="28575">
            <a:solidFill>
              <a:schemeClr val="tx1"/>
            </a:solidFill>
            <a:prstDash val="sysDot"/>
            <a:round/>
            <a:headEnd/>
            <a:tailEnd type="triangle" w="med" len="med"/>
          </a:ln>
          <a:effectLst/>
        </p:spPr>
        <p:txBody>
          <a:bodyPr wrap="none" anchor="ctr"/>
          <a:lstStyle/>
          <a:p>
            <a:endParaRPr lang="en-US"/>
          </a:p>
        </p:txBody>
      </p:sp>
      <p:sp>
        <p:nvSpPr>
          <p:cNvPr id="18448" name="Line 16"/>
          <p:cNvSpPr>
            <a:spLocks noChangeShapeType="1"/>
          </p:cNvSpPr>
          <p:nvPr/>
        </p:nvSpPr>
        <p:spPr bwMode="auto">
          <a:xfrm flipH="1">
            <a:off x="2103537" y="6246019"/>
            <a:ext cx="1295400" cy="1524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49" name="Line 17"/>
          <p:cNvSpPr>
            <a:spLocks noChangeShapeType="1"/>
          </p:cNvSpPr>
          <p:nvPr/>
        </p:nvSpPr>
        <p:spPr bwMode="auto">
          <a:xfrm flipH="1">
            <a:off x="1722537" y="6474619"/>
            <a:ext cx="914400" cy="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0" name="Line 18"/>
          <p:cNvSpPr>
            <a:spLocks noChangeShapeType="1"/>
          </p:cNvSpPr>
          <p:nvPr/>
        </p:nvSpPr>
        <p:spPr bwMode="auto">
          <a:xfrm flipV="1">
            <a:off x="1189137" y="4493419"/>
            <a:ext cx="228600" cy="381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1" name="Line 19"/>
          <p:cNvSpPr>
            <a:spLocks noChangeShapeType="1"/>
          </p:cNvSpPr>
          <p:nvPr/>
        </p:nvSpPr>
        <p:spPr bwMode="auto">
          <a:xfrm flipH="1" flipV="1">
            <a:off x="1874937" y="4569619"/>
            <a:ext cx="152400" cy="8382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2" name="Line 20"/>
          <p:cNvSpPr>
            <a:spLocks noChangeShapeType="1"/>
          </p:cNvSpPr>
          <p:nvPr/>
        </p:nvSpPr>
        <p:spPr bwMode="auto">
          <a:xfrm flipH="1" flipV="1">
            <a:off x="2255937" y="4645819"/>
            <a:ext cx="609600" cy="762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3" name="Line 21"/>
          <p:cNvSpPr>
            <a:spLocks noChangeShapeType="1"/>
          </p:cNvSpPr>
          <p:nvPr/>
        </p:nvSpPr>
        <p:spPr bwMode="auto">
          <a:xfrm flipV="1">
            <a:off x="1570137" y="4569619"/>
            <a:ext cx="76200" cy="762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4" name="Text Box 22"/>
          <p:cNvSpPr txBox="1">
            <a:spLocks noChangeArrowheads="1"/>
          </p:cNvSpPr>
          <p:nvPr/>
        </p:nvSpPr>
        <p:spPr bwMode="auto">
          <a:xfrm>
            <a:off x="3390337" y="5788819"/>
            <a:ext cx="948400" cy="369332"/>
          </a:xfrm>
          <a:prstGeom prst="rect">
            <a:avLst/>
          </a:prstGeom>
          <a:noFill/>
          <a:ln w="9525">
            <a:noFill/>
            <a:miter lim="800000"/>
            <a:headEnd/>
            <a:tailEnd/>
          </a:ln>
          <a:effectLst/>
        </p:spPr>
        <p:txBody>
          <a:bodyPr wrap="none">
            <a:spAutoFit/>
          </a:bodyPr>
          <a:lstStyle/>
          <a:p>
            <a:r>
              <a:rPr lang="en-US" sz="1800">
                <a:solidFill>
                  <a:srgbClr val="FF3300"/>
                </a:solidFill>
              </a:rPr>
              <a:t>Air Flow</a:t>
            </a:r>
            <a:endParaRPr lang="en-US"/>
          </a:p>
        </p:txBody>
      </p:sp>
      <p:sp>
        <p:nvSpPr>
          <p:cNvPr id="18455" name="Freeform 23"/>
          <p:cNvSpPr>
            <a:spLocks/>
          </p:cNvSpPr>
          <p:nvPr/>
        </p:nvSpPr>
        <p:spPr bwMode="auto">
          <a:xfrm>
            <a:off x="1074837" y="5953919"/>
            <a:ext cx="419100" cy="558800"/>
          </a:xfrm>
          <a:custGeom>
            <a:avLst/>
            <a:gdLst/>
            <a:ahLst/>
            <a:cxnLst>
              <a:cxn ang="0">
                <a:pos x="264" y="328"/>
              </a:cxn>
              <a:cxn ang="0">
                <a:pos x="120" y="328"/>
              </a:cxn>
              <a:cxn ang="0">
                <a:pos x="120" y="184"/>
              </a:cxn>
            </a:cxnLst>
            <a:rect l="0" t="0" r="r" b="b"/>
            <a:pathLst>
              <a:path w="264" h="352">
                <a:moveTo>
                  <a:pt x="264" y="328"/>
                </a:moveTo>
                <a:cubicBezTo>
                  <a:pt x="204" y="340"/>
                  <a:pt x="144" y="352"/>
                  <a:pt x="120" y="328"/>
                </a:cubicBezTo>
                <a:cubicBezTo>
                  <a:pt x="96" y="304"/>
                  <a:pt x="0" y="0"/>
                  <a:pt x="120" y="184"/>
                </a:cubicBezTo>
              </a:path>
            </a:pathLst>
          </a:custGeom>
          <a:noFill/>
          <a:ln w="9525" cap="flat">
            <a:solidFill>
              <a:schemeClr val="tx1"/>
            </a:solidFill>
            <a:prstDash val="sysDot"/>
            <a:round/>
            <a:headEnd type="none" w="med" len="med"/>
            <a:tailEnd type="triangle" w="med" len="med"/>
          </a:ln>
          <a:effectLst/>
        </p:spPr>
        <p:txBody>
          <a:bodyPr wrap="none" anchor="ctr"/>
          <a:lstStyle/>
          <a:p>
            <a:endParaRPr lang="en-US"/>
          </a:p>
        </p:txBody>
      </p:sp>
      <p:sp>
        <p:nvSpPr>
          <p:cNvPr id="18456" name="Line 24"/>
          <p:cNvSpPr>
            <a:spLocks noChangeShapeType="1"/>
          </p:cNvSpPr>
          <p:nvPr/>
        </p:nvSpPr>
        <p:spPr bwMode="auto">
          <a:xfrm flipV="1">
            <a:off x="1189137" y="5026819"/>
            <a:ext cx="0" cy="9144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7" name="Line 25"/>
          <p:cNvSpPr>
            <a:spLocks noChangeShapeType="1"/>
          </p:cNvSpPr>
          <p:nvPr/>
        </p:nvSpPr>
        <p:spPr bwMode="auto">
          <a:xfrm flipH="1" flipV="1">
            <a:off x="1722537" y="3731419"/>
            <a:ext cx="76200" cy="11430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8" name="Line 26"/>
          <p:cNvSpPr>
            <a:spLocks noChangeShapeType="1"/>
          </p:cNvSpPr>
          <p:nvPr/>
        </p:nvSpPr>
        <p:spPr bwMode="auto">
          <a:xfrm flipH="1" flipV="1">
            <a:off x="1722537" y="3121819"/>
            <a:ext cx="381000" cy="14478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59" name="Line 27"/>
          <p:cNvSpPr>
            <a:spLocks noChangeShapeType="1"/>
          </p:cNvSpPr>
          <p:nvPr/>
        </p:nvSpPr>
        <p:spPr bwMode="auto">
          <a:xfrm flipV="1">
            <a:off x="1417737" y="2893219"/>
            <a:ext cx="228600" cy="121920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60" name="Rectangle 28"/>
          <p:cNvSpPr>
            <a:spLocks noChangeArrowheads="1"/>
          </p:cNvSpPr>
          <p:nvPr/>
        </p:nvSpPr>
        <p:spPr bwMode="auto">
          <a:xfrm rot="-5400000">
            <a:off x="1112937" y="2588419"/>
            <a:ext cx="381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61" name="Rectangle 29" descr="70%"/>
          <p:cNvSpPr>
            <a:spLocks noChangeArrowheads="1"/>
          </p:cNvSpPr>
          <p:nvPr/>
        </p:nvSpPr>
        <p:spPr bwMode="auto">
          <a:xfrm>
            <a:off x="655737" y="2359819"/>
            <a:ext cx="457200" cy="762000"/>
          </a:xfrm>
          <a:prstGeom prst="rect">
            <a:avLst/>
          </a:prstGeom>
          <a:pattFill prst="pct70">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18464" name="Line 32"/>
          <p:cNvSpPr>
            <a:spLocks noChangeShapeType="1"/>
          </p:cNvSpPr>
          <p:nvPr/>
        </p:nvSpPr>
        <p:spPr bwMode="auto">
          <a:xfrm flipH="1">
            <a:off x="960537" y="2740819"/>
            <a:ext cx="609600" cy="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
        <p:nvSpPr>
          <p:cNvPr id="18465" name="Line 33"/>
          <p:cNvSpPr>
            <a:spLocks noChangeShapeType="1"/>
          </p:cNvSpPr>
          <p:nvPr/>
        </p:nvSpPr>
        <p:spPr bwMode="auto">
          <a:xfrm flipH="1">
            <a:off x="503337" y="2817019"/>
            <a:ext cx="533400" cy="0"/>
          </a:xfrm>
          <a:prstGeom prst="line">
            <a:avLst/>
          </a:prstGeom>
          <a:noFill/>
          <a:ln w="9525">
            <a:solidFill>
              <a:schemeClr val="tx1"/>
            </a:solidFill>
            <a:prstDash val="sysDot"/>
            <a:round/>
            <a:headEnd/>
            <a:tailEnd type="triangle" w="med" len="med"/>
          </a:ln>
          <a:effectLst/>
        </p:spPr>
        <p:txBody>
          <a:bodyPr wrap="none" anchor="ctr"/>
          <a:lstStyle/>
          <a:p>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9950" y="138033"/>
            <a:ext cx="9179799" cy="1320006"/>
          </a:xfrm>
        </p:spPr>
        <p:txBody>
          <a:bodyPr>
            <a:normAutofit/>
          </a:bodyPr>
          <a:lstStyle/>
          <a:p>
            <a:pPr rtl="1"/>
            <a:r>
              <a:rPr lang="fa-IR" sz="3600" dirty="0">
                <a:solidFill>
                  <a:srgbClr val="FF0000"/>
                </a:solidFill>
                <a:cs typeface="B Titr" pitchFamily="2" charset="-78"/>
              </a:rPr>
              <a:t>استفاده صحيح از هود</a:t>
            </a:r>
            <a:endParaRPr lang="en-US" sz="3600" dirty="0">
              <a:solidFill>
                <a:srgbClr val="FF0000"/>
              </a:solidFill>
              <a:cs typeface="B Titr" pitchFamily="2" charset="-78"/>
            </a:endParaRPr>
          </a:p>
        </p:txBody>
      </p:sp>
      <p:sp>
        <p:nvSpPr>
          <p:cNvPr id="5" name="Text Placeholder 4"/>
          <p:cNvSpPr>
            <a:spLocks noGrp="1"/>
          </p:cNvSpPr>
          <p:nvPr>
            <p:ph type="body" sz="half" idx="2"/>
          </p:nvPr>
        </p:nvSpPr>
        <p:spPr>
          <a:xfrm>
            <a:off x="760952" y="1605155"/>
            <a:ext cx="4678504" cy="4114800"/>
          </a:xfrm>
        </p:spPr>
        <p:txBody>
          <a:bodyPr>
            <a:normAutofit fontScale="92500" lnSpcReduction="20000"/>
          </a:bodyPr>
          <a:lstStyle/>
          <a:p>
            <a:pPr algn="justLow" rtl="1"/>
            <a:r>
              <a:rPr lang="fa-IR" dirty="0" smtClean="0">
                <a:cs typeface="B Koodak" pitchFamily="2" charset="-78"/>
              </a:rPr>
              <a:t>چيزهاييکه در جلوي هود درفاصله خيلي نزديک قرار داشته باشند خطر رها شدن فيومها به منطقه تنفسي کارگران را افزايش ميدهد.</a:t>
            </a:r>
          </a:p>
          <a:p>
            <a:pPr algn="justLow" rtl="1">
              <a:buNone/>
            </a:pPr>
            <a:endParaRPr lang="fa-IR" dirty="0" smtClean="0">
              <a:cs typeface="B Koodak" pitchFamily="2" charset="-78"/>
            </a:endParaRPr>
          </a:p>
          <a:p>
            <a:pPr algn="justLow" rtl="1"/>
            <a:r>
              <a:rPr lang="fa-IR" dirty="0" smtClean="0">
                <a:cs typeface="B Koodak" pitchFamily="2" charset="-78"/>
              </a:rPr>
              <a:t>جريانهاي گردابي (</a:t>
            </a:r>
            <a:r>
              <a:rPr lang="en-US" dirty="0" err="1" smtClean="0">
                <a:cs typeface="B Koodak" pitchFamily="2" charset="-78"/>
              </a:rPr>
              <a:t>EddyCurrents</a:t>
            </a:r>
            <a:r>
              <a:rPr lang="fa-IR" dirty="0" smtClean="0">
                <a:cs typeface="B Koodak" pitchFamily="2" charset="-78"/>
              </a:rPr>
              <a:t>) که در اثر حرکت کارگر ايجاد ميشود ميتواند مشکل را بيشتر کند.</a:t>
            </a:r>
            <a:endParaRPr lang="en-US" dirty="0" smtClean="0">
              <a:cs typeface="B Koodak" pitchFamily="2" charset="-78"/>
            </a:endParaRPr>
          </a:p>
        </p:txBody>
      </p:sp>
      <p:grpSp>
        <p:nvGrpSpPr>
          <p:cNvPr id="2" name="Group 3"/>
          <p:cNvGrpSpPr>
            <a:grpSpLocks noGrp="1"/>
          </p:cNvGrpSpPr>
          <p:nvPr/>
        </p:nvGrpSpPr>
        <p:grpSpPr bwMode="auto">
          <a:xfrm>
            <a:off x="1871489" y="2879899"/>
            <a:ext cx="8458200" cy="4648200"/>
            <a:chOff x="604" y="3907"/>
            <a:chExt cx="8271" cy="4487"/>
          </a:xfrm>
        </p:grpSpPr>
        <p:grpSp>
          <p:nvGrpSpPr>
            <p:cNvPr id="4" name="Group 4"/>
            <p:cNvGrpSpPr>
              <a:grpSpLocks/>
            </p:cNvGrpSpPr>
            <p:nvPr/>
          </p:nvGrpSpPr>
          <p:grpSpPr bwMode="auto">
            <a:xfrm>
              <a:off x="604" y="3907"/>
              <a:ext cx="8271" cy="4487"/>
              <a:chOff x="604" y="3907"/>
              <a:chExt cx="8271" cy="4487"/>
            </a:xfrm>
          </p:grpSpPr>
          <p:sp>
            <p:nvSpPr>
              <p:cNvPr id="258053" name="Freeform 5"/>
              <p:cNvSpPr>
                <a:spLocks/>
              </p:cNvSpPr>
              <p:nvPr/>
            </p:nvSpPr>
            <p:spPr bwMode="auto">
              <a:xfrm>
                <a:off x="7966" y="4989"/>
                <a:ext cx="599" cy="1335"/>
              </a:xfrm>
              <a:custGeom>
                <a:avLst/>
                <a:gdLst/>
                <a:ahLst/>
                <a:cxnLst>
                  <a:cxn ang="0">
                    <a:pos x="175" y="20"/>
                  </a:cxn>
                  <a:cxn ang="0">
                    <a:pos x="155" y="34"/>
                  </a:cxn>
                  <a:cxn ang="0">
                    <a:pos x="0" y="155"/>
                  </a:cxn>
                  <a:cxn ang="0">
                    <a:pos x="40" y="1032"/>
                  </a:cxn>
                  <a:cxn ang="0">
                    <a:pos x="40" y="1079"/>
                  </a:cxn>
                  <a:cxn ang="0">
                    <a:pos x="49" y="1160"/>
                  </a:cxn>
                  <a:cxn ang="0">
                    <a:pos x="47" y="1252"/>
                  </a:cxn>
                  <a:cxn ang="0">
                    <a:pos x="170" y="1309"/>
                  </a:cxn>
                  <a:cxn ang="0">
                    <a:pos x="300" y="1335"/>
                  </a:cxn>
                  <a:cxn ang="0">
                    <a:pos x="457" y="1317"/>
                  </a:cxn>
                  <a:cxn ang="0">
                    <a:pos x="588" y="1260"/>
                  </a:cxn>
                  <a:cxn ang="0">
                    <a:pos x="599" y="1095"/>
                  </a:cxn>
                  <a:cxn ang="0">
                    <a:pos x="588" y="675"/>
                  </a:cxn>
                  <a:cxn ang="0">
                    <a:pos x="491" y="138"/>
                  </a:cxn>
                  <a:cxn ang="0">
                    <a:pos x="362" y="13"/>
                  </a:cxn>
                  <a:cxn ang="0">
                    <a:pos x="325" y="0"/>
                  </a:cxn>
                  <a:cxn ang="0">
                    <a:pos x="267" y="3"/>
                  </a:cxn>
                  <a:cxn ang="0">
                    <a:pos x="226" y="3"/>
                  </a:cxn>
                  <a:cxn ang="0">
                    <a:pos x="200" y="16"/>
                  </a:cxn>
                  <a:cxn ang="0">
                    <a:pos x="175" y="20"/>
                  </a:cxn>
                </a:cxnLst>
                <a:rect l="0" t="0" r="r" b="b"/>
                <a:pathLst>
                  <a:path w="599" h="1335">
                    <a:moveTo>
                      <a:pt x="175" y="20"/>
                    </a:moveTo>
                    <a:lnTo>
                      <a:pt x="155" y="34"/>
                    </a:lnTo>
                    <a:lnTo>
                      <a:pt x="0" y="155"/>
                    </a:lnTo>
                    <a:lnTo>
                      <a:pt x="40" y="1032"/>
                    </a:lnTo>
                    <a:lnTo>
                      <a:pt x="40" y="1079"/>
                    </a:lnTo>
                    <a:lnTo>
                      <a:pt x="49" y="1160"/>
                    </a:lnTo>
                    <a:lnTo>
                      <a:pt x="47" y="1252"/>
                    </a:lnTo>
                    <a:lnTo>
                      <a:pt x="170" y="1309"/>
                    </a:lnTo>
                    <a:lnTo>
                      <a:pt x="300" y="1335"/>
                    </a:lnTo>
                    <a:lnTo>
                      <a:pt x="457" y="1317"/>
                    </a:lnTo>
                    <a:lnTo>
                      <a:pt x="588" y="1260"/>
                    </a:lnTo>
                    <a:lnTo>
                      <a:pt x="599" y="1095"/>
                    </a:lnTo>
                    <a:lnTo>
                      <a:pt x="588" y="675"/>
                    </a:lnTo>
                    <a:lnTo>
                      <a:pt x="491" y="138"/>
                    </a:lnTo>
                    <a:lnTo>
                      <a:pt x="362" y="13"/>
                    </a:lnTo>
                    <a:lnTo>
                      <a:pt x="325" y="0"/>
                    </a:lnTo>
                    <a:lnTo>
                      <a:pt x="267" y="3"/>
                    </a:lnTo>
                    <a:lnTo>
                      <a:pt x="226" y="3"/>
                    </a:lnTo>
                    <a:lnTo>
                      <a:pt x="200" y="16"/>
                    </a:lnTo>
                    <a:lnTo>
                      <a:pt x="175" y="20"/>
                    </a:lnTo>
                    <a:close/>
                  </a:path>
                </a:pathLst>
              </a:custGeom>
              <a:solidFill>
                <a:srgbClr val="FFFFFF"/>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54" name="Freeform 6"/>
              <p:cNvSpPr>
                <a:spLocks/>
              </p:cNvSpPr>
              <p:nvPr/>
            </p:nvSpPr>
            <p:spPr bwMode="auto">
              <a:xfrm>
                <a:off x="8129" y="5115"/>
                <a:ext cx="137" cy="1102"/>
              </a:xfrm>
              <a:custGeom>
                <a:avLst/>
                <a:gdLst/>
                <a:ahLst/>
                <a:cxnLst>
                  <a:cxn ang="0">
                    <a:pos x="99" y="8"/>
                  </a:cxn>
                  <a:cxn ang="0">
                    <a:pos x="126" y="63"/>
                  </a:cxn>
                  <a:cxn ang="0">
                    <a:pos x="107" y="110"/>
                  </a:cxn>
                  <a:cxn ang="0">
                    <a:pos x="118" y="267"/>
                  </a:cxn>
                  <a:cxn ang="0">
                    <a:pos x="120" y="374"/>
                  </a:cxn>
                  <a:cxn ang="0">
                    <a:pos x="126" y="469"/>
                  </a:cxn>
                  <a:cxn ang="0">
                    <a:pos x="126" y="565"/>
                  </a:cxn>
                  <a:cxn ang="0">
                    <a:pos x="133" y="728"/>
                  </a:cxn>
                  <a:cxn ang="0">
                    <a:pos x="137" y="960"/>
                  </a:cxn>
                  <a:cxn ang="0">
                    <a:pos x="74" y="1102"/>
                  </a:cxn>
                  <a:cxn ang="0">
                    <a:pos x="0" y="966"/>
                  </a:cxn>
                  <a:cxn ang="0">
                    <a:pos x="7" y="762"/>
                  </a:cxn>
                  <a:cxn ang="0">
                    <a:pos x="12" y="612"/>
                  </a:cxn>
                  <a:cxn ang="0">
                    <a:pos x="15" y="460"/>
                  </a:cxn>
                  <a:cxn ang="0">
                    <a:pos x="21" y="376"/>
                  </a:cxn>
                  <a:cxn ang="0">
                    <a:pos x="37" y="262"/>
                  </a:cxn>
                  <a:cxn ang="0">
                    <a:pos x="65" y="107"/>
                  </a:cxn>
                  <a:cxn ang="0">
                    <a:pos x="49" y="57"/>
                  </a:cxn>
                  <a:cxn ang="0">
                    <a:pos x="76" y="8"/>
                  </a:cxn>
                  <a:cxn ang="0">
                    <a:pos x="89" y="0"/>
                  </a:cxn>
                  <a:cxn ang="0">
                    <a:pos x="99" y="8"/>
                  </a:cxn>
                </a:cxnLst>
                <a:rect l="0" t="0" r="r" b="b"/>
                <a:pathLst>
                  <a:path w="137" h="1102">
                    <a:moveTo>
                      <a:pt x="99" y="8"/>
                    </a:moveTo>
                    <a:lnTo>
                      <a:pt x="126" y="63"/>
                    </a:lnTo>
                    <a:lnTo>
                      <a:pt x="107" y="110"/>
                    </a:lnTo>
                    <a:lnTo>
                      <a:pt x="118" y="267"/>
                    </a:lnTo>
                    <a:lnTo>
                      <a:pt x="120" y="374"/>
                    </a:lnTo>
                    <a:lnTo>
                      <a:pt x="126" y="469"/>
                    </a:lnTo>
                    <a:lnTo>
                      <a:pt x="126" y="565"/>
                    </a:lnTo>
                    <a:lnTo>
                      <a:pt x="133" y="728"/>
                    </a:lnTo>
                    <a:lnTo>
                      <a:pt x="137" y="960"/>
                    </a:lnTo>
                    <a:lnTo>
                      <a:pt x="74" y="1102"/>
                    </a:lnTo>
                    <a:lnTo>
                      <a:pt x="0" y="966"/>
                    </a:lnTo>
                    <a:lnTo>
                      <a:pt x="7" y="762"/>
                    </a:lnTo>
                    <a:lnTo>
                      <a:pt x="12" y="612"/>
                    </a:lnTo>
                    <a:lnTo>
                      <a:pt x="15" y="460"/>
                    </a:lnTo>
                    <a:lnTo>
                      <a:pt x="21" y="376"/>
                    </a:lnTo>
                    <a:lnTo>
                      <a:pt x="37" y="262"/>
                    </a:lnTo>
                    <a:lnTo>
                      <a:pt x="65" y="107"/>
                    </a:lnTo>
                    <a:lnTo>
                      <a:pt x="49" y="57"/>
                    </a:lnTo>
                    <a:lnTo>
                      <a:pt x="76" y="8"/>
                    </a:lnTo>
                    <a:lnTo>
                      <a:pt x="89" y="0"/>
                    </a:lnTo>
                    <a:lnTo>
                      <a:pt x="99" y="8"/>
                    </a:lnTo>
                    <a:close/>
                  </a:path>
                </a:pathLst>
              </a:custGeom>
              <a:solidFill>
                <a:srgbClr val="FF000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55" name="Freeform 7"/>
              <p:cNvSpPr>
                <a:spLocks/>
              </p:cNvSpPr>
              <p:nvPr/>
            </p:nvSpPr>
            <p:spPr bwMode="auto">
              <a:xfrm>
                <a:off x="8111" y="5073"/>
                <a:ext cx="172" cy="188"/>
              </a:xfrm>
              <a:custGeom>
                <a:avLst/>
                <a:gdLst/>
                <a:ahLst/>
                <a:cxnLst>
                  <a:cxn ang="0">
                    <a:pos x="0" y="0"/>
                  </a:cxn>
                  <a:cxn ang="0">
                    <a:pos x="46" y="188"/>
                  </a:cxn>
                  <a:cxn ang="0">
                    <a:pos x="102" y="63"/>
                  </a:cxn>
                  <a:cxn ang="0">
                    <a:pos x="155" y="175"/>
                  </a:cxn>
                  <a:cxn ang="0">
                    <a:pos x="172" y="18"/>
                  </a:cxn>
                  <a:cxn ang="0">
                    <a:pos x="84" y="46"/>
                  </a:cxn>
                  <a:cxn ang="0">
                    <a:pos x="0" y="0"/>
                  </a:cxn>
                </a:cxnLst>
                <a:rect l="0" t="0" r="r" b="b"/>
                <a:pathLst>
                  <a:path w="172" h="188">
                    <a:moveTo>
                      <a:pt x="0" y="0"/>
                    </a:moveTo>
                    <a:lnTo>
                      <a:pt x="46" y="188"/>
                    </a:lnTo>
                    <a:lnTo>
                      <a:pt x="102" y="63"/>
                    </a:lnTo>
                    <a:lnTo>
                      <a:pt x="155" y="175"/>
                    </a:lnTo>
                    <a:lnTo>
                      <a:pt x="172" y="18"/>
                    </a:lnTo>
                    <a:lnTo>
                      <a:pt x="84" y="46"/>
                    </a:lnTo>
                    <a:lnTo>
                      <a:pt x="0" y="0"/>
                    </a:lnTo>
                    <a:close/>
                  </a:path>
                </a:pathLst>
              </a:custGeom>
              <a:solidFill>
                <a:srgbClr val="60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56" name="Freeform 8"/>
              <p:cNvSpPr>
                <a:spLocks/>
              </p:cNvSpPr>
              <p:nvPr/>
            </p:nvSpPr>
            <p:spPr bwMode="auto">
              <a:xfrm>
                <a:off x="8105" y="5012"/>
                <a:ext cx="110" cy="230"/>
              </a:xfrm>
              <a:custGeom>
                <a:avLst/>
                <a:gdLst/>
                <a:ahLst/>
                <a:cxnLst>
                  <a:cxn ang="0">
                    <a:pos x="110" y="99"/>
                  </a:cxn>
                  <a:cxn ang="0">
                    <a:pos x="58" y="230"/>
                  </a:cxn>
                  <a:cxn ang="0">
                    <a:pos x="40" y="171"/>
                  </a:cxn>
                  <a:cxn ang="0">
                    <a:pos x="27" y="134"/>
                  </a:cxn>
                  <a:cxn ang="0">
                    <a:pos x="18" y="103"/>
                  </a:cxn>
                  <a:cxn ang="0">
                    <a:pos x="10" y="74"/>
                  </a:cxn>
                  <a:cxn ang="0">
                    <a:pos x="5" y="48"/>
                  </a:cxn>
                  <a:cxn ang="0">
                    <a:pos x="0" y="26"/>
                  </a:cxn>
                  <a:cxn ang="0">
                    <a:pos x="5" y="0"/>
                  </a:cxn>
                  <a:cxn ang="0">
                    <a:pos x="37" y="39"/>
                  </a:cxn>
                  <a:cxn ang="0">
                    <a:pos x="58" y="68"/>
                  </a:cxn>
                  <a:cxn ang="0">
                    <a:pos x="76" y="84"/>
                  </a:cxn>
                  <a:cxn ang="0">
                    <a:pos x="92" y="92"/>
                  </a:cxn>
                  <a:cxn ang="0">
                    <a:pos x="110" y="99"/>
                  </a:cxn>
                </a:cxnLst>
                <a:rect l="0" t="0" r="r" b="b"/>
                <a:pathLst>
                  <a:path w="110" h="230">
                    <a:moveTo>
                      <a:pt x="110" y="99"/>
                    </a:moveTo>
                    <a:lnTo>
                      <a:pt x="58" y="230"/>
                    </a:lnTo>
                    <a:lnTo>
                      <a:pt x="40" y="171"/>
                    </a:lnTo>
                    <a:lnTo>
                      <a:pt x="27" y="134"/>
                    </a:lnTo>
                    <a:lnTo>
                      <a:pt x="18" y="103"/>
                    </a:lnTo>
                    <a:lnTo>
                      <a:pt x="10" y="74"/>
                    </a:lnTo>
                    <a:lnTo>
                      <a:pt x="5" y="48"/>
                    </a:lnTo>
                    <a:lnTo>
                      <a:pt x="0" y="26"/>
                    </a:lnTo>
                    <a:lnTo>
                      <a:pt x="5" y="0"/>
                    </a:lnTo>
                    <a:lnTo>
                      <a:pt x="37" y="39"/>
                    </a:lnTo>
                    <a:lnTo>
                      <a:pt x="58" y="68"/>
                    </a:lnTo>
                    <a:lnTo>
                      <a:pt x="76" y="84"/>
                    </a:lnTo>
                    <a:lnTo>
                      <a:pt x="92" y="92"/>
                    </a:lnTo>
                    <a:lnTo>
                      <a:pt x="110" y="99"/>
                    </a:lnTo>
                    <a:close/>
                  </a:path>
                </a:pathLst>
              </a:custGeom>
              <a:solidFill>
                <a:srgbClr val="FFFFFF"/>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57" name="Freeform 9"/>
              <p:cNvSpPr>
                <a:spLocks/>
              </p:cNvSpPr>
              <p:nvPr/>
            </p:nvSpPr>
            <p:spPr bwMode="auto">
              <a:xfrm>
                <a:off x="8215" y="4975"/>
                <a:ext cx="119" cy="268"/>
              </a:xfrm>
              <a:custGeom>
                <a:avLst/>
                <a:gdLst/>
                <a:ahLst/>
                <a:cxnLst>
                  <a:cxn ang="0">
                    <a:pos x="108" y="0"/>
                  </a:cxn>
                  <a:cxn ang="0">
                    <a:pos x="95" y="30"/>
                  </a:cxn>
                  <a:cxn ang="0">
                    <a:pos x="82" y="55"/>
                  </a:cxn>
                  <a:cxn ang="0">
                    <a:pos x="63" y="79"/>
                  </a:cxn>
                  <a:cxn ang="0">
                    <a:pos x="45" y="102"/>
                  </a:cxn>
                  <a:cxn ang="0">
                    <a:pos x="22" y="119"/>
                  </a:cxn>
                  <a:cxn ang="0">
                    <a:pos x="0" y="136"/>
                  </a:cxn>
                  <a:cxn ang="0">
                    <a:pos x="56" y="268"/>
                  </a:cxn>
                  <a:cxn ang="0">
                    <a:pos x="77" y="210"/>
                  </a:cxn>
                  <a:cxn ang="0">
                    <a:pos x="87" y="171"/>
                  </a:cxn>
                  <a:cxn ang="0">
                    <a:pos x="103" y="123"/>
                  </a:cxn>
                  <a:cxn ang="0">
                    <a:pos x="110" y="87"/>
                  </a:cxn>
                  <a:cxn ang="0">
                    <a:pos x="114" y="59"/>
                  </a:cxn>
                  <a:cxn ang="0">
                    <a:pos x="119" y="29"/>
                  </a:cxn>
                  <a:cxn ang="0">
                    <a:pos x="108" y="0"/>
                  </a:cxn>
                </a:cxnLst>
                <a:rect l="0" t="0" r="r" b="b"/>
                <a:pathLst>
                  <a:path w="119" h="268">
                    <a:moveTo>
                      <a:pt x="108" y="0"/>
                    </a:moveTo>
                    <a:lnTo>
                      <a:pt x="95" y="30"/>
                    </a:lnTo>
                    <a:lnTo>
                      <a:pt x="82" y="55"/>
                    </a:lnTo>
                    <a:lnTo>
                      <a:pt x="63" y="79"/>
                    </a:lnTo>
                    <a:lnTo>
                      <a:pt x="45" y="102"/>
                    </a:lnTo>
                    <a:lnTo>
                      <a:pt x="22" y="119"/>
                    </a:lnTo>
                    <a:lnTo>
                      <a:pt x="0" y="136"/>
                    </a:lnTo>
                    <a:lnTo>
                      <a:pt x="56" y="268"/>
                    </a:lnTo>
                    <a:lnTo>
                      <a:pt x="77" y="210"/>
                    </a:lnTo>
                    <a:lnTo>
                      <a:pt x="87" y="171"/>
                    </a:lnTo>
                    <a:lnTo>
                      <a:pt x="103" y="123"/>
                    </a:lnTo>
                    <a:lnTo>
                      <a:pt x="110" y="87"/>
                    </a:lnTo>
                    <a:lnTo>
                      <a:pt x="114" y="59"/>
                    </a:lnTo>
                    <a:lnTo>
                      <a:pt x="119" y="29"/>
                    </a:lnTo>
                    <a:lnTo>
                      <a:pt x="108" y="0"/>
                    </a:lnTo>
                    <a:close/>
                  </a:path>
                </a:pathLst>
              </a:custGeom>
              <a:solidFill>
                <a:srgbClr val="FFFFFF"/>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58" name="Freeform 10"/>
              <p:cNvSpPr>
                <a:spLocks/>
              </p:cNvSpPr>
              <p:nvPr/>
            </p:nvSpPr>
            <p:spPr bwMode="auto">
              <a:xfrm>
                <a:off x="8107" y="4878"/>
                <a:ext cx="222" cy="233"/>
              </a:xfrm>
              <a:custGeom>
                <a:avLst/>
                <a:gdLst/>
                <a:ahLst/>
                <a:cxnLst>
                  <a:cxn ang="0">
                    <a:pos x="206" y="0"/>
                  </a:cxn>
                  <a:cxn ang="0">
                    <a:pos x="214" y="53"/>
                  </a:cxn>
                  <a:cxn ang="0">
                    <a:pos x="216" y="79"/>
                  </a:cxn>
                  <a:cxn ang="0">
                    <a:pos x="218" y="113"/>
                  </a:cxn>
                  <a:cxn ang="0">
                    <a:pos x="222" y="145"/>
                  </a:cxn>
                  <a:cxn ang="0">
                    <a:pos x="209" y="174"/>
                  </a:cxn>
                  <a:cxn ang="0">
                    <a:pos x="192" y="207"/>
                  </a:cxn>
                  <a:cxn ang="0">
                    <a:pos x="174" y="221"/>
                  </a:cxn>
                  <a:cxn ang="0">
                    <a:pos x="148" y="231"/>
                  </a:cxn>
                  <a:cxn ang="0">
                    <a:pos x="117" y="233"/>
                  </a:cxn>
                  <a:cxn ang="0">
                    <a:pos x="85" y="229"/>
                  </a:cxn>
                  <a:cxn ang="0">
                    <a:pos x="61" y="218"/>
                  </a:cxn>
                  <a:cxn ang="0">
                    <a:pos x="42" y="207"/>
                  </a:cxn>
                  <a:cxn ang="0">
                    <a:pos x="27" y="194"/>
                  </a:cxn>
                  <a:cxn ang="0">
                    <a:pos x="13" y="169"/>
                  </a:cxn>
                  <a:cxn ang="0">
                    <a:pos x="6" y="145"/>
                  </a:cxn>
                  <a:cxn ang="0">
                    <a:pos x="3" y="123"/>
                  </a:cxn>
                  <a:cxn ang="0">
                    <a:pos x="0" y="53"/>
                  </a:cxn>
                  <a:cxn ang="0">
                    <a:pos x="206" y="0"/>
                  </a:cxn>
                </a:cxnLst>
                <a:rect l="0" t="0" r="r" b="b"/>
                <a:pathLst>
                  <a:path w="222" h="233">
                    <a:moveTo>
                      <a:pt x="206" y="0"/>
                    </a:moveTo>
                    <a:lnTo>
                      <a:pt x="214" y="53"/>
                    </a:lnTo>
                    <a:lnTo>
                      <a:pt x="216" y="79"/>
                    </a:lnTo>
                    <a:lnTo>
                      <a:pt x="218" y="113"/>
                    </a:lnTo>
                    <a:lnTo>
                      <a:pt x="222" y="145"/>
                    </a:lnTo>
                    <a:lnTo>
                      <a:pt x="209" y="174"/>
                    </a:lnTo>
                    <a:lnTo>
                      <a:pt x="192" y="207"/>
                    </a:lnTo>
                    <a:lnTo>
                      <a:pt x="174" y="221"/>
                    </a:lnTo>
                    <a:lnTo>
                      <a:pt x="148" y="231"/>
                    </a:lnTo>
                    <a:lnTo>
                      <a:pt x="117" y="233"/>
                    </a:lnTo>
                    <a:lnTo>
                      <a:pt x="85" y="229"/>
                    </a:lnTo>
                    <a:lnTo>
                      <a:pt x="61" y="218"/>
                    </a:lnTo>
                    <a:lnTo>
                      <a:pt x="42" y="207"/>
                    </a:lnTo>
                    <a:lnTo>
                      <a:pt x="27" y="194"/>
                    </a:lnTo>
                    <a:lnTo>
                      <a:pt x="13" y="169"/>
                    </a:lnTo>
                    <a:lnTo>
                      <a:pt x="6" y="145"/>
                    </a:lnTo>
                    <a:lnTo>
                      <a:pt x="3" y="123"/>
                    </a:lnTo>
                    <a:lnTo>
                      <a:pt x="0" y="53"/>
                    </a:lnTo>
                    <a:lnTo>
                      <a:pt x="206" y="0"/>
                    </a:lnTo>
                    <a:close/>
                  </a:path>
                </a:pathLst>
              </a:custGeom>
              <a:solidFill>
                <a:srgbClr val="FFC08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59" name="Freeform 11"/>
              <p:cNvSpPr>
                <a:spLocks/>
              </p:cNvSpPr>
              <p:nvPr/>
            </p:nvSpPr>
            <p:spPr bwMode="auto">
              <a:xfrm>
                <a:off x="8010" y="4467"/>
                <a:ext cx="64" cy="228"/>
              </a:xfrm>
              <a:custGeom>
                <a:avLst/>
                <a:gdLst/>
                <a:ahLst/>
                <a:cxnLst>
                  <a:cxn ang="0">
                    <a:pos x="34" y="0"/>
                  </a:cxn>
                  <a:cxn ang="0">
                    <a:pos x="14" y="24"/>
                  </a:cxn>
                  <a:cxn ang="0">
                    <a:pos x="3" y="55"/>
                  </a:cxn>
                  <a:cxn ang="0">
                    <a:pos x="0" y="89"/>
                  </a:cxn>
                  <a:cxn ang="0">
                    <a:pos x="0" y="113"/>
                  </a:cxn>
                  <a:cxn ang="0">
                    <a:pos x="6" y="157"/>
                  </a:cxn>
                  <a:cxn ang="0">
                    <a:pos x="9" y="181"/>
                  </a:cxn>
                  <a:cxn ang="0">
                    <a:pos x="14" y="194"/>
                  </a:cxn>
                  <a:cxn ang="0">
                    <a:pos x="26" y="202"/>
                  </a:cxn>
                  <a:cxn ang="0">
                    <a:pos x="35" y="228"/>
                  </a:cxn>
                  <a:cxn ang="0">
                    <a:pos x="38" y="191"/>
                  </a:cxn>
                  <a:cxn ang="0">
                    <a:pos x="43" y="163"/>
                  </a:cxn>
                  <a:cxn ang="0">
                    <a:pos x="55" y="128"/>
                  </a:cxn>
                  <a:cxn ang="0">
                    <a:pos x="53" y="98"/>
                  </a:cxn>
                  <a:cxn ang="0">
                    <a:pos x="64" y="79"/>
                  </a:cxn>
                  <a:cxn ang="0">
                    <a:pos x="43" y="64"/>
                  </a:cxn>
                  <a:cxn ang="0">
                    <a:pos x="35" y="48"/>
                  </a:cxn>
                  <a:cxn ang="0">
                    <a:pos x="34" y="0"/>
                  </a:cxn>
                </a:cxnLst>
                <a:rect l="0" t="0" r="r" b="b"/>
                <a:pathLst>
                  <a:path w="64" h="228">
                    <a:moveTo>
                      <a:pt x="34" y="0"/>
                    </a:moveTo>
                    <a:lnTo>
                      <a:pt x="14" y="24"/>
                    </a:lnTo>
                    <a:lnTo>
                      <a:pt x="3" y="55"/>
                    </a:lnTo>
                    <a:lnTo>
                      <a:pt x="0" y="89"/>
                    </a:lnTo>
                    <a:lnTo>
                      <a:pt x="0" y="113"/>
                    </a:lnTo>
                    <a:lnTo>
                      <a:pt x="6" y="157"/>
                    </a:lnTo>
                    <a:lnTo>
                      <a:pt x="9" y="181"/>
                    </a:lnTo>
                    <a:lnTo>
                      <a:pt x="14" y="194"/>
                    </a:lnTo>
                    <a:lnTo>
                      <a:pt x="26" y="202"/>
                    </a:lnTo>
                    <a:lnTo>
                      <a:pt x="35" y="228"/>
                    </a:lnTo>
                    <a:lnTo>
                      <a:pt x="38" y="191"/>
                    </a:lnTo>
                    <a:lnTo>
                      <a:pt x="43" y="163"/>
                    </a:lnTo>
                    <a:lnTo>
                      <a:pt x="55" y="128"/>
                    </a:lnTo>
                    <a:lnTo>
                      <a:pt x="53" y="98"/>
                    </a:lnTo>
                    <a:lnTo>
                      <a:pt x="64" y="79"/>
                    </a:lnTo>
                    <a:lnTo>
                      <a:pt x="43" y="64"/>
                    </a:lnTo>
                    <a:lnTo>
                      <a:pt x="35" y="48"/>
                    </a:lnTo>
                    <a:lnTo>
                      <a:pt x="34" y="0"/>
                    </a:lnTo>
                    <a:close/>
                  </a:path>
                </a:pathLst>
              </a:custGeom>
              <a:solidFill>
                <a:srgbClr val="FF800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0" name="Freeform 12"/>
              <p:cNvSpPr>
                <a:spLocks/>
              </p:cNvSpPr>
              <p:nvPr/>
            </p:nvSpPr>
            <p:spPr bwMode="auto">
              <a:xfrm>
                <a:off x="8018" y="4659"/>
                <a:ext cx="35" cy="134"/>
              </a:xfrm>
              <a:custGeom>
                <a:avLst/>
                <a:gdLst/>
                <a:ahLst/>
                <a:cxnLst>
                  <a:cxn ang="0">
                    <a:pos x="26" y="13"/>
                  </a:cxn>
                  <a:cxn ang="0">
                    <a:pos x="16" y="3"/>
                  </a:cxn>
                  <a:cxn ang="0">
                    <a:pos x="9" y="0"/>
                  </a:cxn>
                  <a:cxn ang="0">
                    <a:pos x="1" y="12"/>
                  </a:cxn>
                  <a:cxn ang="0">
                    <a:pos x="0" y="33"/>
                  </a:cxn>
                  <a:cxn ang="0">
                    <a:pos x="1" y="54"/>
                  </a:cxn>
                  <a:cxn ang="0">
                    <a:pos x="1" y="73"/>
                  </a:cxn>
                  <a:cxn ang="0">
                    <a:pos x="6" y="91"/>
                  </a:cxn>
                  <a:cxn ang="0">
                    <a:pos x="11" y="113"/>
                  </a:cxn>
                  <a:cxn ang="0">
                    <a:pos x="13" y="122"/>
                  </a:cxn>
                  <a:cxn ang="0">
                    <a:pos x="16" y="134"/>
                  </a:cxn>
                  <a:cxn ang="0">
                    <a:pos x="21" y="128"/>
                  </a:cxn>
                  <a:cxn ang="0">
                    <a:pos x="26" y="134"/>
                  </a:cxn>
                  <a:cxn ang="0">
                    <a:pos x="32" y="120"/>
                  </a:cxn>
                  <a:cxn ang="0">
                    <a:pos x="35" y="92"/>
                  </a:cxn>
                  <a:cxn ang="0">
                    <a:pos x="35" y="46"/>
                  </a:cxn>
                  <a:cxn ang="0">
                    <a:pos x="26" y="13"/>
                  </a:cxn>
                </a:cxnLst>
                <a:rect l="0" t="0" r="r" b="b"/>
                <a:pathLst>
                  <a:path w="35" h="134">
                    <a:moveTo>
                      <a:pt x="26" y="13"/>
                    </a:moveTo>
                    <a:lnTo>
                      <a:pt x="16" y="3"/>
                    </a:lnTo>
                    <a:lnTo>
                      <a:pt x="9" y="0"/>
                    </a:lnTo>
                    <a:lnTo>
                      <a:pt x="1" y="12"/>
                    </a:lnTo>
                    <a:lnTo>
                      <a:pt x="0" y="33"/>
                    </a:lnTo>
                    <a:lnTo>
                      <a:pt x="1" y="54"/>
                    </a:lnTo>
                    <a:lnTo>
                      <a:pt x="1" y="73"/>
                    </a:lnTo>
                    <a:lnTo>
                      <a:pt x="6" y="91"/>
                    </a:lnTo>
                    <a:lnTo>
                      <a:pt x="11" y="113"/>
                    </a:lnTo>
                    <a:lnTo>
                      <a:pt x="13" y="122"/>
                    </a:lnTo>
                    <a:lnTo>
                      <a:pt x="16" y="134"/>
                    </a:lnTo>
                    <a:lnTo>
                      <a:pt x="21" y="128"/>
                    </a:lnTo>
                    <a:lnTo>
                      <a:pt x="26" y="134"/>
                    </a:lnTo>
                    <a:lnTo>
                      <a:pt x="32" y="120"/>
                    </a:lnTo>
                    <a:lnTo>
                      <a:pt x="35" y="92"/>
                    </a:lnTo>
                    <a:lnTo>
                      <a:pt x="35" y="46"/>
                    </a:lnTo>
                    <a:lnTo>
                      <a:pt x="26" y="13"/>
                    </a:lnTo>
                    <a:close/>
                  </a:path>
                </a:pathLst>
              </a:custGeom>
              <a:solidFill>
                <a:srgbClr val="FFE0C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1" name="Freeform 13"/>
              <p:cNvSpPr>
                <a:spLocks/>
              </p:cNvSpPr>
              <p:nvPr/>
            </p:nvSpPr>
            <p:spPr bwMode="auto">
              <a:xfrm>
                <a:off x="8037" y="4451"/>
                <a:ext cx="363" cy="595"/>
              </a:xfrm>
              <a:custGeom>
                <a:avLst/>
                <a:gdLst/>
                <a:ahLst/>
                <a:cxnLst>
                  <a:cxn ang="0">
                    <a:pos x="21" y="87"/>
                  </a:cxn>
                  <a:cxn ang="0">
                    <a:pos x="5" y="168"/>
                  </a:cxn>
                  <a:cxn ang="0">
                    <a:pos x="7" y="237"/>
                  </a:cxn>
                  <a:cxn ang="0">
                    <a:pos x="0" y="299"/>
                  </a:cxn>
                  <a:cxn ang="0">
                    <a:pos x="2" y="342"/>
                  </a:cxn>
                  <a:cxn ang="0">
                    <a:pos x="11" y="386"/>
                  </a:cxn>
                  <a:cxn ang="0">
                    <a:pos x="34" y="454"/>
                  </a:cxn>
                  <a:cxn ang="0">
                    <a:pos x="55" y="509"/>
                  </a:cxn>
                  <a:cxn ang="0">
                    <a:pos x="73" y="558"/>
                  </a:cxn>
                  <a:cxn ang="0">
                    <a:pos x="112" y="587"/>
                  </a:cxn>
                  <a:cxn ang="0">
                    <a:pos x="163" y="595"/>
                  </a:cxn>
                  <a:cxn ang="0">
                    <a:pos x="197" y="592"/>
                  </a:cxn>
                  <a:cxn ang="0">
                    <a:pos x="226" y="579"/>
                  </a:cxn>
                  <a:cxn ang="0">
                    <a:pos x="254" y="558"/>
                  </a:cxn>
                  <a:cxn ang="0">
                    <a:pos x="288" y="509"/>
                  </a:cxn>
                  <a:cxn ang="0">
                    <a:pos x="312" y="446"/>
                  </a:cxn>
                  <a:cxn ang="0">
                    <a:pos x="320" y="396"/>
                  </a:cxn>
                  <a:cxn ang="0">
                    <a:pos x="323" y="360"/>
                  </a:cxn>
                  <a:cxn ang="0">
                    <a:pos x="338" y="349"/>
                  </a:cxn>
                  <a:cxn ang="0">
                    <a:pos x="349" y="323"/>
                  </a:cxn>
                  <a:cxn ang="0">
                    <a:pos x="360" y="284"/>
                  </a:cxn>
                  <a:cxn ang="0">
                    <a:pos x="363" y="244"/>
                  </a:cxn>
                  <a:cxn ang="0">
                    <a:pos x="354" y="216"/>
                  </a:cxn>
                  <a:cxn ang="0">
                    <a:pos x="334" y="216"/>
                  </a:cxn>
                  <a:cxn ang="0">
                    <a:pos x="315" y="224"/>
                  </a:cxn>
                  <a:cxn ang="0">
                    <a:pos x="317" y="158"/>
                  </a:cxn>
                  <a:cxn ang="0">
                    <a:pos x="310" y="93"/>
                  </a:cxn>
                  <a:cxn ang="0">
                    <a:pos x="283" y="40"/>
                  </a:cxn>
                  <a:cxn ang="0">
                    <a:pos x="231" y="8"/>
                  </a:cxn>
                  <a:cxn ang="0">
                    <a:pos x="154" y="0"/>
                  </a:cxn>
                  <a:cxn ang="0">
                    <a:pos x="76" y="14"/>
                  </a:cxn>
                  <a:cxn ang="0">
                    <a:pos x="29" y="63"/>
                  </a:cxn>
                </a:cxnLst>
                <a:rect l="0" t="0" r="r" b="b"/>
                <a:pathLst>
                  <a:path w="363" h="595">
                    <a:moveTo>
                      <a:pt x="29" y="63"/>
                    </a:moveTo>
                    <a:lnTo>
                      <a:pt x="21" y="87"/>
                    </a:lnTo>
                    <a:lnTo>
                      <a:pt x="11" y="129"/>
                    </a:lnTo>
                    <a:lnTo>
                      <a:pt x="5" y="168"/>
                    </a:lnTo>
                    <a:lnTo>
                      <a:pt x="2" y="200"/>
                    </a:lnTo>
                    <a:lnTo>
                      <a:pt x="7" y="237"/>
                    </a:lnTo>
                    <a:lnTo>
                      <a:pt x="3" y="262"/>
                    </a:lnTo>
                    <a:lnTo>
                      <a:pt x="0" y="299"/>
                    </a:lnTo>
                    <a:lnTo>
                      <a:pt x="0" y="321"/>
                    </a:lnTo>
                    <a:lnTo>
                      <a:pt x="2" y="342"/>
                    </a:lnTo>
                    <a:lnTo>
                      <a:pt x="5" y="365"/>
                    </a:lnTo>
                    <a:lnTo>
                      <a:pt x="11" y="386"/>
                    </a:lnTo>
                    <a:lnTo>
                      <a:pt x="23" y="423"/>
                    </a:lnTo>
                    <a:lnTo>
                      <a:pt x="34" y="454"/>
                    </a:lnTo>
                    <a:lnTo>
                      <a:pt x="45" y="485"/>
                    </a:lnTo>
                    <a:lnTo>
                      <a:pt x="55" y="509"/>
                    </a:lnTo>
                    <a:lnTo>
                      <a:pt x="62" y="532"/>
                    </a:lnTo>
                    <a:lnTo>
                      <a:pt x="73" y="558"/>
                    </a:lnTo>
                    <a:lnTo>
                      <a:pt x="91" y="577"/>
                    </a:lnTo>
                    <a:lnTo>
                      <a:pt x="112" y="587"/>
                    </a:lnTo>
                    <a:lnTo>
                      <a:pt x="139" y="595"/>
                    </a:lnTo>
                    <a:lnTo>
                      <a:pt x="163" y="595"/>
                    </a:lnTo>
                    <a:lnTo>
                      <a:pt x="183" y="595"/>
                    </a:lnTo>
                    <a:lnTo>
                      <a:pt x="197" y="592"/>
                    </a:lnTo>
                    <a:lnTo>
                      <a:pt x="212" y="587"/>
                    </a:lnTo>
                    <a:lnTo>
                      <a:pt x="226" y="579"/>
                    </a:lnTo>
                    <a:lnTo>
                      <a:pt x="239" y="571"/>
                    </a:lnTo>
                    <a:lnTo>
                      <a:pt x="254" y="558"/>
                    </a:lnTo>
                    <a:lnTo>
                      <a:pt x="268" y="538"/>
                    </a:lnTo>
                    <a:lnTo>
                      <a:pt x="288" y="509"/>
                    </a:lnTo>
                    <a:lnTo>
                      <a:pt x="300" y="483"/>
                    </a:lnTo>
                    <a:lnTo>
                      <a:pt x="312" y="446"/>
                    </a:lnTo>
                    <a:lnTo>
                      <a:pt x="317" y="420"/>
                    </a:lnTo>
                    <a:lnTo>
                      <a:pt x="320" y="396"/>
                    </a:lnTo>
                    <a:lnTo>
                      <a:pt x="323" y="376"/>
                    </a:lnTo>
                    <a:lnTo>
                      <a:pt x="323" y="360"/>
                    </a:lnTo>
                    <a:lnTo>
                      <a:pt x="330" y="355"/>
                    </a:lnTo>
                    <a:lnTo>
                      <a:pt x="338" y="349"/>
                    </a:lnTo>
                    <a:lnTo>
                      <a:pt x="342" y="334"/>
                    </a:lnTo>
                    <a:lnTo>
                      <a:pt x="349" y="323"/>
                    </a:lnTo>
                    <a:lnTo>
                      <a:pt x="354" y="309"/>
                    </a:lnTo>
                    <a:lnTo>
                      <a:pt x="360" y="284"/>
                    </a:lnTo>
                    <a:lnTo>
                      <a:pt x="362" y="265"/>
                    </a:lnTo>
                    <a:lnTo>
                      <a:pt x="363" y="244"/>
                    </a:lnTo>
                    <a:lnTo>
                      <a:pt x="360" y="231"/>
                    </a:lnTo>
                    <a:lnTo>
                      <a:pt x="354" y="216"/>
                    </a:lnTo>
                    <a:lnTo>
                      <a:pt x="341" y="216"/>
                    </a:lnTo>
                    <a:lnTo>
                      <a:pt x="334" y="216"/>
                    </a:lnTo>
                    <a:lnTo>
                      <a:pt x="326" y="228"/>
                    </a:lnTo>
                    <a:lnTo>
                      <a:pt x="315" y="224"/>
                    </a:lnTo>
                    <a:lnTo>
                      <a:pt x="317" y="190"/>
                    </a:lnTo>
                    <a:lnTo>
                      <a:pt x="317" y="158"/>
                    </a:lnTo>
                    <a:lnTo>
                      <a:pt x="315" y="132"/>
                    </a:lnTo>
                    <a:lnTo>
                      <a:pt x="310" y="93"/>
                    </a:lnTo>
                    <a:lnTo>
                      <a:pt x="297" y="63"/>
                    </a:lnTo>
                    <a:lnTo>
                      <a:pt x="283" y="40"/>
                    </a:lnTo>
                    <a:lnTo>
                      <a:pt x="259" y="21"/>
                    </a:lnTo>
                    <a:lnTo>
                      <a:pt x="231" y="8"/>
                    </a:lnTo>
                    <a:lnTo>
                      <a:pt x="192" y="0"/>
                    </a:lnTo>
                    <a:lnTo>
                      <a:pt x="154" y="0"/>
                    </a:lnTo>
                    <a:lnTo>
                      <a:pt x="115" y="3"/>
                    </a:lnTo>
                    <a:lnTo>
                      <a:pt x="76" y="14"/>
                    </a:lnTo>
                    <a:lnTo>
                      <a:pt x="52" y="37"/>
                    </a:lnTo>
                    <a:lnTo>
                      <a:pt x="29" y="63"/>
                    </a:lnTo>
                    <a:close/>
                  </a:path>
                </a:pathLst>
              </a:custGeom>
              <a:solidFill>
                <a:srgbClr val="FFE0C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2" name="Freeform 14"/>
              <p:cNvSpPr>
                <a:spLocks/>
              </p:cNvSpPr>
              <p:nvPr/>
            </p:nvSpPr>
            <p:spPr bwMode="auto">
              <a:xfrm>
                <a:off x="8037" y="4375"/>
                <a:ext cx="372" cy="331"/>
              </a:xfrm>
              <a:custGeom>
                <a:avLst/>
                <a:gdLst/>
                <a:ahLst/>
                <a:cxnLst>
                  <a:cxn ang="0">
                    <a:pos x="23" y="169"/>
                  </a:cxn>
                  <a:cxn ang="0">
                    <a:pos x="16" y="156"/>
                  </a:cxn>
                  <a:cxn ang="0">
                    <a:pos x="10" y="134"/>
                  </a:cxn>
                  <a:cxn ang="0">
                    <a:pos x="10" y="106"/>
                  </a:cxn>
                  <a:cxn ang="0">
                    <a:pos x="7" y="93"/>
                  </a:cxn>
                  <a:cxn ang="0">
                    <a:pos x="0" y="80"/>
                  </a:cxn>
                  <a:cxn ang="0">
                    <a:pos x="16" y="59"/>
                  </a:cxn>
                  <a:cxn ang="0">
                    <a:pos x="37" y="45"/>
                  </a:cxn>
                  <a:cxn ang="0">
                    <a:pos x="62" y="21"/>
                  </a:cxn>
                  <a:cxn ang="0">
                    <a:pos x="105" y="8"/>
                  </a:cxn>
                  <a:cxn ang="0">
                    <a:pos x="136" y="3"/>
                  </a:cxn>
                  <a:cxn ang="0">
                    <a:pos x="183" y="0"/>
                  </a:cxn>
                  <a:cxn ang="0">
                    <a:pos x="234" y="1"/>
                  </a:cxn>
                  <a:cxn ang="0">
                    <a:pos x="221" y="29"/>
                  </a:cxn>
                  <a:cxn ang="0">
                    <a:pos x="249" y="27"/>
                  </a:cxn>
                  <a:cxn ang="0">
                    <a:pos x="271" y="27"/>
                  </a:cxn>
                  <a:cxn ang="0">
                    <a:pos x="297" y="34"/>
                  </a:cxn>
                  <a:cxn ang="0">
                    <a:pos x="326" y="48"/>
                  </a:cxn>
                  <a:cxn ang="0">
                    <a:pos x="344" y="64"/>
                  </a:cxn>
                  <a:cxn ang="0">
                    <a:pos x="349" y="89"/>
                  </a:cxn>
                  <a:cxn ang="0">
                    <a:pos x="338" y="110"/>
                  </a:cxn>
                  <a:cxn ang="0">
                    <a:pos x="352" y="131"/>
                  </a:cxn>
                  <a:cxn ang="0">
                    <a:pos x="363" y="166"/>
                  </a:cxn>
                  <a:cxn ang="0">
                    <a:pos x="368" y="200"/>
                  </a:cxn>
                  <a:cxn ang="0">
                    <a:pos x="372" y="228"/>
                  </a:cxn>
                  <a:cxn ang="0">
                    <a:pos x="370" y="273"/>
                  </a:cxn>
                  <a:cxn ang="0">
                    <a:pos x="363" y="312"/>
                  </a:cxn>
                  <a:cxn ang="0">
                    <a:pos x="341" y="286"/>
                  </a:cxn>
                  <a:cxn ang="0">
                    <a:pos x="330" y="296"/>
                  </a:cxn>
                  <a:cxn ang="0">
                    <a:pos x="326" y="304"/>
                  </a:cxn>
                  <a:cxn ang="0">
                    <a:pos x="320" y="320"/>
                  </a:cxn>
                  <a:cxn ang="0">
                    <a:pos x="317" y="331"/>
                  </a:cxn>
                  <a:cxn ang="0">
                    <a:pos x="300" y="323"/>
                  </a:cxn>
                  <a:cxn ang="0">
                    <a:pos x="305" y="279"/>
                  </a:cxn>
                  <a:cxn ang="0">
                    <a:pos x="305" y="239"/>
                  </a:cxn>
                  <a:cxn ang="0">
                    <a:pos x="284" y="216"/>
                  </a:cxn>
                  <a:cxn ang="0">
                    <a:pos x="276" y="176"/>
                  </a:cxn>
                  <a:cxn ang="0">
                    <a:pos x="271" y="137"/>
                  </a:cxn>
                  <a:cxn ang="0">
                    <a:pos x="239" y="152"/>
                  </a:cxn>
                  <a:cxn ang="0">
                    <a:pos x="205" y="160"/>
                  </a:cxn>
                  <a:cxn ang="0">
                    <a:pos x="226" y="169"/>
                  </a:cxn>
                  <a:cxn ang="0">
                    <a:pos x="187" y="171"/>
                  </a:cxn>
                  <a:cxn ang="0">
                    <a:pos x="150" y="169"/>
                  </a:cxn>
                  <a:cxn ang="0">
                    <a:pos x="137" y="169"/>
                  </a:cxn>
                  <a:cxn ang="0">
                    <a:pos x="116" y="174"/>
                  </a:cxn>
                  <a:cxn ang="0">
                    <a:pos x="91" y="163"/>
                  </a:cxn>
                  <a:cxn ang="0">
                    <a:pos x="73" y="163"/>
                  </a:cxn>
                  <a:cxn ang="0">
                    <a:pos x="55" y="160"/>
                  </a:cxn>
                  <a:cxn ang="0">
                    <a:pos x="39" y="166"/>
                  </a:cxn>
                  <a:cxn ang="0">
                    <a:pos x="23" y="169"/>
                  </a:cxn>
                </a:cxnLst>
                <a:rect l="0" t="0" r="r" b="b"/>
                <a:pathLst>
                  <a:path w="372" h="331">
                    <a:moveTo>
                      <a:pt x="23" y="169"/>
                    </a:moveTo>
                    <a:lnTo>
                      <a:pt x="16" y="156"/>
                    </a:lnTo>
                    <a:lnTo>
                      <a:pt x="10" y="134"/>
                    </a:lnTo>
                    <a:lnTo>
                      <a:pt x="10" y="106"/>
                    </a:lnTo>
                    <a:lnTo>
                      <a:pt x="7" y="93"/>
                    </a:lnTo>
                    <a:lnTo>
                      <a:pt x="0" y="80"/>
                    </a:lnTo>
                    <a:lnTo>
                      <a:pt x="16" y="59"/>
                    </a:lnTo>
                    <a:lnTo>
                      <a:pt x="37" y="45"/>
                    </a:lnTo>
                    <a:lnTo>
                      <a:pt x="62" y="21"/>
                    </a:lnTo>
                    <a:lnTo>
                      <a:pt x="105" y="8"/>
                    </a:lnTo>
                    <a:lnTo>
                      <a:pt x="136" y="3"/>
                    </a:lnTo>
                    <a:lnTo>
                      <a:pt x="183" y="0"/>
                    </a:lnTo>
                    <a:lnTo>
                      <a:pt x="234" y="1"/>
                    </a:lnTo>
                    <a:lnTo>
                      <a:pt x="221" y="29"/>
                    </a:lnTo>
                    <a:lnTo>
                      <a:pt x="249" y="27"/>
                    </a:lnTo>
                    <a:lnTo>
                      <a:pt x="271" y="27"/>
                    </a:lnTo>
                    <a:lnTo>
                      <a:pt x="297" y="34"/>
                    </a:lnTo>
                    <a:lnTo>
                      <a:pt x="326" y="48"/>
                    </a:lnTo>
                    <a:lnTo>
                      <a:pt x="344" y="64"/>
                    </a:lnTo>
                    <a:lnTo>
                      <a:pt x="349" y="89"/>
                    </a:lnTo>
                    <a:lnTo>
                      <a:pt x="338" y="110"/>
                    </a:lnTo>
                    <a:lnTo>
                      <a:pt x="352" y="131"/>
                    </a:lnTo>
                    <a:lnTo>
                      <a:pt x="363" y="166"/>
                    </a:lnTo>
                    <a:lnTo>
                      <a:pt x="368" y="200"/>
                    </a:lnTo>
                    <a:lnTo>
                      <a:pt x="372" y="228"/>
                    </a:lnTo>
                    <a:lnTo>
                      <a:pt x="370" y="273"/>
                    </a:lnTo>
                    <a:lnTo>
                      <a:pt x="363" y="312"/>
                    </a:lnTo>
                    <a:lnTo>
                      <a:pt x="341" y="286"/>
                    </a:lnTo>
                    <a:lnTo>
                      <a:pt x="330" y="296"/>
                    </a:lnTo>
                    <a:lnTo>
                      <a:pt x="326" y="304"/>
                    </a:lnTo>
                    <a:lnTo>
                      <a:pt x="320" y="320"/>
                    </a:lnTo>
                    <a:lnTo>
                      <a:pt x="317" y="331"/>
                    </a:lnTo>
                    <a:lnTo>
                      <a:pt x="300" y="323"/>
                    </a:lnTo>
                    <a:lnTo>
                      <a:pt x="305" y="279"/>
                    </a:lnTo>
                    <a:lnTo>
                      <a:pt x="305" y="239"/>
                    </a:lnTo>
                    <a:lnTo>
                      <a:pt x="284" y="216"/>
                    </a:lnTo>
                    <a:lnTo>
                      <a:pt x="276" y="176"/>
                    </a:lnTo>
                    <a:lnTo>
                      <a:pt x="271" y="137"/>
                    </a:lnTo>
                    <a:lnTo>
                      <a:pt x="239" y="152"/>
                    </a:lnTo>
                    <a:lnTo>
                      <a:pt x="205" y="160"/>
                    </a:lnTo>
                    <a:lnTo>
                      <a:pt x="226" y="169"/>
                    </a:lnTo>
                    <a:lnTo>
                      <a:pt x="187" y="171"/>
                    </a:lnTo>
                    <a:lnTo>
                      <a:pt x="150" y="169"/>
                    </a:lnTo>
                    <a:lnTo>
                      <a:pt x="137" y="169"/>
                    </a:lnTo>
                    <a:lnTo>
                      <a:pt x="116" y="174"/>
                    </a:lnTo>
                    <a:lnTo>
                      <a:pt x="91" y="163"/>
                    </a:lnTo>
                    <a:lnTo>
                      <a:pt x="73" y="163"/>
                    </a:lnTo>
                    <a:lnTo>
                      <a:pt x="55" y="160"/>
                    </a:lnTo>
                    <a:lnTo>
                      <a:pt x="39" y="166"/>
                    </a:lnTo>
                    <a:lnTo>
                      <a:pt x="23" y="169"/>
                    </a:lnTo>
                    <a:close/>
                  </a:path>
                </a:pathLst>
              </a:custGeom>
              <a:solidFill>
                <a:srgbClr val="FF800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3" name="Freeform 15"/>
              <p:cNvSpPr>
                <a:spLocks/>
              </p:cNvSpPr>
              <p:nvPr/>
            </p:nvSpPr>
            <p:spPr bwMode="auto">
              <a:xfrm>
                <a:off x="8147" y="4790"/>
                <a:ext cx="84" cy="54"/>
              </a:xfrm>
              <a:custGeom>
                <a:avLst/>
                <a:gdLst/>
                <a:ahLst/>
                <a:cxnLst>
                  <a:cxn ang="0">
                    <a:pos x="5" y="0"/>
                  </a:cxn>
                  <a:cxn ang="0">
                    <a:pos x="0" y="15"/>
                  </a:cxn>
                  <a:cxn ang="0">
                    <a:pos x="3" y="31"/>
                  </a:cxn>
                  <a:cxn ang="0">
                    <a:pos x="8" y="39"/>
                  </a:cxn>
                  <a:cxn ang="0">
                    <a:pos x="16" y="47"/>
                  </a:cxn>
                  <a:cxn ang="0">
                    <a:pos x="29" y="52"/>
                  </a:cxn>
                  <a:cxn ang="0">
                    <a:pos x="44" y="54"/>
                  </a:cxn>
                  <a:cxn ang="0">
                    <a:pos x="55" y="52"/>
                  </a:cxn>
                  <a:cxn ang="0">
                    <a:pos x="63" y="49"/>
                  </a:cxn>
                  <a:cxn ang="0">
                    <a:pos x="74" y="42"/>
                  </a:cxn>
                  <a:cxn ang="0">
                    <a:pos x="79" y="34"/>
                  </a:cxn>
                  <a:cxn ang="0">
                    <a:pos x="82" y="23"/>
                  </a:cxn>
                  <a:cxn ang="0">
                    <a:pos x="84" y="13"/>
                  </a:cxn>
                </a:cxnLst>
                <a:rect l="0" t="0" r="r" b="b"/>
                <a:pathLst>
                  <a:path w="84" h="54">
                    <a:moveTo>
                      <a:pt x="5" y="0"/>
                    </a:moveTo>
                    <a:lnTo>
                      <a:pt x="0" y="15"/>
                    </a:lnTo>
                    <a:lnTo>
                      <a:pt x="3" y="31"/>
                    </a:lnTo>
                    <a:lnTo>
                      <a:pt x="8" y="39"/>
                    </a:lnTo>
                    <a:lnTo>
                      <a:pt x="16" y="47"/>
                    </a:lnTo>
                    <a:lnTo>
                      <a:pt x="29" y="52"/>
                    </a:lnTo>
                    <a:lnTo>
                      <a:pt x="44" y="54"/>
                    </a:lnTo>
                    <a:lnTo>
                      <a:pt x="55" y="52"/>
                    </a:lnTo>
                    <a:lnTo>
                      <a:pt x="63" y="49"/>
                    </a:lnTo>
                    <a:lnTo>
                      <a:pt x="74" y="42"/>
                    </a:lnTo>
                    <a:lnTo>
                      <a:pt x="79" y="34"/>
                    </a:lnTo>
                    <a:lnTo>
                      <a:pt x="82" y="23"/>
                    </a:lnTo>
                    <a:lnTo>
                      <a:pt x="84" y="13"/>
                    </a:lnTo>
                  </a:path>
                </a:pathLst>
              </a:cu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4" name="Freeform 16"/>
              <p:cNvSpPr>
                <a:spLocks/>
              </p:cNvSpPr>
              <p:nvPr/>
            </p:nvSpPr>
            <p:spPr bwMode="auto">
              <a:xfrm>
                <a:off x="8128" y="4874"/>
                <a:ext cx="142" cy="76"/>
              </a:xfrm>
              <a:custGeom>
                <a:avLst/>
                <a:gdLst/>
                <a:ahLst/>
                <a:cxnLst>
                  <a:cxn ang="0">
                    <a:pos x="0" y="0"/>
                  </a:cxn>
                  <a:cxn ang="0">
                    <a:pos x="11" y="10"/>
                  </a:cxn>
                  <a:cxn ang="0">
                    <a:pos x="25" y="18"/>
                  </a:cxn>
                  <a:cxn ang="0">
                    <a:pos x="38" y="23"/>
                  </a:cxn>
                  <a:cxn ang="0">
                    <a:pos x="51" y="26"/>
                  </a:cxn>
                  <a:cxn ang="0">
                    <a:pos x="67" y="29"/>
                  </a:cxn>
                  <a:cxn ang="0">
                    <a:pos x="80" y="28"/>
                  </a:cxn>
                  <a:cxn ang="0">
                    <a:pos x="92" y="26"/>
                  </a:cxn>
                  <a:cxn ang="0">
                    <a:pos x="106" y="23"/>
                  </a:cxn>
                  <a:cxn ang="0">
                    <a:pos x="117" y="18"/>
                  </a:cxn>
                  <a:cxn ang="0">
                    <a:pos x="124" y="15"/>
                  </a:cxn>
                  <a:cxn ang="0">
                    <a:pos x="142" y="0"/>
                  </a:cxn>
                  <a:cxn ang="0">
                    <a:pos x="132" y="28"/>
                  </a:cxn>
                  <a:cxn ang="0">
                    <a:pos x="126" y="42"/>
                  </a:cxn>
                  <a:cxn ang="0">
                    <a:pos x="119" y="50"/>
                  </a:cxn>
                  <a:cxn ang="0">
                    <a:pos x="113" y="60"/>
                  </a:cxn>
                  <a:cxn ang="0">
                    <a:pos x="108" y="67"/>
                  </a:cxn>
                  <a:cxn ang="0">
                    <a:pos x="98" y="72"/>
                  </a:cxn>
                  <a:cxn ang="0">
                    <a:pos x="90" y="76"/>
                  </a:cxn>
                  <a:cxn ang="0">
                    <a:pos x="80" y="76"/>
                  </a:cxn>
                  <a:cxn ang="0">
                    <a:pos x="67" y="76"/>
                  </a:cxn>
                  <a:cxn ang="0">
                    <a:pos x="56" y="76"/>
                  </a:cxn>
                  <a:cxn ang="0">
                    <a:pos x="45" y="72"/>
                  </a:cxn>
                  <a:cxn ang="0">
                    <a:pos x="35" y="67"/>
                  </a:cxn>
                  <a:cxn ang="0">
                    <a:pos x="25" y="57"/>
                  </a:cxn>
                  <a:cxn ang="0">
                    <a:pos x="17" y="46"/>
                  </a:cxn>
                  <a:cxn ang="0">
                    <a:pos x="11" y="34"/>
                  </a:cxn>
                  <a:cxn ang="0">
                    <a:pos x="6" y="23"/>
                  </a:cxn>
                  <a:cxn ang="0">
                    <a:pos x="0" y="0"/>
                  </a:cxn>
                </a:cxnLst>
                <a:rect l="0" t="0" r="r" b="b"/>
                <a:pathLst>
                  <a:path w="142" h="76">
                    <a:moveTo>
                      <a:pt x="0" y="0"/>
                    </a:moveTo>
                    <a:lnTo>
                      <a:pt x="11" y="10"/>
                    </a:lnTo>
                    <a:lnTo>
                      <a:pt x="25" y="18"/>
                    </a:lnTo>
                    <a:lnTo>
                      <a:pt x="38" y="23"/>
                    </a:lnTo>
                    <a:lnTo>
                      <a:pt x="51" y="26"/>
                    </a:lnTo>
                    <a:lnTo>
                      <a:pt x="67" y="29"/>
                    </a:lnTo>
                    <a:lnTo>
                      <a:pt x="80" y="28"/>
                    </a:lnTo>
                    <a:lnTo>
                      <a:pt x="92" y="26"/>
                    </a:lnTo>
                    <a:lnTo>
                      <a:pt x="106" y="23"/>
                    </a:lnTo>
                    <a:lnTo>
                      <a:pt x="117" y="18"/>
                    </a:lnTo>
                    <a:lnTo>
                      <a:pt x="124" y="15"/>
                    </a:lnTo>
                    <a:lnTo>
                      <a:pt x="142" y="0"/>
                    </a:lnTo>
                    <a:lnTo>
                      <a:pt x="132" y="28"/>
                    </a:lnTo>
                    <a:lnTo>
                      <a:pt x="126" y="42"/>
                    </a:lnTo>
                    <a:lnTo>
                      <a:pt x="119" y="50"/>
                    </a:lnTo>
                    <a:lnTo>
                      <a:pt x="113" y="60"/>
                    </a:lnTo>
                    <a:lnTo>
                      <a:pt x="108" y="67"/>
                    </a:lnTo>
                    <a:lnTo>
                      <a:pt x="98" y="72"/>
                    </a:lnTo>
                    <a:lnTo>
                      <a:pt x="90" y="76"/>
                    </a:lnTo>
                    <a:lnTo>
                      <a:pt x="80" y="76"/>
                    </a:lnTo>
                    <a:lnTo>
                      <a:pt x="67" y="76"/>
                    </a:lnTo>
                    <a:lnTo>
                      <a:pt x="56" y="76"/>
                    </a:lnTo>
                    <a:lnTo>
                      <a:pt x="45" y="72"/>
                    </a:lnTo>
                    <a:lnTo>
                      <a:pt x="35" y="67"/>
                    </a:lnTo>
                    <a:lnTo>
                      <a:pt x="25" y="57"/>
                    </a:lnTo>
                    <a:lnTo>
                      <a:pt x="17" y="46"/>
                    </a:lnTo>
                    <a:lnTo>
                      <a:pt x="11" y="34"/>
                    </a:lnTo>
                    <a:lnTo>
                      <a:pt x="6" y="23"/>
                    </a:lnTo>
                    <a:lnTo>
                      <a:pt x="0" y="0"/>
                    </a:lnTo>
                    <a:close/>
                  </a:path>
                </a:pathLst>
              </a:custGeom>
              <a:solidFill>
                <a:srgbClr val="FFFFFF"/>
              </a:solidFill>
              <a:ln w="9">
                <a:solidFill>
                  <a:srgbClr val="402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5" name="Freeform 17"/>
              <p:cNvSpPr>
                <a:spLocks/>
              </p:cNvSpPr>
              <p:nvPr/>
            </p:nvSpPr>
            <p:spPr bwMode="auto">
              <a:xfrm>
                <a:off x="8270" y="4857"/>
                <a:ext cx="9" cy="22"/>
              </a:xfrm>
              <a:custGeom>
                <a:avLst/>
                <a:gdLst/>
                <a:ahLst/>
                <a:cxnLst>
                  <a:cxn ang="0">
                    <a:pos x="0" y="0"/>
                  </a:cxn>
                  <a:cxn ang="0">
                    <a:pos x="0" y="8"/>
                  </a:cxn>
                  <a:cxn ang="0">
                    <a:pos x="1" y="12"/>
                  </a:cxn>
                  <a:cxn ang="0">
                    <a:pos x="5" y="17"/>
                  </a:cxn>
                  <a:cxn ang="0">
                    <a:pos x="9" y="22"/>
                  </a:cxn>
                </a:cxnLst>
                <a:rect l="0" t="0" r="r" b="b"/>
                <a:pathLst>
                  <a:path w="9" h="22">
                    <a:moveTo>
                      <a:pt x="0" y="0"/>
                    </a:moveTo>
                    <a:lnTo>
                      <a:pt x="0" y="8"/>
                    </a:lnTo>
                    <a:lnTo>
                      <a:pt x="1" y="12"/>
                    </a:lnTo>
                    <a:lnTo>
                      <a:pt x="5" y="17"/>
                    </a:lnTo>
                    <a:lnTo>
                      <a:pt x="9" y="22"/>
                    </a:lnTo>
                  </a:path>
                </a:pathLst>
              </a:custGeom>
              <a:noFill/>
              <a:ln w="9">
                <a:solidFill>
                  <a:srgbClr val="402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6" name="Freeform 18"/>
              <p:cNvSpPr>
                <a:spLocks/>
              </p:cNvSpPr>
              <p:nvPr/>
            </p:nvSpPr>
            <p:spPr bwMode="auto">
              <a:xfrm>
                <a:off x="8116" y="4860"/>
                <a:ext cx="10" cy="22"/>
              </a:xfrm>
              <a:custGeom>
                <a:avLst/>
                <a:gdLst/>
                <a:ahLst/>
                <a:cxnLst>
                  <a:cxn ang="0">
                    <a:pos x="10" y="0"/>
                  </a:cxn>
                  <a:cxn ang="0">
                    <a:pos x="10" y="8"/>
                  </a:cxn>
                  <a:cxn ang="0">
                    <a:pos x="8" y="14"/>
                  </a:cxn>
                  <a:cxn ang="0">
                    <a:pos x="5" y="18"/>
                  </a:cxn>
                  <a:cxn ang="0">
                    <a:pos x="0" y="22"/>
                  </a:cxn>
                </a:cxnLst>
                <a:rect l="0" t="0" r="r" b="b"/>
                <a:pathLst>
                  <a:path w="10" h="22">
                    <a:moveTo>
                      <a:pt x="10" y="0"/>
                    </a:moveTo>
                    <a:lnTo>
                      <a:pt x="10" y="8"/>
                    </a:lnTo>
                    <a:lnTo>
                      <a:pt x="8" y="14"/>
                    </a:lnTo>
                    <a:lnTo>
                      <a:pt x="5" y="18"/>
                    </a:lnTo>
                    <a:lnTo>
                      <a:pt x="0" y="22"/>
                    </a:lnTo>
                  </a:path>
                </a:pathLst>
              </a:custGeom>
              <a:noFill/>
              <a:ln w="9">
                <a:solidFill>
                  <a:srgbClr val="402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7" name="Freeform 19"/>
              <p:cNvSpPr>
                <a:spLocks/>
              </p:cNvSpPr>
              <p:nvPr/>
            </p:nvSpPr>
            <p:spPr bwMode="auto">
              <a:xfrm>
                <a:off x="8218" y="4671"/>
                <a:ext cx="84" cy="48"/>
              </a:xfrm>
              <a:custGeom>
                <a:avLst/>
                <a:gdLst/>
                <a:ahLst/>
                <a:cxnLst>
                  <a:cxn ang="0">
                    <a:pos x="10" y="14"/>
                  </a:cxn>
                  <a:cxn ang="0">
                    <a:pos x="18" y="6"/>
                  </a:cxn>
                  <a:cxn ang="0">
                    <a:pos x="29" y="1"/>
                  </a:cxn>
                  <a:cxn ang="0">
                    <a:pos x="42" y="0"/>
                  </a:cxn>
                  <a:cxn ang="0">
                    <a:pos x="52" y="1"/>
                  </a:cxn>
                  <a:cxn ang="0">
                    <a:pos x="61" y="4"/>
                  </a:cxn>
                  <a:cxn ang="0">
                    <a:pos x="73" y="11"/>
                  </a:cxn>
                  <a:cxn ang="0">
                    <a:pos x="84" y="25"/>
                  </a:cxn>
                  <a:cxn ang="0">
                    <a:pos x="69" y="38"/>
                  </a:cxn>
                  <a:cxn ang="0">
                    <a:pos x="58" y="45"/>
                  </a:cxn>
                  <a:cxn ang="0">
                    <a:pos x="48" y="48"/>
                  </a:cxn>
                  <a:cxn ang="0">
                    <a:pos x="39" y="48"/>
                  </a:cxn>
                  <a:cxn ang="0">
                    <a:pos x="29" y="46"/>
                  </a:cxn>
                  <a:cxn ang="0">
                    <a:pos x="18" y="42"/>
                  </a:cxn>
                  <a:cxn ang="0">
                    <a:pos x="10" y="37"/>
                  </a:cxn>
                  <a:cxn ang="0">
                    <a:pos x="0" y="32"/>
                  </a:cxn>
                  <a:cxn ang="0">
                    <a:pos x="3" y="24"/>
                  </a:cxn>
                  <a:cxn ang="0">
                    <a:pos x="10" y="14"/>
                  </a:cxn>
                </a:cxnLst>
                <a:rect l="0" t="0" r="r" b="b"/>
                <a:pathLst>
                  <a:path w="84" h="48">
                    <a:moveTo>
                      <a:pt x="10" y="14"/>
                    </a:moveTo>
                    <a:lnTo>
                      <a:pt x="18" y="6"/>
                    </a:lnTo>
                    <a:lnTo>
                      <a:pt x="29" y="1"/>
                    </a:lnTo>
                    <a:lnTo>
                      <a:pt x="42" y="0"/>
                    </a:lnTo>
                    <a:lnTo>
                      <a:pt x="52" y="1"/>
                    </a:lnTo>
                    <a:lnTo>
                      <a:pt x="61" y="4"/>
                    </a:lnTo>
                    <a:lnTo>
                      <a:pt x="73" y="11"/>
                    </a:lnTo>
                    <a:lnTo>
                      <a:pt x="84" y="25"/>
                    </a:lnTo>
                    <a:lnTo>
                      <a:pt x="69" y="38"/>
                    </a:lnTo>
                    <a:lnTo>
                      <a:pt x="58" y="45"/>
                    </a:lnTo>
                    <a:lnTo>
                      <a:pt x="48" y="48"/>
                    </a:lnTo>
                    <a:lnTo>
                      <a:pt x="39" y="48"/>
                    </a:lnTo>
                    <a:lnTo>
                      <a:pt x="29" y="46"/>
                    </a:lnTo>
                    <a:lnTo>
                      <a:pt x="18" y="42"/>
                    </a:lnTo>
                    <a:lnTo>
                      <a:pt x="10" y="37"/>
                    </a:lnTo>
                    <a:lnTo>
                      <a:pt x="0" y="32"/>
                    </a:lnTo>
                    <a:lnTo>
                      <a:pt x="3" y="24"/>
                    </a:lnTo>
                    <a:lnTo>
                      <a:pt x="10" y="14"/>
                    </a:lnTo>
                    <a:close/>
                  </a:path>
                </a:pathLst>
              </a:custGeom>
              <a:solidFill>
                <a:srgbClr val="FFFFFF"/>
              </a:solidFill>
              <a:ln w="9">
                <a:solidFill>
                  <a:srgbClr val="402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8" name="Freeform 20"/>
              <p:cNvSpPr>
                <a:spLocks/>
              </p:cNvSpPr>
              <p:nvPr/>
            </p:nvSpPr>
            <p:spPr bwMode="auto">
              <a:xfrm>
                <a:off x="8223" y="4669"/>
                <a:ext cx="81" cy="26"/>
              </a:xfrm>
              <a:custGeom>
                <a:avLst/>
                <a:gdLst/>
                <a:ahLst/>
                <a:cxnLst>
                  <a:cxn ang="0">
                    <a:pos x="0" y="26"/>
                  </a:cxn>
                  <a:cxn ang="0">
                    <a:pos x="11" y="18"/>
                  </a:cxn>
                  <a:cxn ang="0">
                    <a:pos x="18" y="14"/>
                  </a:cxn>
                  <a:cxn ang="0">
                    <a:pos x="29" y="13"/>
                  </a:cxn>
                  <a:cxn ang="0">
                    <a:pos x="42" y="13"/>
                  </a:cxn>
                  <a:cxn ang="0">
                    <a:pos x="58" y="14"/>
                  </a:cxn>
                  <a:cxn ang="0">
                    <a:pos x="69" y="19"/>
                  </a:cxn>
                  <a:cxn ang="0">
                    <a:pos x="81" y="24"/>
                  </a:cxn>
                  <a:cxn ang="0">
                    <a:pos x="71" y="13"/>
                  </a:cxn>
                  <a:cxn ang="0">
                    <a:pos x="63" y="8"/>
                  </a:cxn>
                  <a:cxn ang="0">
                    <a:pos x="55" y="3"/>
                  </a:cxn>
                  <a:cxn ang="0">
                    <a:pos x="42" y="0"/>
                  </a:cxn>
                  <a:cxn ang="0">
                    <a:pos x="32" y="0"/>
                  </a:cxn>
                  <a:cxn ang="0">
                    <a:pos x="21" y="3"/>
                  </a:cxn>
                  <a:cxn ang="0">
                    <a:pos x="13" y="8"/>
                  </a:cxn>
                  <a:cxn ang="0">
                    <a:pos x="0" y="26"/>
                  </a:cxn>
                </a:cxnLst>
                <a:rect l="0" t="0" r="r" b="b"/>
                <a:pathLst>
                  <a:path w="81" h="26">
                    <a:moveTo>
                      <a:pt x="0" y="26"/>
                    </a:moveTo>
                    <a:lnTo>
                      <a:pt x="11" y="18"/>
                    </a:lnTo>
                    <a:lnTo>
                      <a:pt x="18" y="14"/>
                    </a:lnTo>
                    <a:lnTo>
                      <a:pt x="29" y="13"/>
                    </a:lnTo>
                    <a:lnTo>
                      <a:pt x="42" y="13"/>
                    </a:lnTo>
                    <a:lnTo>
                      <a:pt x="58" y="14"/>
                    </a:lnTo>
                    <a:lnTo>
                      <a:pt x="69" y="19"/>
                    </a:lnTo>
                    <a:lnTo>
                      <a:pt x="81" y="24"/>
                    </a:lnTo>
                    <a:lnTo>
                      <a:pt x="71" y="13"/>
                    </a:lnTo>
                    <a:lnTo>
                      <a:pt x="63" y="8"/>
                    </a:lnTo>
                    <a:lnTo>
                      <a:pt x="55" y="3"/>
                    </a:lnTo>
                    <a:lnTo>
                      <a:pt x="42" y="0"/>
                    </a:lnTo>
                    <a:lnTo>
                      <a:pt x="32" y="0"/>
                    </a:lnTo>
                    <a:lnTo>
                      <a:pt x="21" y="3"/>
                    </a:lnTo>
                    <a:lnTo>
                      <a:pt x="13" y="8"/>
                    </a:lnTo>
                    <a:lnTo>
                      <a:pt x="0" y="26"/>
                    </a:lnTo>
                    <a:close/>
                  </a:path>
                </a:pathLst>
              </a:custGeom>
              <a:solidFill>
                <a:srgbClr val="FFC080"/>
              </a:solidFill>
              <a:ln w="9">
                <a:solidFill>
                  <a:srgbClr val="402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69" name="Freeform 21"/>
              <p:cNvSpPr>
                <a:spLocks/>
              </p:cNvSpPr>
              <p:nvPr/>
            </p:nvSpPr>
            <p:spPr bwMode="auto">
              <a:xfrm>
                <a:off x="8079" y="4671"/>
                <a:ext cx="84" cy="50"/>
              </a:xfrm>
              <a:custGeom>
                <a:avLst/>
                <a:gdLst/>
                <a:ahLst/>
                <a:cxnLst>
                  <a:cxn ang="0">
                    <a:pos x="73" y="16"/>
                  </a:cxn>
                  <a:cxn ang="0">
                    <a:pos x="63" y="8"/>
                  </a:cxn>
                  <a:cxn ang="0">
                    <a:pos x="52" y="3"/>
                  </a:cxn>
                  <a:cxn ang="0">
                    <a:pos x="41" y="0"/>
                  </a:cxn>
                  <a:cxn ang="0">
                    <a:pos x="31" y="3"/>
                  </a:cxn>
                  <a:cxn ang="0">
                    <a:pos x="21" y="4"/>
                  </a:cxn>
                  <a:cxn ang="0">
                    <a:pos x="11" y="12"/>
                  </a:cxn>
                  <a:cxn ang="0">
                    <a:pos x="0" y="27"/>
                  </a:cxn>
                  <a:cxn ang="0">
                    <a:pos x="13" y="40"/>
                  </a:cxn>
                  <a:cxn ang="0">
                    <a:pos x="23" y="46"/>
                  </a:cxn>
                  <a:cxn ang="0">
                    <a:pos x="32" y="50"/>
                  </a:cxn>
                  <a:cxn ang="0">
                    <a:pos x="44" y="50"/>
                  </a:cxn>
                  <a:cxn ang="0">
                    <a:pos x="53" y="46"/>
                  </a:cxn>
                  <a:cxn ang="0">
                    <a:pos x="65" y="42"/>
                  </a:cxn>
                  <a:cxn ang="0">
                    <a:pos x="73" y="38"/>
                  </a:cxn>
                  <a:cxn ang="0">
                    <a:pos x="84" y="34"/>
                  </a:cxn>
                  <a:cxn ang="0">
                    <a:pos x="79" y="24"/>
                  </a:cxn>
                  <a:cxn ang="0">
                    <a:pos x="73" y="16"/>
                  </a:cxn>
                </a:cxnLst>
                <a:rect l="0" t="0" r="r" b="b"/>
                <a:pathLst>
                  <a:path w="84" h="50">
                    <a:moveTo>
                      <a:pt x="73" y="16"/>
                    </a:moveTo>
                    <a:lnTo>
                      <a:pt x="63" y="8"/>
                    </a:lnTo>
                    <a:lnTo>
                      <a:pt x="52" y="3"/>
                    </a:lnTo>
                    <a:lnTo>
                      <a:pt x="41" y="0"/>
                    </a:lnTo>
                    <a:lnTo>
                      <a:pt x="31" y="3"/>
                    </a:lnTo>
                    <a:lnTo>
                      <a:pt x="21" y="4"/>
                    </a:lnTo>
                    <a:lnTo>
                      <a:pt x="11" y="12"/>
                    </a:lnTo>
                    <a:lnTo>
                      <a:pt x="0" y="27"/>
                    </a:lnTo>
                    <a:lnTo>
                      <a:pt x="13" y="40"/>
                    </a:lnTo>
                    <a:lnTo>
                      <a:pt x="23" y="46"/>
                    </a:lnTo>
                    <a:lnTo>
                      <a:pt x="32" y="50"/>
                    </a:lnTo>
                    <a:lnTo>
                      <a:pt x="44" y="50"/>
                    </a:lnTo>
                    <a:lnTo>
                      <a:pt x="53" y="46"/>
                    </a:lnTo>
                    <a:lnTo>
                      <a:pt x="65" y="42"/>
                    </a:lnTo>
                    <a:lnTo>
                      <a:pt x="73" y="38"/>
                    </a:lnTo>
                    <a:lnTo>
                      <a:pt x="84" y="34"/>
                    </a:lnTo>
                    <a:lnTo>
                      <a:pt x="79" y="24"/>
                    </a:lnTo>
                    <a:lnTo>
                      <a:pt x="73" y="16"/>
                    </a:lnTo>
                    <a:close/>
                  </a:path>
                </a:pathLst>
              </a:custGeom>
              <a:solidFill>
                <a:srgbClr val="FFFFFF"/>
              </a:solidFill>
              <a:ln w="9">
                <a:solidFill>
                  <a:srgbClr val="402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0" name="Freeform 22"/>
              <p:cNvSpPr>
                <a:spLocks/>
              </p:cNvSpPr>
              <p:nvPr/>
            </p:nvSpPr>
            <p:spPr bwMode="auto">
              <a:xfrm>
                <a:off x="8079" y="4671"/>
                <a:ext cx="81" cy="24"/>
              </a:xfrm>
              <a:custGeom>
                <a:avLst/>
                <a:gdLst/>
                <a:ahLst/>
                <a:cxnLst>
                  <a:cxn ang="0">
                    <a:pos x="81" y="24"/>
                  </a:cxn>
                  <a:cxn ang="0">
                    <a:pos x="70" y="17"/>
                  </a:cxn>
                  <a:cxn ang="0">
                    <a:pos x="62" y="14"/>
                  </a:cxn>
                  <a:cxn ang="0">
                    <a:pos x="50" y="11"/>
                  </a:cxn>
                  <a:cxn ang="0">
                    <a:pos x="39" y="11"/>
                  </a:cxn>
                  <a:cxn ang="0">
                    <a:pos x="23" y="14"/>
                  </a:cxn>
                  <a:cxn ang="0">
                    <a:pos x="11" y="19"/>
                  </a:cxn>
                  <a:cxn ang="0">
                    <a:pos x="0" y="24"/>
                  </a:cxn>
                  <a:cxn ang="0">
                    <a:pos x="11" y="12"/>
                  </a:cxn>
                  <a:cxn ang="0">
                    <a:pos x="18" y="8"/>
                  </a:cxn>
                  <a:cxn ang="0">
                    <a:pos x="26" y="3"/>
                  </a:cxn>
                  <a:cxn ang="0">
                    <a:pos x="37" y="0"/>
                  </a:cxn>
                  <a:cxn ang="0">
                    <a:pos x="49" y="0"/>
                  </a:cxn>
                  <a:cxn ang="0">
                    <a:pos x="58" y="3"/>
                  </a:cxn>
                  <a:cxn ang="0">
                    <a:pos x="66" y="8"/>
                  </a:cxn>
                  <a:cxn ang="0">
                    <a:pos x="81" y="24"/>
                  </a:cxn>
                </a:cxnLst>
                <a:rect l="0" t="0" r="r" b="b"/>
                <a:pathLst>
                  <a:path w="81" h="24">
                    <a:moveTo>
                      <a:pt x="81" y="24"/>
                    </a:moveTo>
                    <a:lnTo>
                      <a:pt x="70" y="17"/>
                    </a:lnTo>
                    <a:lnTo>
                      <a:pt x="62" y="14"/>
                    </a:lnTo>
                    <a:lnTo>
                      <a:pt x="50" y="11"/>
                    </a:lnTo>
                    <a:lnTo>
                      <a:pt x="39" y="11"/>
                    </a:lnTo>
                    <a:lnTo>
                      <a:pt x="23" y="14"/>
                    </a:lnTo>
                    <a:lnTo>
                      <a:pt x="11" y="19"/>
                    </a:lnTo>
                    <a:lnTo>
                      <a:pt x="0" y="24"/>
                    </a:lnTo>
                    <a:lnTo>
                      <a:pt x="11" y="12"/>
                    </a:lnTo>
                    <a:lnTo>
                      <a:pt x="18" y="8"/>
                    </a:lnTo>
                    <a:lnTo>
                      <a:pt x="26" y="3"/>
                    </a:lnTo>
                    <a:lnTo>
                      <a:pt x="37" y="0"/>
                    </a:lnTo>
                    <a:lnTo>
                      <a:pt x="49" y="0"/>
                    </a:lnTo>
                    <a:lnTo>
                      <a:pt x="58" y="3"/>
                    </a:lnTo>
                    <a:lnTo>
                      <a:pt x="66" y="8"/>
                    </a:lnTo>
                    <a:lnTo>
                      <a:pt x="81" y="24"/>
                    </a:lnTo>
                    <a:close/>
                  </a:path>
                </a:pathLst>
              </a:custGeom>
              <a:solidFill>
                <a:srgbClr val="FFC080"/>
              </a:solidFill>
              <a:ln w="9">
                <a:solidFill>
                  <a:srgbClr val="402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1" name="Oval 23"/>
              <p:cNvSpPr>
                <a:spLocks noChangeArrowheads="1"/>
              </p:cNvSpPr>
              <p:nvPr/>
            </p:nvSpPr>
            <p:spPr bwMode="auto">
              <a:xfrm>
                <a:off x="8103" y="4685"/>
                <a:ext cx="33" cy="3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2" name="Oval 24"/>
              <p:cNvSpPr>
                <a:spLocks noChangeArrowheads="1"/>
              </p:cNvSpPr>
              <p:nvPr/>
            </p:nvSpPr>
            <p:spPr bwMode="auto">
              <a:xfrm>
                <a:off x="8111" y="4695"/>
                <a:ext cx="15" cy="14"/>
              </a:xfrm>
              <a:prstGeom prst="ellipse">
                <a:avLst/>
              </a:prstGeom>
              <a:solidFill>
                <a:srgbClr val="000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3" name="Oval 25"/>
              <p:cNvSpPr>
                <a:spLocks noChangeArrowheads="1"/>
              </p:cNvSpPr>
              <p:nvPr/>
            </p:nvSpPr>
            <p:spPr bwMode="auto">
              <a:xfrm>
                <a:off x="8244" y="4682"/>
                <a:ext cx="32" cy="3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4" name="Oval 26"/>
              <p:cNvSpPr>
                <a:spLocks noChangeArrowheads="1"/>
              </p:cNvSpPr>
              <p:nvPr/>
            </p:nvSpPr>
            <p:spPr bwMode="auto">
              <a:xfrm>
                <a:off x="8252" y="4690"/>
                <a:ext cx="14" cy="16"/>
              </a:xfrm>
              <a:prstGeom prst="ellipse">
                <a:avLst/>
              </a:prstGeom>
              <a:solidFill>
                <a:srgbClr val="000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5" name="Freeform 27"/>
              <p:cNvSpPr>
                <a:spLocks/>
              </p:cNvSpPr>
              <p:nvPr/>
            </p:nvSpPr>
            <p:spPr bwMode="auto">
              <a:xfrm>
                <a:off x="8065" y="4614"/>
                <a:ext cx="96" cy="39"/>
              </a:xfrm>
              <a:custGeom>
                <a:avLst/>
                <a:gdLst/>
                <a:ahLst/>
                <a:cxnLst>
                  <a:cxn ang="0">
                    <a:pos x="96" y="10"/>
                  </a:cxn>
                  <a:cxn ang="0">
                    <a:pos x="85" y="3"/>
                  </a:cxn>
                  <a:cxn ang="0">
                    <a:pos x="72" y="0"/>
                  </a:cxn>
                  <a:cxn ang="0">
                    <a:pos x="56" y="0"/>
                  </a:cxn>
                  <a:cxn ang="0">
                    <a:pos x="37" y="5"/>
                  </a:cxn>
                  <a:cxn ang="0">
                    <a:pos x="21" y="14"/>
                  </a:cxn>
                  <a:cxn ang="0">
                    <a:pos x="6" y="26"/>
                  </a:cxn>
                  <a:cxn ang="0">
                    <a:pos x="0" y="39"/>
                  </a:cxn>
                  <a:cxn ang="0">
                    <a:pos x="22" y="26"/>
                  </a:cxn>
                  <a:cxn ang="0">
                    <a:pos x="38" y="16"/>
                  </a:cxn>
                  <a:cxn ang="0">
                    <a:pos x="64" y="10"/>
                  </a:cxn>
                  <a:cxn ang="0">
                    <a:pos x="96" y="10"/>
                  </a:cxn>
                </a:cxnLst>
                <a:rect l="0" t="0" r="r" b="b"/>
                <a:pathLst>
                  <a:path w="96" h="39">
                    <a:moveTo>
                      <a:pt x="96" y="10"/>
                    </a:moveTo>
                    <a:lnTo>
                      <a:pt x="85" y="3"/>
                    </a:lnTo>
                    <a:lnTo>
                      <a:pt x="72" y="0"/>
                    </a:lnTo>
                    <a:lnTo>
                      <a:pt x="56" y="0"/>
                    </a:lnTo>
                    <a:lnTo>
                      <a:pt x="37" y="5"/>
                    </a:lnTo>
                    <a:lnTo>
                      <a:pt x="21" y="14"/>
                    </a:lnTo>
                    <a:lnTo>
                      <a:pt x="6" y="26"/>
                    </a:lnTo>
                    <a:lnTo>
                      <a:pt x="0" y="39"/>
                    </a:lnTo>
                    <a:lnTo>
                      <a:pt x="22" y="26"/>
                    </a:lnTo>
                    <a:lnTo>
                      <a:pt x="38" y="16"/>
                    </a:lnTo>
                    <a:lnTo>
                      <a:pt x="64" y="10"/>
                    </a:lnTo>
                    <a:lnTo>
                      <a:pt x="96" y="10"/>
                    </a:lnTo>
                    <a:close/>
                  </a:path>
                </a:pathLst>
              </a:custGeom>
              <a:solidFill>
                <a:srgbClr val="C06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6" name="Freeform 28"/>
              <p:cNvSpPr>
                <a:spLocks/>
              </p:cNvSpPr>
              <p:nvPr/>
            </p:nvSpPr>
            <p:spPr bwMode="auto">
              <a:xfrm>
                <a:off x="8218" y="4604"/>
                <a:ext cx="95" cy="41"/>
              </a:xfrm>
              <a:custGeom>
                <a:avLst/>
                <a:gdLst/>
                <a:ahLst/>
                <a:cxnLst>
                  <a:cxn ang="0">
                    <a:pos x="0" y="10"/>
                  </a:cxn>
                  <a:cxn ang="0">
                    <a:pos x="10" y="3"/>
                  </a:cxn>
                  <a:cxn ang="0">
                    <a:pos x="23" y="0"/>
                  </a:cxn>
                  <a:cxn ang="0">
                    <a:pos x="39" y="0"/>
                  </a:cxn>
                  <a:cxn ang="0">
                    <a:pos x="58" y="7"/>
                  </a:cxn>
                  <a:cxn ang="0">
                    <a:pos x="74" y="15"/>
                  </a:cxn>
                  <a:cxn ang="0">
                    <a:pos x="89" y="28"/>
                  </a:cxn>
                  <a:cxn ang="0">
                    <a:pos x="95" y="41"/>
                  </a:cxn>
                  <a:cxn ang="0">
                    <a:pos x="74" y="26"/>
                  </a:cxn>
                  <a:cxn ang="0">
                    <a:pos x="57" y="18"/>
                  </a:cxn>
                  <a:cxn ang="0">
                    <a:pos x="31" y="10"/>
                  </a:cxn>
                  <a:cxn ang="0">
                    <a:pos x="0" y="10"/>
                  </a:cxn>
                </a:cxnLst>
                <a:rect l="0" t="0" r="r" b="b"/>
                <a:pathLst>
                  <a:path w="95" h="41">
                    <a:moveTo>
                      <a:pt x="0" y="10"/>
                    </a:moveTo>
                    <a:lnTo>
                      <a:pt x="10" y="3"/>
                    </a:lnTo>
                    <a:lnTo>
                      <a:pt x="23" y="0"/>
                    </a:lnTo>
                    <a:lnTo>
                      <a:pt x="39" y="0"/>
                    </a:lnTo>
                    <a:lnTo>
                      <a:pt x="58" y="7"/>
                    </a:lnTo>
                    <a:lnTo>
                      <a:pt x="74" y="15"/>
                    </a:lnTo>
                    <a:lnTo>
                      <a:pt x="89" y="28"/>
                    </a:lnTo>
                    <a:lnTo>
                      <a:pt x="95" y="41"/>
                    </a:lnTo>
                    <a:lnTo>
                      <a:pt x="74" y="26"/>
                    </a:lnTo>
                    <a:lnTo>
                      <a:pt x="57" y="18"/>
                    </a:lnTo>
                    <a:lnTo>
                      <a:pt x="31" y="10"/>
                    </a:lnTo>
                    <a:lnTo>
                      <a:pt x="0" y="10"/>
                    </a:lnTo>
                    <a:close/>
                  </a:path>
                </a:pathLst>
              </a:custGeom>
              <a:solidFill>
                <a:srgbClr val="C06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7" name="Freeform 29"/>
              <p:cNvSpPr>
                <a:spLocks/>
              </p:cNvSpPr>
              <p:nvPr/>
            </p:nvSpPr>
            <p:spPr bwMode="auto">
              <a:xfrm>
                <a:off x="7726" y="8011"/>
                <a:ext cx="528" cy="271"/>
              </a:xfrm>
              <a:custGeom>
                <a:avLst/>
                <a:gdLst/>
                <a:ahLst/>
                <a:cxnLst>
                  <a:cxn ang="0">
                    <a:pos x="301" y="0"/>
                  </a:cxn>
                  <a:cxn ang="0">
                    <a:pos x="184" y="76"/>
                  </a:cxn>
                  <a:cxn ang="0">
                    <a:pos x="95" y="105"/>
                  </a:cxn>
                  <a:cxn ang="0">
                    <a:pos x="21" y="131"/>
                  </a:cxn>
                  <a:cxn ang="0">
                    <a:pos x="1" y="153"/>
                  </a:cxn>
                  <a:cxn ang="0">
                    <a:pos x="0" y="199"/>
                  </a:cxn>
                  <a:cxn ang="0">
                    <a:pos x="4" y="229"/>
                  </a:cxn>
                  <a:cxn ang="0">
                    <a:pos x="25" y="255"/>
                  </a:cxn>
                  <a:cxn ang="0">
                    <a:pos x="69" y="271"/>
                  </a:cxn>
                  <a:cxn ang="0">
                    <a:pos x="127" y="271"/>
                  </a:cxn>
                  <a:cxn ang="0">
                    <a:pos x="258" y="255"/>
                  </a:cxn>
                  <a:cxn ang="0">
                    <a:pos x="322" y="236"/>
                  </a:cxn>
                  <a:cxn ang="0">
                    <a:pos x="366" y="237"/>
                  </a:cxn>
                  <a:cxn ang="0">
                    <a:pos x="461" y="241"/>
                  </a:cxn>
                  <a:cxn ang="0">
                    <a:pos x="492" y="236"/>
                  </a:cxn>
                  <a:cxn ang="0">
                    <a:pos x="513" y="225"/>
                  </a:cxn>
                  <a:cxn ang="0">
                    <a:pos x="526" y="205"/>
                  </a:cxn>
                  <a:cxn ang="0">
                    <a:pos x="528" y="55"/>
                  </a:cxn>
                  <a:cxn ang="0">
                    <a:pos x="301" y="0"/>
                  </a:cxn>
                </a:cxnLst>
                <a:rect l="0" t="0" r="r" b="b"/>
                <a:pathLst>
                  <a:path w="528" h="271">
                    <a:moveTo>
                      <a:pt x="301" y="0"/>
                    </a:moveTo>
                    <a:lnTo>
                      <a:pt x="184" y="76"/>
                    </a:lnTo>
                    <a:lnTo>
                      <a:pt x="95" y="105"/>
                    </a:lnTo>
                    <a:lnTo>
                      <a:pt x="21" y="131"/>
                    </a:lnTo>
                    <a:lnTo>
                      <a:pt x="1" y="153"/>
                    </a:lnTo>
                    <a:lnTo>
                      <a:pt x="0" y="199"/>
                    </a:lnTo>
                    <a:lnTo>
                      <a:pt x="4" y="229"/>
                    </a:lnTo>
                    <a:lnTo>
                      <a:pt x="25" y="255"/>
                    </a:lnTo>
                    <a:lnTo>
                      <a:pt x="69" y="271"/>
                    </a:lnTo>
                    <a:lnTo>
                      <a:pt x="127" y="271"/>
                    </a:lnTo>
                    <a:lnTo>
                      <a:pt x="258" y="255"/>
                    </a:lnTo>
                    <a:lnTo>
                      <a:pt x="322" y="236"/>
                    </a:lnTo>
                    <a:lnTo>
                      <a:pt x="366" y="237"/>
                    </a:lnTo>
                    <a:lnTo>
                      <a:pt x="461" y="241"/>
                    </a:lnTo>
                    <a:lnTo>
                      <a:pt x="492" y="236"/>
                    </a:lnTo>
                    <a:lnTo>
                      <a:pt x="513" y="225"/>
                    </a:lnTo>
                    <a:lnTo>
                      <a:pt x="526" y="205"/>
                    </a:lnTo>
                    <a:lnTo>
                      <a:pt x="528" y="55"/>
                    </a:lnTo>
                    <a:lnTo>
                      <a:pt x="301" y="0"/>
                    </a:lnTo>
                    <a:close/>
                  </a:path>
                </a:pathLst>
              </a:custGeom>
              <a:solidFill>
                <a:srgbClr val="60300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8" name="Freeform 30"/>
              <p:cNvSpPr>
                <a:spLocks/>
              </p:cNvSpPr>
              <p:nvPr/>
            </p:nvSpPr>
            <p:spPr bwMode="auto">
              <a:xfrm>
                <a:off x="8431" y="7991"/>
                <a:ext cx="386" cy="403"/>
              </a:xfrm>
              <a:custGeom>
                <a:avLst/>
                <a:gdLst/>
                <a:ahLst/>
                <a:cxnLst>
                  <a:cxn ang="0">
                    <a:pos x="218" y="42"/>
                  </a:cxn>
                  <a:cxn ang="0">
                    <a:pos x="276" y="149"/>
                  </a:cxn>
                  <a:cxn ang="0">
                    <a:pos x="346" y="238"/>
                  </a:cxn>
                  <a:cxn ang="0">
                    <a:pos x="378" y="272"/>
                  </a:cxn>
                  <a:cxn ang="0">
                    <a:pos x="386" y="300"/>
                  </a:cxn>
                  <a:cxn ang="0">
                    <a:pos x="386" y="338"/>
                  </a:cxn>
                  <a:cxn ang="0">
                    <a:pos x="371" y="372"/>
                  </a:cxn>
                  <a:cxn ang="0">
                    <a:pos x="331" y="397"/>
                  </a:cxn>
                  <a:cxn ang="0">
                    <a:pos x="289" y="403"/>
                  </a:cxn>
                  <a:cxn ang="0">
                    <a:pos x="218" y="403"/>
                  </a:cxn>
                  <a:cxn ang="0">
                    <a:pos x="179" y="380"/>
                  </a:cxn>
                  <a:cxn ang="0">
                    <a:pos x="139" y="350"/>
                  </a:cxn>
                  <a:cxn ang="0">
                    <a:pos x="92" y="280"/>
                  </a:cxn>
                  <a:cxn ang="0">
                    <a:pos x="63" y="243"/>
                  </a:cxn>
                  <a:cxn ang="0">
                    <a:pos x="2" y="186"/>
                  </a:cxn>
                  <a:cxn ang="0">
                    <a:pos x="0" y="71"/>
                  </a:cxn>
                  <a:cxn ang="0">
                    <a:pos x="10" y="0"/>
                  </a:cxn>
                  <a:cxn ang="0">
                    <a:pos x="218" y="42"/>
                  </a:cxn>
                </a:cxnLst>
                <a:rect l="0" t="0" r="r" b="b"/>
                <a:pathLst>
                  <a:path w="386" h="403">
                    <a:moveTo>
                      <a:pt x="218" y="42"/>
                    </a:moveTo>
                    <a:lnTo>
                      <a:pt x="276" y="149"/>
                    </a:lnTo>
                    <a:lnTo>
                      <a:pt x="346" y="238"/>
                    </a:lnTo>
                    <a:lnTo>
                      <a:pt x="378" y="272"/>
                    </a:lnTo>
                    <a:lnTo>
                      <a:pt x="386" y="300"/>
                    </a:lnTo>
                    <a:lnTo>
                      <a:pt x="386" y="338"/>
                    </a:lnTo>
                    <a:lnTo>
                      <a:pt x="371" y="372"/>
                    </a:lnTo>
                    <a:lnTo>
                      <a:pt x="331" y="397"/>
                    </a:lnTo>
                    <a:lnTo>
                      <a:pt x="289" y="403"/>
                    </a:lnTo>
                    <a:lnTo>
                      <a:pt x="218" y="403"/>
                    </a:lnTo>
                    <a:lnTo>
                      <a:pt x="179" y="380"/>
                    </a:lnTo>
                    <a:lnTo>
                      <a:pt x="139" y="350"/>
                    </a:lnTo>
                    <a:lnTo>
                      <a:pt x="92" y="280"/>
                    </a:lnTo>
                    <a:lnTo>
                      <a:pt x="63" y="243"/>
                    </a:lnTo>
                    <a:lnTo>
                      <a:pt x="2" y="186"/>
                    </a:lnTo>
                    <a:lnTo>
                      <a:pt x="0" y="71"/>
                    </a:lnTo>
                    <a:lnTo>
                      <a:pt x="10" y="0"/>
                    </a:lnTo>
                    <a:lnTo>
                      <a:pt x="218" y="42"/>
                    </a:lnTo>
                    <a:close/>
                  </a:path>
                </a:pathLst>
              </a:custGeom>
              <a:solidFill>
                <a:srgbClr val="60300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79" name="Freeform 31"/>
              <p:cNvSpPr>
                <a:spLocks/>
              </p:cNvSpPr>
              <p:nvPr/>
            </p:nvSpPr>
            <p:spPr bwMode="auto">
              <a:xfrm>
                <a:off x="7926" y="6234"/>
                <a:ext cx="752" cy="1995"/>
              </a:xfrm>
              <a:custGeom>
                <a:avLst/>
                <a:gdLst/>
                <a:ahLst/>
                <a:cxnLst>
                  <a:cxn ang="0">
                    <a:pos x="93" y="12"/>
                  </a:cxn>
                  <a:cxn ang="0">
                    <a:pos x="32" y="481"/>
                  </a:cxn>
                  <a:cxn ang="0">
                    <a:pos x="19" y="665"/>
                  </a:cxn>
                  <a:cxn ang="0">
                    <a:pos x="9" y="854"/>
                  </a:cxn>
                  <a:cxn ang="0">
                    <a:pos x="9" y="1029"/>
                  </a:cxn>
                  <a:cxn ang="0">
                    <a:pos x="0" y="1168"/>
                  </a:cxn>
                  <a:cxn ang="0">
                    <a:pos x="6" y="1230"/>
                  </a:cxn>
                  <a:cxn ang="0">
                    <a:pos x="51" y="1500"/>
                  </a:cxn>
                  <a:cxn ang="0">
                    <a:pos x="51" y="1746"/>
                  </a:cxn>
                  <a:cxn ang="0">
                    <a:pos x="58" y="1868"/>
                  </a:cxn>
                  <a:cxn ang="0">
                    <a:pos x="101" y="1902"/>
                  </a:cxn>
                  <a:cxn ang="0">
                    <a:pos x="160" y="1920"/>
                  </a:cxn>
                  <a:cxn ang="0">
                    <a:pos x="210" y="1928"/>
                  </a:cxn>
                  <a:cxn ang="0">
                    <a:pos x="274" y="1936"/>
                  </a:cxn>
                  <a:cxn ang="0">
                    <a:pos x="336" y="1944"/>
                  </a:cxn>
                  <a:cxn ang="0">
                    <a:pos x="337" y="1860"/>
                  </a:cxn>
                  <a:cxn ang="0">
                    <a:pos x="303" y="1459"/>
                  </a:cxn>
                  <a:cxn ang="0">
                    <a:pos x="277" y="1238"/>
                  </a:cxn>
                  <a:cxn ang="0">
                    <a:pos x="274" y="1137"/>
                  </a:cxn>
                  <a:cxn ang="0">
                    <a:pos x="289" y="882"/>
                  </a:cxn>
                  <a:cxn ang="0">
                    <a:pos x="316" y="542"/>
                  </a:cxn>
                  <a:cxn ang="0">
                    <a:pos x="355" y="866"/>
                  </a:cxn>
                  <a:cxn ang="0">
                    <a:pos x="407" y="1221"/>
                  </a:cxn>
                  <a:cxn ang="0">
                    <a:pos x="432" y="1453"/>
                  </a:cxn>
                  <a:cxn ang="0">
                    <a:pos x="489" y="1957"/>
                  </a:cxn>
                  <a:cxn ang="0">
                    <a:pos x="526" y="1975"/>
                  </a:cxn>
                  <a:cxn ang="0">
                    <a:pos x="565" y="1990"/>
                  </a:cxn>
                  <a:cxn ang="0">
                    <a:pos x="615" y="1995"/>
                  </a:cxn>
                  <a:cxn ang="0">
                    <a:pos x="671" y="1995"/>
                  </a:cxn>
                  <a:cxn ang="0">
                    <a:pos x="730" y="1957"/>
                  </a:cxn>
                  <a:cxn ang="0">
                    <a:pos x="752" y="1923"/>
                  </a:cxn>
                  <a:cxn ang="0">
                    <a:pos x="749" y="1843"/>
                  </a:cxn>
                  <a:cxn ang="0">
                    <a:pos x="725" y="1597"/>
                  </a:cxn>
                  <a:cxn ang="0">
                    <a:pos x="696" y="1317"/>
                  </a:cxn>
                  <a:cxn ang="0">
                    <a:pos x="665" y="974"/>
                  </a:cxn>
                  <a:cxn ang="0">
                    <a:pos x="634" y="667"/>
                  </a:cxn>
                  <a:cxn ang="0">
                    <a:pos x="634" y="477"/>
                  </a:cxn>
                  <a:cxn ang="0">
                    <a:pos x="659" y="314"/>
                  </a:cxn>
                  <a:cxn ang="0">
                    <a:pos x="634" y="109"/>
                  </a:cxn>
                  <a:cxn ang="0">
                    <a:pos x="623" y="0"/>
                  </a:cxn>
                  <a:cxn ang="0">
                    <a:pos x="441" y="55"/>
                  </a:cxn>
                  <a:cxn ang="0">
                    <a:pos x="303" y="81"/>
                  </a:cxn>
                  <a:cxn ang="0">
                    <a:pos x="187" y="55"/>
                  </a:cxn>
                  <a:cxn ang="0">
                    <a:pos x="93" y="12"/>
                  </a:cxn>
                </a:cxnLst>
                <a:rect l="0" t="0" r="r" b="b"/>
                <a:pathLst>
                  <a:path w="752" h="1995">
                    <a:moveTo>
                      <a:pt x="93" y="12"/>
                    </a:moveTo>
                    <a:lnTo>
                      <a:pt x="32" y="481"/>
                    </a:lnTo>
                    <a:lnTo>
                      <a:pt x="19" y="665"/>
                    </a:lnTo>
                    <a:lnTo>
                      <a:pt x="9" y="854"/>
                    </a:lnTo>
                    <a:lnTo>
                      <a:pt x="9" y="1029"/>
                    </a:lnTo>
                    <a:lnTo>
                      <a:pt x="0" y="1168"/>
                    </a:lnTo>
                    <a:lnTo>
                      <a:pt x="6" y="1230"/>
                    </a:lnTo>
                    <a:lnTo>
                      <a:pt x="51" y="1500"/>
                    </a:lnTo>
                    <a:lnTo>
                      <a:pt x="51" y="1746"/>
                    </a:lnTo>
                    <a:lnTo>
                      <a:pt x="58" y="1868"/>
                    </a:lnTo>
                    <a:lnTo>
                      <a:pt x="101" y="1902"/>
                    </a:lnTo>
                    <a:lnTo>
                      <a:pt x="160" y="1920"/>
                    </a:lnTo>
                    <a:lnTo>
                      <a:pt x="210" y="1928"/>
                    </a:lnTo>
                    <a:lnTo>
                      <a:pt x="274" y="1936"/>
                    </a:lnTo>
                    <a:lnTo>
                      <a:pt x="336" y="1944"/>
                    </a:lnTo>
                    <a:lnTo>
                      <a:pt x="337" y="1860"/>
                    </a:lnTo>
                    <a:lnTo>
                      <a:pt x="303" y="1459"/>
                    </a:lnTo>
                    <a:lnTo>
                      <a:pt x="277" y="1238"/>
                    </a:lnTo>
                    <a:lnTo>
                      <a:pt x="274" y="1137"/>
                    </a:lnTo>
                    <a:lnTo>
                      <a:pt x="289" y="882"/>
                    </a:lnTo>
                    <a:lnTo>
                      <a:pt x="316" y="542"/>
                    </a:lnTo>
                    <a:lnTo>
                      <a:pt x="355" y="866"/>
                    </a:lnTo>
                    <a:lnTo>
                      <a:pt x="407" y="1221"/>
                    </a:lnTo>
                    <a:lnTo>
                      <a:pt x="432" y="1453"/>
                    </a:lnTo>
                    <a:lnTo>
                      <a:pt x="489" y="1957"/>
                    </a:lnTo>
                    <a:lnTo>
                      <a:pt x="526" y="1975"/>
                    </a:lnTo>
                    <a:lnTo>
                      <a:pt x="565" y="1990"/>
                    </a:lnTo>
                    <a:lnTo>
                      <a:pt x="615" y="1995"/>
                    </a:lnTo>
                    <a:lnTo>
                      <a:pt x="671" y="1995"/>
                    </a:lnTo>
                    <a:lnTo>
                      <a:pt x="730" y="1957"/>
                    </a:lnTo>
                    <a:lnTo>
                      <a:pt x="752" y="1923"/>
                    </a:lnTo>
                    <a:lnTo>
                      <a:pt x="749" y="1843"/>
                    </a:lnTo>
                    <a:lnTo>
                      <a:pt x="725" y="1597"/>
                    </a:lnTo>
                    <a:lnTo>
                      <a:pt x="696" y="1317"/>
                    </a:lnTo>
                    <a:lnTo>
                      <a:pt x="665" y="974"/>
                    </a:lnTo>
                    <a:lnTo>
                      <a:pt x="634" y="667"/>
                    </a:lnTo>
                    <a:lnTo>
                      <a:pt x="634" y="477"/>
                    </a:lnTo>
                    <a:lnTo>
                      <a:pt x="659" y="314"/>
                    </a:lnTo>
                    <a:lnTo>
                      <a:pt x="634" y="109"/>
                    </a:lnTo>
                    <a:lnTo>
                      <a:pt x="623" y="0"/>
                    </a:lnTo>
                    <a:lnTo>
                      <a:pt x="441" y="55"/>
                    </a:lnTo>
                    <a:lnTo>
                      <a:pt x="303" y="81"/>
                    </a:lnTo>
                    <a:lnTo>
                      <a:pt x="187" y="55"/>
                    </a:lnTo>
                    <a:lnTo>
                      <a:pt x="93" y="12"/>
                    </a:lnTo>
                    <a:close/>
                  </a:path>
                </a:pathLst>
              </a:custGeom>
              <a:solidFill>
                <a:srgbClr val="20202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0" name="Freeform 32"/>
              <p:cNvSpPr>
                <a:spLocks/>
              </p:cNvSpPr>
              <p:nvPr/>
            </p:nvSpPr>
            <p:spPr bwMode="auto">
              <a:xfrm>
                <a:off x="8291" y="4996"/>
                <a:ext cx="492" cy="1751"/>
              </a:xfrm>
              <a:custGeom>
                <a:avLst/>
                <a:gdLst/>
                <a:ahLst/>
                <a:cxnLst>
                  <a:cxn ang="0">
                    <a:pos x="37" y="0"/>
                  </a:cxn>
                  <a:cxn ang="0">
                    <a:pos x="55" y="16"/>
                  </a:cxn>
                  <a:cxn ang="0">
                    <a:pos x="69" y="26"/>
                  </a:cxn>
                  <a:cxn ang="0">
                    <a:pos x="90" y="38"/>
                  </a:cxn>
                  <a:cxn ang="0">
                    <a:pos x="116" y="50"/>
                  </a:cxn>
                  <a:cxn ang="0">
                    <a:pos x="147" y="61"/>
                  </a:cxn>
                  <a:cxn ang="0">
                    <a:pos x="201" y="77"/>
                  </a:cxn>
                  <a:cxn ang="0">
                    <a:pos x="327" y="100"/>
                  </a:cxn>
                  <a:cxn ang="0">
                    <a:pos x="342" y="166"/>
                  </a:cxn>
                  <a:cxn ang="0">
                    <a:pos x="361" y="210"/>
                  </a:cxn>
                  <a:cxn ang="0">
                    <a:pos x="423" y="398"/>
                  </a:cxn>
                  <a:cxn ang="0">
                    <a:pos x="484" y="673"/>
                  </a:cxn>
                  <a:cxn ang="0">
                    <a:pos x="492" y="823"/>
                  </a:cxn>
                  <a:cxn ang="0">
                    <a:pos x="486" y="962"/>
                  </a:cxn>
                  <a:cxn ang="0">
                    <a:pos x="478" y="1067"/>
                  </a:cxn>
                  <a:cxn ang="0">
                    <a:pos x="460" y="1229"/>
                  </a:cxn>
                  <a:cxn ang="0">
                    <a:pos x="455" y="1308"/>
                  </a:cxn>
                  <a:cxn ang="0">
                    <a:pos x="445" y="1392"/>
                  </a:cxn>
                  <a:cxn ang="0">
                    <a:pos x="445" y="1489"/>
                  </a:cxn>
                  <a:cxn ang="0">
                    <a:pos x="471" y="1643"/>
                  </a:cxn>
                  <a:cxn ang="0">
                    <a:pos x="428" y="1683"/>
                  </a:cxn>
                  <a:cxn ang="0">
                    <a:pos x="350" y="1727"/>
                  </a:cxn>
                  <a:cxn ang="0">
                    <a:pos x="284" y="1748"/>
                  </a:cxn>
                  <a:cxn ang="0">
                    <a:pos x="219" y="1751"/>
                  </a:cxn>
                  <a:cxn ang="0">
                    <a:pos x="168" y="1748"/>
                  </a:cxn>
                  <a:cxn ang="0">
                    <a:pos x="134" y="1742"/>
                  </a:cxn>
                  <a:cxn ang="0">
                    <a:pos x="106" y="1708"/>
                  </a:cxn>
                  <a:cxn ang="0">
                    <a:pos x="100" y="1653"/>
                  </a:cxn>
                  <a:cxn ang="0">
                    <a:pos x="98" y="1588"/>
                  </a:cxn>
                  <a:cxn ang="0">
                    <a:pos x="95" y="1496"/>
                  </a:cxn>
                  <a:cxn ang="0">
                    <a:pos x="85" y="1387"/>
                  </a:cxn>
                  <a:cxn ang="0">
                    <a:pos x="80" y="1252"/>
                  </a:cxn>
                  <a:cxn ang="0">
                    <a:pos x="72" y="1061"/>
                  </a:cxn>
                  <a:cxn ang="0">
                    <a:pos x="58" y="844"/>
                  </a:cxn>
                  <a:cxn ang="0">
                    <a:pos x="27" y="564"/>
                  </a:cxn>
                  <a:cxn ang="0">
                    <a:pos x="6" y="412"/>
                  </a:cxn>
                  <a:cxn ang="0">
                    <a:pos x="3" y="360"/>
                  </a:cxn>
                  <a:cxn ang="0">
                    <a:pos x="3" y="302"/>
                  </a:cxn>
                  <a:cxn ang="0">
                    <a:pos x="3" y="252"/>
                  </a:cxn>
                  <a:cxn ang="0">
                    <a:pos x="0" y="192"/>
                  </a:cxn>
                  <a:cxn ang="0">
                    <a:pos x="6" y="136"/>
                  </a:cxn>
                  <a:cxn ang="0">
                    <a:pos x="13" y="103"/>
                  </a:cxn>
                  <a:cxn ang="0">
                    <a:pos x="24" y="64"/>
                  </a:cxn>
                  <a:cxn ang="0">
                    <a:pos x="32" y="30"/>
                  </a:cxn>
                  <a:cxn ang="0">
                    <a:pos x="37" y="0"/>
                  </a:cxn>
                </a:cxnLst>
                <a:rect l="0" t="0" r="r" b="b"/>
                <a:pathLst>
                  <a:path w="492" h="1751">
                    <a:moveTo>
                      <a:pt x="37" y="0"/>
                    </a:moveTo>
                    <a:lnTo>
                      <a:pt x="55" y="16"/>
                    </a:lnTo>
                    <a:lnTo>
                      <a:pt x="69" y="26"/>
                    </a:lnTo>
                    <a:lnTo>
                      <a:pt x="90" y="38"/>
                    </a:lnTo>
                    <a:lnTo>
                      <a:pt x="116" y="50"/>
                    </a:lnTo>
                    <a:lnTo>
                      <a:pt x="147" y="61"/>
                    </a:lnTo>
                    <a:lnTo>
                      <a:pt x="201" y="77"/>
                    </a:lnTo>
                    <a:lnTo>
                      <a:pt x="327" y="100"/>
                    </a:lnTo>
                    <a:lnTo>
                      <a:pt x="342" y="166"/>
                    </a:lnTo>
                    <a:lnTo>
                      <a:pt x="361" y="210"/>
                    </a:lnTo>
                    <a:lnTo>
                      <a:pt x="423" y="398"/>
                    </a:lnTo>
                    <a:lnTo>
                      <a:pt x="484" y="673"/>
                    </a:lnTo>
                    <a:lnTo>
                      <a:pt x="492" y="823"/>
                    </a:lnTo>
                    <a:lnTo>
                      <a:pt x="486" y="962"/>
                    </a:lnTo>
                    <a:lnTo>
                      <a:pt x="478" y="1067"/>
                    </a:lnTo>
                    <a:lnTo>
                      <a:pt x="460" y="1229"/>
                    </a:lnTo>
                    <a:lnTo>
                      <a:pt x="455" y="1308"/>
                    </a:lnTo>
                    <a:lnTo>
                      <a:pt x="445" y="1392"/>
                    </a:lnTo>
                    <a:lnTo>
                      <a:pt x="445" y="1489"/>
                    </a:lnTo>
                    <a:lnTo>
                      <a:pt x="471" y="1643"/>
                    </a:lnTo>
                    <a:lnTo>
                      <a:pt x="428" y="1683"/>
                    </a:lnTo>
                    <a:lnTo>
                      <a:pt x="350" y="1727"/>
                    </a:lnTo>
                    <a:lnTo>
                      <a:pt x="284" y="1748"/>
                    </a:lnTo>
                    <a:lnTo>
                      <a:pt x="219" y="1751"/>
                    </a:lnTo>
                    <a:lnTo>
                      <a:pt x="168" y="1748"/>
                    </a:lnTo>
                    <a:lnTo>
                      <a:pt x="134" y="1742"/>
                    </a:lnTo>
                    <a:lnTo>
                      <a:pt x="106" y="1708"/>
                    </a:lnTo>
                    <a:lnTo>
                      <a:pt x="100" y="1653"/>
                    </a:lnTo>
                    <a:lnTo>
                      <a:pt x="98" y="1588"/>
                    </a:lnTo>
                    <a:lnTo>
                      <a:pt x="95" y="1496"/>
                    </a:lnTo>
                    <a:lnTo>
                      <a:pt x="85" y="1387"/>
                    </a:lnTo>
                    <a:lnTo>
                      <a:pt x="80" y="1252"/>
                    </a:lnTo>
                    <a:lnTo>
                      <a:pt x="72" y="1061"/>
                    </a:lnTo>
                    <a:lnTo>
                      <a:pt x="58" y="844"/>
                    </a:lnTo>
                    <a:lnTo>
                      <a:pt x="27" y="564"/>
                    </a:lnTo>
                    <a:lnTo>
                      <a:pt x="6" y="412"/>
                    </a:lnTo>
                    <a:lnTo>
                      <a:pt x="3" y="360"/>
                    </a:lnTo>
                    <a:lnTo>
                      <a:pt x="3" y="302"/>
                    </a:lnTo>
                    <a:lnTo>
                      <a:pt x="3" y="252"/>
                    </a:lnTo>
                    <a:lnTo>
                      <a:pt x="0" y="192"/>
                    </a:lnTo>
                    <a:lnTo>
                      <a:pt x="6" y="136"/>
                    </a:lnTo>
                    <a:lnTo>
                      <a:pt x="13" y="103"/>
                    </a:lnTo>
                    <a:lnTo>
                      <a:pt x="24" y="64"/>
                    </a:lnTo>
                    <a:lnTo>
                      <a:pt x="32" y="30"/>
                    </a:lnTo>
                    <a:lnTo>
                      <a:pt x="37" y="0"/>
                    </a:lnTo>
                    <a:close/>
                  </a:path>
                </a:pathLst>
              </a:custGeom>
              <a:solidFill>
                <a:srgbClr val="60606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1" name="Freeform 33"/>
              <p:cNvSpPr>
                <a:spLocks/>
              </p:cNvSpPr>
              <p:nvPr/>
            </p:nvSpPr>
            <p:spPr bwMode="auto">
              <a:xfrm>
                <a:off x="8575" y="5544"/>
                <a:ext cx="98" cy="675"/>
              </a:xfrm>
              <a:custGeom>
                <a:avLst/>
                <a:gdLst/>
                <a:ahLst/>
                <a:cxnLst>
                  <a:cxn ang="0">
                    <a:pos x="14" y="0"/>
                  </a:cxn>
                  <a:cxn ang="0">
                    <a:pos x="29" y="205"/>
                  </a:cxn>
                  <a:cxn ang="0">
                    <a:pos x="24" y="278"/>
                  </a:cxn>
                  <a:cxn ang="0">
                    <a:pos x="0" y="370"/>
                  </a:cxn>
                  <a:cxn ang="0">
                    <a:pos x="10" y="438"/>
                  </a:cxn>
                  <a:cxn ang="0">
                    <a:pos x="35" y="493"/>
                  </a:cxn>
                  <a:cxn ang="0">
                    <a:pos x="43" y="613"/>
                  </a:cxn>
                  <a:cxn ang="0">
                    <a:pos x="48" y="675"/>
                  </a:cxn>
                  <a:cxn ang="0">
                    <a:pos x="90" y="421"/>
                  </a:cxn>
                  <a:cxn ang="0">
                    <a:pos x="98" y="283"/>
                  </a:cxn>
                  <a:cxn ang="0">
                    <a:pos x="14" y="0"/>
                  </a:cxn>
                </a:cxnLst>
                <a:rect l="0" t="0" r="r" b="b"/>
                <a:pathLst>
                  <a:path w="98" h="675">
                    <a:moveTo>
                      <a:pt x="14" y="0"/>
                    </a:moveTo>
                    <a:lnTo>
                      <a:pt x="29" y="205"/>
                    </a:lnTo>
                    <a:lnTo>
                      <a:pt x="24" y="278"/>
                    </a:lnTo>
                    <a:lnTo>
                      <a:pt x="0" y="370"/>
                    </a:lnTo>
                    <a:lnTo>
                      <a:pt x="10" y="438"/>
                    </a:lnTo>
                    <a:lnTo>
                      <a:pt x="35" y="493"/>
                    </a:lnTo>
                    <a:lnTo>
                      <a:pt x="43" y="613"/>
                    </a:lnTo>
                    <a:lnTo>
                      <a:pt x="48" y="675"/>
                    </a:lnTo>
                    <a:lnTo>
                      <a:pt x="90" y="421"/>
                    </a:lnTo>
                    <a:lnTo>
                      <a:pt x="98" y="283"/>
                    </a:lnTo>
                    <a:lnTo>
                      <a:pt x="14" y="0"/>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2" name="Freeform 34"/>
              <p:cNvSpPr>
                <a:spLocks/>
              </p:cNvSpPr>
              <p:nvPr/>
            </p:nvSpPr>
            <p:spPr bwMode="auto">
              <a:xfrm>
                <a:off x="8518" y="6416"/>
                <a:ext cx="222" cy="297"/>
              </a:xfrm>
              <a:custGeom>
                <a:avLst/>
                <a:gdLst/>
                <a:ahLst/>
                <a:cxnLst>
                  <a:cxn ang="0">
                    <a:pos x="215" y="87"/>
                  </a:cxn>
                  <a:cxn ang="0">
                    <a:pos x="213" y="163"/>
                  </a:cxn>
                  <a:cxn ang="0">
                    <a:pos x="210" y="202"/>
                  </a:cxn>
                  <a:cxn ang="0">
                    <a:pos x="207" y="228"/>
                  </a:cxn>
                  <a:cxn ang="0">
                    <a:pos x="202" y="255"/>
                  </a:cxn>
                  <a:cxn ang="0">
                    <a:pos x="192" y="267"/>
                  </a:cxn>
                  <a:cxn ang="0">
                    <a:pos x="183" y="270"/>
                  </a:cxn>
                  <a:cxn ang="0">
                    <a:pos x="175" y="275"/>
                  </a:cxn>
                  <a:cxn ang="0">
                    <a:pos x="167" y="281"/>
                  </a:cxn>
                  <a:cxn ang="0">
                    <a:pos x="157" y="288"/>
                  </a:cxn>
                  <a:cxn ang="0">
                    <a:pos x="146" y="294"/>
                  </a:cxn>
                  <a:cxn ang="0">
                    <a:pos x="131" y="297"/>
                  </a:cxn>
                  <a:cxn ang="0">
                    <a:pos x="121" y="296"/>
                  </a:cxn>
                  <a:cxn ang="0">
                    <a:pos x="110" y="289"/>
                  </a:cxn>
                  <a:cxn ang="0">
                    <a:pos x="100" y="289"/>
                  </a:cxn>
                  <a:cxn ang="0">
                    <a:pos x="84" y="286"/>
                  </a:cxn>
                  <a:cxn ang="0">
                    <a:pos x="70" y="286"/>
                  </a:cxn>
                  <a:cxn ang="0">
                    <a:pos x="54" y="278"/>
                  </a:cxn>
                  <a:cxn ang="0">
                    <a:pos x="42" y="275"/>
                  </a:cxn>
                  <a:cxn ang="0">
                    <a:pos x="29" y="252"/>
                  </a:cxn>
                  <a:cxn ang="0">
                    <a:pos x="26" y="238"/>
                  </a:cxn>
                  <a:cxn ang="0">
                    <a:pos x="23" y="217"/>
                  </a:cxn>
                  <a:cxn ang="0">
                    <a:pos x="23" y="176"/>
                  </a:cxn>
                  <a:cxn ang="0">
                    <a:pos x="16" y="179"/>
                  </a:cxn>
                  <a:cxn ang="0">
                    <a:pos x="12" y="176"/>
                  </a:cxn>
                  <a:cxn ang="0">
                    <a:pos x="8" y="168"/>
                  </a:cxn>
                  <a:cxn ang="0">
                    <a:pos x="2" y="142"/>
                  </a:cxn>
                  <a:cxn ang="0">
                    <a:pos x="0" y="121"/>
                  </a:cxn>
                  <a:cxn ang="0">
                    <a:pos x="12" y="92"/>
                  </a:cxn>
                  <a:cxn ang="0">
                    <a:pos x="25" y="73"/>
                  </a:cxn>
                  <a:cxn ang="0">
                    <a:pos x="46" y="42"/>
                  </a:cxn>
                  <a:cxn ang="0">
                    <a:pos x="57" y="34"/>
                  </a:cxn>
                  <a:cxn ang="0">
                    <a:pos x="70" y="29"/>
                  </a:cxn>
                  <a:cxn ang="0">
                    <a:pos x="84" y="26"/>
                  </a:cxn>
                  <a:cxn ang="0">
                    <a:pos x="102" y="19"/>
                  </a:cxn>
                  <a:cxn ang="0">
                    <a:pos x="126" y="0"/>
                  </a:cxn>
                  <a:cxn ang="0">
                    <a:pos x="222" y="39"/>
                  </a:cxn>
                  <a:cxn ang="0">
                    <a:pos x="215" y="87"/>
                  </a:cxn>
                </a:cxnLst>
                <a:rect l="0" t="0" r="r" b="b"/>
                <a:pathLst>
                  <a:path w="222" h="297">
                    <a:moveTo>
                      <a:pt x="215" y="87"/>
                    </a:moveTo>
                    <a:lnTo>
                      <a:pt x="213" y="163"/>
                    </a:lnTo>
                    <a:lnTo>
                      <a:pt x="210" y="202"/>
                    </a:lnTo>
                    <a:lnTo>
                      <a:pt x="207" y="228"/>
                    </a:lnTo>
                    <a:lnTo>
                      <a:pt x="202" y="255"/>
                    </a:lnTo>
                    <a:lnTo>
                      <a:pt x="192" y="267"/>
                    </a:lnTo>
                    <a:lnTo>
                      <a:pt x="183" y="270"/>
                    </a:lnTo>
                    <a:lnTo>
                      <a:pt x="175" y="275"/>
                    </a:lnTo>
                    <a:lnTo>
                      <a:pt x="167" y="281"/>
                    </a:lnTo>
                    <a:lnTo>
                      <a:pt x="157" y="288"/>
                    </a:lnTo>
                    <a:lnTo>
                      <a:pt x="146" y="294"/>
                    </a:lnTo>
                    <a:lnTo>
                      <a:pt x="131" y="297"/>
                    </a:lnTo>
                    <a:lnTo>
                      <a:pt x="121" y="296"/>
                    </a:lnTo>
                    <a:lnTo>
                      <a:pt x="110" y="289"/>
                    </a:lnTo>
                    <a:lnTo>
                      <a:pt x="100" y="289"/>
                    </a:lnTo>
                    <a:lnTo>
                      <a:pt x="84" y="286"/>
                    </a:lnTo>
                    <a:lnTo>
                      <a:pt x="70" y="286"/>
                    </a:lnTo>
                    <a:lnTo>
                      <a:pt x="54" y="278"/>
                    </a:lnTo>
                    <a:lnTo>
                      <a:pt x="42" y="275"/>
                    </a:lnTo>
                    <a:lnTo>
                      <a:pt x="29" y="252"/>
                    </a:lnTo>
                    <a:lnTo>
                      <a:pt x="26" y="238"/>
                    </a:lnTo>
                    <a:lnTo>
                      <a:pt x="23" y="217"/>
                    </a:lnTo>
                    <a:lnTo>
                      <a:pt x="23" y="176"/>
                    </a:lnTo>
                    <a:lnTo>
                      <a:pt x="16" y="179"/>
                    </a:lnTo>
                    <a:lnTo>
                      <a:pt x="12" y="176"/>
                    </a:lnTo>
                    <a:lnTo>
                      <a:pt x="8" y="168"/>
                    </a:lnTo>
                    <a:lnTo>
                      <a:pt x="2" y="142"/>
                    </a:lnTo>
                    <a:lnTo>
                      <a:pt x="0" y="121"/>
                    </a:lnTo>
                    <a:lnTo>
                      <a:pt x="12" y="92"/>
                    </a:lnTo>
                    <a:lnTo>
                      <a:pt x="25" y="73"/>
                    </a:lnTo>
                    <a:lnTo>
                      <a:pt x="46" y="42"/>
                    </a:lnTo>
                    <a:lnTo>
                      <a:pt x="57" y="34"/>
                    </a:lnTo>
                    <a:lnTo>
                      <a:pt x="70" y="29"/>
                    </a:lnTo>
                    <a:lnTo>
                      <a:pt x="84" y="26"/>
                    </a:lnTo>
                    <a:lnTo>
                      <a:pt x="102" y="19"/>
                    </a:lnTo>
                    <a:lnTo>
                      <a:pt x="126" y="0"/>
                    </a:lnTo>
                    <a:lnTo>
                      <a:pt x="222" y="39"/>
                    </a:lnTo>
                    <a:lnTo>
                      <a:pt x="215" y="87"/>
                    </a:lnTo>
                    <a:close/>
                  </a:path>
                </a:pathLst>
              </a:custGeom>
              <a:solidFill>
                <a:srgbClr val="FFE0C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3" name="Freeform 35"/>
              <p:cNvSpPr>
                <a:spLocks/>
              </p:cNvSpPr>
              <p:nvPr/>
            </p:nvSpPr>
            <p:spPr bwMode="auto">
              <a:xfrm>
                <a:off x="8593" y="6377"/>
                <a:ext cx="177" cy="126"/>
              </a:xfrm>
              <a:custGeom>
                <a:avLst/>
                <a:gdLst/>
                <a:ahLst/>
                <a:cxnLst>
                  <a:cxn ang="0">
                    <a:pos x="0" y="42"/>
                  </a:cxn>
                  <a:cxn ang="0">
                    <a:pos x="9" y="55"/>
                  </a:cxn>
                  <a:cxn ang="0">
                    <a:pos x="17" y="63"/>
                  </a:cxn>
                  <a:cxn ang="0">
                    <a:pos x="35" y="73"/>
                  </a:cxn>
                  <a:cxn ang="0">
                    <a:pos x="53" y="86"/>
                  </a:cxn>
                  <a:cxn ang="0">
                    <a:pos x="84" y="100"/>
                  </a:cxn>
                  <a:cxn ang="0">
                    <a:pos x="109" y="112"/>
                  </a:cxn>
                  <a:cxn ang="0">
                    <a:pos x="138" y="121"/>
                  </a:cxn>
                  <a:cxn ang="0">
                    <a:pos x="166" y="126"/>
                  </a:cxn>
                  <a:cxn ang="0">
                    <a:pos x="177" y="89"/>
                  </a:cxn>
                  <a:cxn ang="0">
                    <a:pos x="17" y="0"/>
                  </a:cxn>
                  <a:cxn ang="0">
                    <a:pos x="0" y="42"/>
                  </a:cxn>
                </a:cxnLst>
                <a:rect l="0" t="0" r="r" b="b"/>
                <a:pathLst>
                  <a:path w="177" h="126">
                    <a:moveTo>
                      <a:pt x="0" y="42"/>
                    </a:moveTo>
                    <a:lnTo>
                      <a:pt x="9" y="55"/>
                    </a:lnTo>
                    <a:lnTo>
                      <a:pt x="17" y="63"/>
                    </a:lnTo>
                    <a:lnTo>
                      <a:pt x="35" y="73"/>
                    </a:lnTo>
                    <a:lnTo>
                      <a:pt x="53" y="86"/>
                    </a:lnTo>
                    <a:lnTo>
                      <a:pt x="84" y="100"/>
                    </a:lnTo>
                    <a:lnTo>
                      <a:pt x="109" y="112"/>
                    </a:lnTo>
                    <a:lnTo>
                      <a:pt x="138" y="121"/>
                    </a:lnTo>
                    <a:lnTo>
                      <a:pt x="166" y="126"/>
                    </a:lnTo>
                    <a:lnTo>
                      <a:pt x="177" y="89"/>
                    </a:lnTo>
                    <a:lnTo>
                      <a:pt x="17" y="0"/>
                    </a:lnTo>
                    <a:lnTo>
                      <a:pt x="0" y="42"/>
                    </a:lnTo>
                    <a:close/>
                  </a:path>
                </a:pathLst>
              </a:custGeom>
              <a:solidFill>
                <a:srgbClr val="FFFFFF"/>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4" name="Freeform 36"/>
              <p:cNvSpPr>
                <a:spLocks/>
              </p:cNvSpPr>
              <p:nvPr/>
            </p:nvSpPr>
            <p:spPr bwMode="auto">
              <a:xfrm>
                <a:off x="8568" y="5096"/>
                <a:ext cx="307" cy="1372"/>
              </a:xfrm>
              <a:custGeom>
                <a:avLst/>
                <a:gdLst/>
                <a:ahLst/>
                <a:cxnLst>
                  <a:cxn ang="0">
                    <a:pos x="38" y="3"/>
                  </a:cxn>
                  <a:cxn ang="0">
                    <a:pos x="58" y="0"/>
                  </a:cxn>
                  <a:cxn ang="0">
                    <a:pos x="84" y="24"/>
                  </a:cxn>
                  <a:cxn ang="0">
                    <a:pos x="100" y="45"/>
                  </a:cxn>
                  <a:cxn ang="0">
                    <a:pos x="117" y="73"/>
                  </a:cxn>
                  <a:cxn ang="0">
                    <a:pos x="136" y="116"/>
                  </a:cxn>
                  <a:cxn ang="0">
                    <a:pos x="154" y="146"/>
                  </a:cxn>
                  <a:cxn ang="0">
                    <a:pos x="170" y="192"/>
                  </a:cxn>
                  <a:cxn ang="0">
                    <a:pos x="184" y="244"/>
                  </a:cxn>
                  <a:cxn ang="0">
                    <a:pos x="197" y="304"/>
                  </a:cxn>
                  <a:cxn ang="0">
                    <a:pos x="259" y="579"/>
                  </a:cxn>
                  <a:cxn ang="0">
                    <a:pos x="299" y="731"/>
                  </a:cxn>
                  <a:cxn ang="0">
                    <a:pos x="307" y="804"/>
                  </a:cxn>
                  <a:cxn ang="0">
                    <a:pos x="299" y="872"/>
                  </a:cxn>
                  <a:cxn ang="0">
                    <a:pos x="299" y="903"/>
                  </a:cxn>
                  <a:cxn ang="0">
                    <a:pos x="243" y="1220"/>
                  </a:cxn>
                  <a:cxn ang="0">
                    <a:pos x="212" y="1372"/>
                  </a:cxn>
                  <a:cxn ang="0">
                    <a:pos x="163" y="1360"/>
                  </a:cxn>
                  <a:cxn ang="0">
                    <a:pos x="133" y="1351"/>
                  </a:cxn>
                  <a:cxn ang="0">
                    <a:pos x="96" y="1333"/>
                  </a:cxn>
                  <a:cxn ang="0">
                    <a:pos x="21" y="1289"/>
                  </a:cxn>
                  <a:cxn ang="0">
                    <a:pos x="100" y="872"/>
                  </a:cxn>
                  <a:cxn ang="0">
                    <a:pos x="105" y="726"/>
                  </a:cxn>
                  <a:cxn ang="0">
                    <a:pos x="23" y="438"/>
                  </a:cxn>
                  <a:cxn ang="0">
                    <a:pos x="2" y="275"/>
                  </a:cxn>
                  <a:cxn ang="0">
                    <a:pos x="0" y="199"/>
                  </a:cxn>
                  <a:cxn ang="0">
                    <a:pos x="10" y="137"/>
                  </a:cxn>
                  <a:cxn ang="0">
                    <a:pos x="20" y="61"/>
                  </a:cxn>
                  <a:cxn ang="0">
                    <a:pos x="38" y="3"/>
                  </a:cxn>
                </a:cxnLst>
                <a:rect l="0" t="0" r="r" b="b"/>
                <a:pathLst>
                  <a:path w="307" h="1372">
                    <a:moveTo>
                      <a:pt x="38" y="3"/>
                    </a:moveTo>
                    <a:lnTo>
                      <a:pt x="58" y="0"/>
                    </a:lnTo>
                    <a:lnTo>
                      <a:pt x="84" y="24"/>
                    </a:lnTo>
                    <a:lnTo>
                      <a:pt x="100" y="45"/>
                    </a:lnTo>
                    <a:lnTo>
                      <a:pt x="117" y="73"/>
                    </a:lnTo>
                    <a:lnTo>
                      <a:pt x="136" y="116"/>
                    </a:lnTo>
                    <a:lnTo>
                      <a:pt x="154" y="146"/>
                    </a:lnTo>
                    <a:lnTo>
                      <a:pt x="170" y="192"/>
                    </a:lnTo>
                    <a:lnTo>
                      <a:pt x="184" y="244"/>
                    </a:lnTo>
                    <a:lnTo>
                      <a:pt x="197" y="304"/>
                    </a:lnTo>
                    <a:lnTo>
                      <a:pt x="259" y="579"/>
                    </a:lnTo>
                    <a:lnTo>
                      <a:pt x="299" y="731"/>
                    </a:lnTo>
                    <a:lnTo>
                      <a:pt x="307" y="804"/>
                    </a:lnTo>
                    <a:lnTo>
                      <a:pt x="299" y="872"/>
                    </a:lnTo>
                    <a:lnTo>
                      <a:pt x="299" y="903"/>
                    </a:lnTo>
                    <a:lnTo>
                      <a:pt x="243" y="1220"/>
                    </a:lnTo>
                    <a:lnTo>
                      <a:pt x="212" y="1372"/>
                    </a:lnTo>
                    <a:lnTo>
                      <a:pt x="163" y="1360"/>
                    </a:lnTo>
                    <a:lnTo>
                      <a:pt x="133" y="1351"/>
                    </a:lnTo>
                    <a:lnTo>
                      <a:pt x="96" y="1333"/>
                    </a:lnTo>
                    <a:lnTo>
                      <a:pt x="21" y="1289"/>
                    </a:lnTo>
                    <a:lnTo>
                      <a:pt x="100" y="872"/>
                    </a:lnTo>
                    <a:lnTo>
                      <a:pt x="105" y="726"/>
                    </a:lnTo>
                    <a:lnTo>
                      <a:pt x="23" y="438"/>
                    </a:lnTo>
                    <a:lnTo>
                      <a:pt x="2" y="275"/>
                    </a:lnTo>
                    <a:lnTo>
                      <a:pt x="0" y="199"/>
                    </a:lnTo>
                    <a:lnTo>
                      <a:pt x="10" y="137"/>
                    </a:lnTo>
                    <a:lnTo>
                      <a:pt x="20" y="61"/>
                    </a:lnTo>
                    <a:lnTo>
                      <a:pt x="38" y="3"/>
                    </a:lnTo>
                    <a:close/>
                  </a:path>
                </a:pathLst>
              </a:custGeom>
              <a:solidFill>
                <a:srgbClr val="60606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5" name="Freeform 37"/>
              <p:cNvSpPr>
                <a:spLocks/>
              </p:cNvSpPr>
              <p:nvPr/>
            </p:nvSpPr>
            <p:spPr bwMode="auto">
              <a:xfrm>
                <a:off x="8292" y="4988"/>
                <a:ext cx="131" cy="1061"/>
              </a:xfrm>
              <a:custGeom>
                <a:avLst/>
                <a:gdLst/>
                <a:ahLst/>
                <a:cxnLst>
                  <a:cxn ang="0">
                    <a:pos x="36" y="0"/>
                  </a:cxn>
                  <a:cxn ang="0">
                    <a:pos x="65" y="27"/>
                  </a:cxn>
                  <a:cxn ang="0">
                    <a:pos x="94" y="43"/>
                  </a:cxn>
                  <a:cxn ang="0">
                    <a:pos x="115" y="58"/>
                  </a:cxn>
                  <a:cxn ang="0">
                    <a:pos x="118" y="95"/>
                  </a:cxn>
                  <a:cxn ang="0">
                    <a:pos x="125" y="147"/>
                  </a:cxn>
                  <a:cxn ang="0">
                    <a:pos x="125" y="184"/>
                  </a:cxn>
                  <a:cxn ang="0">
                    <a:pos x="63" y="229"/>
                  </a:cxn>
                  <a:cxn ang="0">
                    <a:pos x="131" y="245"/>
                  </a:cxn>
                  <a:cxn ang="0">
                    <a:pos x="128" y="347"/>
                  </a:cxn>
                  <a:cxn ang="0">
                    <a:pos x="117" y="501"/>
                  </a:cxn>
                  <a:cxn ang="0">
                    <a:pos x="104" y="698"/>
                  </a:cxn>
                  <a:cxn ang="0">
                    <a:pos x="92" y="852"/>
                  </a:cxn>
                  <a:cxn ang="0">
                    <a:pos x="71" y="1061"/>
                  </a:cxn>
                  <a:cxn ang="0">
                    <a:pos x="54" y="823"/>
                  </a:cxn>
                  <a:cxn ang="0">
                    <a:pos x="36" y="681"/>
                  </a:cxn>
                  <a:cxn ang="0">
                    <a:pos x="15" y="486"/>
                  </a:cxn>
                  <a:cxn ang="0">
                    <a:pos x="5" y="414"/>
                  </a:cxn>
                  <a:cxn ang="0">
                    <a:pos x="4" y="360"/>
                  </a:cxn>
                  <a:cxn ang="0">
                    <a:pos x="0" y="271"/>
                  </a:cxn>
                  <a:cxn ang="0">
                    <a:pos x="4" y="192"/>
                  </a:cxn>
                  <a:cxn ang="0">
                    <a:pos x="4" y="169"/>
                  </a:cxn>
                  <a:cxn ang="0">
                    <a:pos x="7" y="142"/>
                  </a:cxn>
                  <a:cxn ang="0">
                    <a:pos x="21" y="74"/>
                  </a:cxn>
                  <a:cxn ang="0">
                    <a:pos x="36" y="0"/>
                  </a:cxn>
                </a:cxnLst>
                <a:rect l="0" t="0" r="r" b="b"/>
                <a:pathLst>
                  <a:path w="131" h="1061">
                    <a:moveTo>
                      <a:pt x="36" y="0"/>
                    </a:moveTo>
                    <a:lnTo>
                      <a:pt x="65" y="27"/>
                    </a:lnTo>
                    <a:lnTo>
                      <a:pt x="94" y="43"/>
                    </a:lnTo>
                    <a:lnTo>
                      <a:pt x="115" y="58"/>
                    </a:lnTo>
                    <a:lnTo>
                      <a:pt x="118" y="95"/>
                    </a:lnTo>
                    <a:lnTo>
                      <a:pt x="125" y="147"/>
                    </a:lnTo>
                    <a:lnTo>
                      <a:pt x="125" y="184"/>
                    </a:lnTo>
                    <a:lnTo>
                      <a:pt x="63" y="229"/>
                    </a:lnTo>
                    <a:lnTo>
                      <a:pt x="131" y="245"/>
                    </a:lnTo>
                    <a:lnTo>
                      <a:pt x="128" y="347"/>
                    </a:lnTo>
                    <a:lnTo>
                      <a:pt x="117" y="501"/>
                    </a:lnTo>
                    <a:lnTo>
                      <a:pt x="104" y="698"/>
                    </a:lnTo>
                    <a:lnTo>
                      <a:pt x="92" y="852"/>
                    </a:lnTo>
                    <a:lnTo>
                      <a:pt x="71" y="1061"/>
                    </a:lnTo>
                    <a:lnTo>
                      <a:pt x="54" y="823"/>
                    </a:lnTo>
                    <a:lnTo>
                      <a:pt x="36" y="681"/>
                    </a:lnTo>
                    <a:lnTo>
                      <a:pt x="15" y="486"/>
                    </a:lnTo>
                    <a:lnTo>
                      <a:pt x="5" y="414"/>
                    </a:lnTo>
                    <a:lnTo>
                      <a:pt x="4" y="360"/>
                    </a:lnTo>
                    <a:lnTo>
                      <a:pt x="0" y="271"/>
                    </a:lnTo>
                    <a:lnTo>
                      <a:pt x="4" y="192"/>
                    </a:lnTo>
                    <a:lnTo>
                      <a:pt x="4" y="169"/>
                    </a:lnTo>
                    <a:lnTo>
                      <a:pt x="7" y="142"/>
                    </a:lnTo>
                    <a:lnTo>
                      <a:pt x="21" y="74"/>
                    </a:lnTo>
                    <a:lnTo>
                      <a:pt x="36" y="0"/>
                    </a:lnTo>
                    <a:close/>
                  </a:path>
                </a:pathLst>
              </a:custGeom>
              <a:solidFill>
                <a:srgbClr val="80808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6" name="Freeform 38"/>
              <p:cNvSpPr>
                <a:spLocks/>
              </p:cNvSpPr>
              <p:nvPr/>
            </p:nvSpPr>
            <p:spPr bwMode="auto">
              <a:xfrm>
                <a:off x="6983" y="5897"/>
                <a:ext cx="504" cy="267"/>
              </a:xfrm>
              <a:custGeom>
                <a:avLst/>
                <a:gdLst/>
                <a:ahLst/>
                <a:cxnLst>
                  <a:cxn ang="0">
                    <a:pos x="426" y="76"/>
                  </a:cxn>
                  <a:cxn ang="0">
                    <a:pos x="373" y="76"/>
                  </a:cxn>
                  <a:cxn ang="0">
                    <a:pos x="349" y="63"/>
                  </a:cxn>
                  <a:cxn ang="0">
                    <a:pos x="326" y="53"/>
                  </a:cxn>
                  <a:cxn ang="0">
                    <a:pos x="295" y="47"/>
                  </a:cxn>
                  <a:cxn ang="0">
                    <a:pos x="278" y="47"/>
                  </a:cxn>
                  <a:cxn ang="0">
                    <a:pos x="252" y="47"/>
                  </a:cxn>
                  <a:cxn ang="0">
                    <a:pos x="223" y="34"/>
                  </a:cxn>
                  <a:cxn ang="0">
                    <a:pos x="184" y="17"/>
                  </a:cxn>
                  <a:cxn ang="0">
                    <a:pos x="173" y="9"/>
                  </a:cxn>
                  <a:cxn ang="0">
                    <a:pos x="158" y="0"/>
                  </a:cxn>
                  <a:cxn ang="0">
                    <a:pos x="150" y="0"/>
                  </a:cxn>
                  <a:cxn ang="0">
                    <a:pos x="147" y="6"/>
                  </a:cxn>
                  <a:cxn ang="0">
                    <a:pos x="147" y="17"/>
                  </a:cxn>
                  <a:cxn ang="0">
                    <a:pos x="152" y="29"/>
                  </a:cxn>
                  <a:cxn ang="0">
                    <a:pos x="165" y="47"/>
                  </a:cxn>
                  <a:cxn ang="0">
                    <a:pos x="181" y="61"/>
                  </a:cxn>
                  <a:cxn ang="0">
                    <a:pos x="200" y="79"/>
                  </a:cxn>
                  <a:cxn ang="0">
                    <a:pos x="190" y="97"/>
                  </a:cxn>
                  <a:cxn ang="0">
                    <a:pos x="181" y="105"/>
                  </a:cxn>
                  <a:cxn ang="0">
                    <a:pos x="163" y="119"/>
                  </a:cxn>
                  <a:cxn ang="0">
                    <a:pos x="124" y="134"/>
                  </a:cxn>
                  <a:cxn ang="0">
                    <a:pos x="52" y="134"/>
                  </a:cxn>
                  <a:cxn ang="0">
                    <a:pos x="39" y="132"/>
                  </a:cxn>
                  <a:cxn ang="0">
                    <a:pos x="19" y="127"/>
                  </a:cxn>
                  <a:cxn ang="0">
                    <a:pos x="11" y="126"/>
                  </a:cxn>
                  <a:cxn ang="0">
                    <a:pos x="5" y="129"/>
                  </a:cxn>
                  <a:cxn ang="0">
                    <a:pos x="0" y="140"/>
                  </a:cxn>
                  <a:cxn ang="0">
                    <a:pos x="6" y="152"/>
                  </a:cxn>
                  <a:cxn ang="0">
                    <a:pos x="18" y="168"/>
                  </a:cxn>
                  <a:cxn ang="0">
                    <a:pos x="31" y="202"/>
                  </a:cxn>
                  <a:cxn ang="0">
                    <a:pos x="69" y="231"/>
                  </a:cxn>
                  <a:cxn ang="0">
                    <a:pos x="160" y="262"/>
                  </a:cxn>
                  <a:cxn ang="0">
                    <a:pos x="203" y="267"/>
                  </a:cxn>
                  <a:cxn ang="0">
                    <a:pos x="252" y="265"/>
                  </a:cxn>
                  <a:cxn ang="0">
                    <a:pos x="376" y="226"/>
                  </a:cxn>
                  <a:cxn ang="0">
                    <a:pos x="441" y="186"/>
                  </a:cxn>
                  <a:cxn ang="0">
                    <a:pos x="504" y="152"/>
                  </a:cxn>
                  <a:cxn ang="0">
                    <a:pos x="497" y="64"/>
                  </a:cxn>
                  <a:cxn ang="0">
                    <a:pos x="426" y="76"/>
                  </a:cxn>
                </a:cxnLst>
                <a:rect l="0" t="0" r="r" b="b"/>
                <a:pathLst>
                  <a:path w="504" h="267">
                    <a:moveTo>
                      <a:pt x="426" y="76"/>
                    </a:moveTo>
                    <a:lnTo>
                      <a:pt x="373" y="76"/>
                    </a:lnTo>
                    <a:lnTo>
                      <a:pt x="349" y="63"/>
                    </a:lnTo>
                    <a:lnTo>
                      <a:pt x="326" y="53"/>
                    </a:lnTo>
                    <a:lnTo>
                      <a:pt x="295" y="47"/>
                    </a:lnTo>
                    <a:lnTo>
                      <a:pt x="278" y="47"/>
                    </a:lnTo>
                    <a:lnTo>
                      <a:pt x="252" y="47"/>
                    </a:lnTo>
                    <a:lnTo>
                      <a:pt x="223" y="34"/>
                    </a:lnTo>
                    <a:lnTo>
                      <a:pt x="184" y="17"/>
                    </a:lnTo>
                    <a:lnTo>
                      <a:pt x="173" y="9"/>
                    </a:lnTo>
                    <a:lnTo>
                      <a:pt x="158" y="0"/>
                    </a:lnTo>
                    <a:lnTo>
                      <a:pt x="150" y="0"/>
                    </a:lnTo>
                    <a:lnTo>
                      <a:pt x="147" y="6"/>
                    </a:lnTo>
                    <a:lnTo>
                      <a:pt x="147" y="17"/>
                    </a:lnTo>
                    <a:lnTo>
                      <a:pt x="152" y="29"/>
                    </a:lnTo>
                    <a:lnTo>
                      <a:pt x="165" y="47"/>
                    </a:lnTo>
                    <a:lnTo>
                      <a:pt x="181" y="61"/>
                    </a:lnTo>
                    <a:lnTo>
                      <a:pt x="200" y="79"/>
                    </a:lnTo>
                    <a:lnTo>
                      <a:pt x="190" y="97"/>
                    </a:lnTo>
                    <a:lnTo>
                      <a:pt x="181" y="105"/>
                    </a:lnTo>
                    <a:lnTo>
                      <a:pt x="163" y="119"/>
                    </a:lnTo>
                    <a:lnTo>
                      <a:pt x="124" y="134"/>
                    </a:lnTo>
                    <a:lnTo>
                      <a:pt x="52" y="134"/>
                    </a:lnTo>
                    <a:lnTo>
                      <a:pt x="39" y="132"/>
                    </a:lnTo>
                    <a:lnTo>
                      <a:pt x="19" y="127"/>
                    </a:lnTo>
                    <a:lnTo>
                      <a:pt x="11" y="126"/>
                    </a:lnTo>
                    <a:lnTo>
                      <a:pt x="5" y="129"/>
                    </a:lnTo>
                    <a:lnTo>
                      <a:pt x="0" y="140"/>
                    </a:lnTo>
                    <a:lnTo>
                      <a:pt x="6" y="152"/>
                    </a:lnTo>
                    <a:lnTo>
                      <a:pt x="18" y="168"/>
                    </a:lnTo>
                    <a:lnTo>
                      <a:pt x="31" y="202"/>
                    </a:lnTo>
                    <a:lnTo>
                      <a:pt x="69" y="231"/>
                    </a:lnTo>
                    <a:lnTo>
                      <a:pt x="160" y="262"/>
                    </a:lnTo>
                    <a:lnTo>
                      <a:pt x="203" y="267"/>
                    </a:lnTo>
                    <a:lnTo>
                      <a:pt x="252" y="265"/>
                    </a:lnTo>
                    <a:lnTo>
                      <a:pt x="376" y="226"/>
                    </a:lnTo>
                    <a:lnTo>
                      <a:pt x="441" y="186"/>
                    </a:lnTo>
                    <a:lnTo>
                      <a:pt x="504" y="152"/>
                    </a:lnTo>
                    <a:lnTo>
                      <a:pt x="497" y="64"/>
                    </a:lnTo>
                    <a:lnTo>
                      <a:pt x="426" y="76"/>
                    </a:lnTo>
                    <a:close/>
                  </a:path>
                </a:pathLst>
              </a:custGeom>
              <a:solidFill>
                <a:srgbClr val="FFE0C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7" name="Freeform 39"/>
              <p:cNvSpPr>
                <a:spLocks/>
              </p:cNvSpPr>
              <p:nvPr/>
            </p:nvSpPr>
            <p:spPr bwMode="auto">
              <a:xfrm>
                <a:off x="7354" y="5908"/>
                <a:ext cx="83" cy="251"/>
              </a:xfrm>
              <a:custGeom>
                <a:avLst/>
                <a:gdLst/>
                <a:ahLst/>
                <a:cxnLst>
                  <a:cxn ang="0">
                    <a:pos x="3" y="2"/>
                  </a:cxn>
                  <a:cxn ang="0">
                    <a:pos x="0" y="118"/>
                  </a:cxn>
                  <a:cxn ang="0">
                    <a:pos x="3" y="179"/>
                  </a:cxn>
                  <a:cxn ang="0">
                    <a:pos x="8" y="213"/>
                  </a:cxn>
                  <a:cxn ang="0">
                    <a:pos x="15" y="251"/>
                  </a:cxn>
                  <a:cxn ang="0">
                    <a:pos x="83" y="218"/>
                  </a:cxn>
                  <a:cxn ang="0">
                    <a:pos x="60" y="0"/>
                  </a:cxn>
                  <a:cxn ang="0">
                    <a:pos x="3" y="2"/>
                  </a:cxn>
                </a:cxnLst>
                <a:rect l="0" t="0" r="r" b="b"/>
                <a:pathLst>
                  <a:path w="83" h="251">
                    <a:moveTo>
                      <a:pt x="3" y="2"/>
                    </a:moveTo>
                    <a:lnTo>
                      <a:pt x="0" y="118"/>
                    </a:lnTo>
                    <a:lnTo>
                      <a:pt x="3" y="179"/>
                    </a:lnTo>
                    <a:lnTo>
                      <a:pt x="8" y="213"/>
                    </a:lnTo>
                    <a:lnTo>
                      <a:pt x="15" y="251"/>
                    </a:lnTo>
                    <a:lnTo>
                      <a:pt x="83" y="218"/>
                    </a:lnTo>
                    <a:lnTo>
                      <a:pt x="60" y="0"/>
                    </a:lnTo>
                    <a:lnTo>
                      <a:pt x="3" y="2"/>
                    </a:lnTo>
                    <a:close/>
                  </a:path>
                </a:pathLst>
              </a:custGeom>
              <a:solidFill>
                <a:srgbClr val="FFFFFF"/>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8" name="Freeform 40"/>
              <p:cNvSpPr>
                <a:spLocks/>
              </p:cNvSpPr>
              <p:nvPr/>
            </p:nvSpPr>
            <p:spPr bwMode="auto">
              <a:xfrm>
                <a:off x="7378" y="5022"/>
                <a:ext cx="759" cy="1725"/>
              </a:xfrm>
              <a:custGeom>
                <a:avLst/>
                <a:gdLst/>
                <a:ahLst/>
                <a:cxnLst>
                  <a:cxn ang="0">
                    <a:pos x="659" y="38"/>
                  </a:cxn>
                  <a:cxn ang="0">
                    <a:pos x="620" y="63"/>
                  </a:cxn>
                  <a:cxn ang="0">
                    <a:pos x="588" y="82"/>
                  </a:cxn>
                  <a:cxn ang="0">
                    <a:pos x="554" y="105"/>
                  </a:cxn>
                  <a:cxn ang="0">
                    <a:pos x="522" y="127"/>
                  </a:cxn>
                  <a:cxn ang="0">
                    <a:pos x="493" y="148"/>
                  </a:cxn>
                  <a:cxn ang="0">
                    <a:pos x="467" y="173"/>
                  </a:cxn>
                  <a:cxn ang="0">
                    <a:pos x="449" y="192"/>
                  </a:cxn>
                  <a:cxn ang="0">
                    <a:pos x="438" y="210"/>
                  </a:cxn>
                  <a:cxn ang="0">
                    <a:pos x="427" y="231"/>
                  </a:cxn>
                  <a:cxn ang="0">
                    <a:pos x="419" y="257"/>
                  </a:cxn>
                  <a:cxn ang="0">
                    <a:pos x="412" y="299"/>
                  </a:cxn>
                  <a:cxn ang="0">
                    <a:pos x="365" y="613"/>
                  </a:cxn>
                  <a:cxn ang="0">
                    <a:pos x="327" y="745"/>
                  </a:cxn>
                  <a:cxn ang="0">
                    <a:pos x="309" y="771"/>
                  </a:cxn>
                  <a:cxn ang="0">
                    <a:pos x="299" y="781"/>
                  </a:cxn>
                  <a:cxn ang="0">
                    <a:pos x="268" y="799"/>
                  </a:cxn>
                  <a:cxn ang="0">
                    <a:pos x="217" y="821"/>
                  </a:cxn>
                  <a:cxn ang="0">
                    <a:pos x="154" y="846"/>
                  </a:cxn>
                  <a:cxn ang="0">
                    <a:pos x="89" y="863"/>
                  </a:cxn>
                  <a:cxn ang="0">
                    <a:pos x="41" y="876"/>
                  </a:cxn>
                  <a:cxn ang="0">
                    <a:pos x="0" y="883"/>
                  </a:cxn>
                  <a:cxn ang="0">
                    <a:pos x="0" y="933"/>
                  </a:cxn>
                  <a:cxn ang="0">
                    <a:pos x="0" y="991"/>
                  </a:cxn>
                  <a:cxn ang="0">
                    <a:pos x="2" y="1028"/>
                  </a:cxn>
                  <a:cxn ang="0">
                    <a:pos x="7" y="1072"/>
                  </a:cxn>
                  <a:cxn ang="0">
                    <a:pos x="23" y="1143"/>
                  </a:cxn>
                  <a:cxn ang="0">
                    <a:pos x="102" y="1122"/>
                  </a:cxn>
                  <a:cxn ang="0">
                    <a:pos x="235" y="1082"/>
                  </a:cxn>
                  <a:cxn ang="0">
                    <a:pos x="394" y="1022"/>
                  </a:cxn>
                  <a:cxn ang="0">
                    <a:pos x="435" y="994"/>
                  </a:cxn>
                  <a:cxn ang="0">
                    <a:pos x="475" y="967"/>
                  </a:cxn>
                  <a:cxn ang="0">
                    <a:pos x="499" y="925"/>
                  </a:cxn>
                  <a:cxn ang="0">
                    <a:pos x="507" y="912"/>
                  </a:cxn>
                  <a:cxn ang="0">
                    <a:pos x="536" y="823"/>
                  </a:cxn>
                  <a:cxn ang="0">
                    <a:pos x="548" y="693"/>
                  </a:cxn>
                  <a:cxn ang="0">
                    <a:pos x="527" y="878"/>
                  </a:cxn>
                  <a:cxn ang="0">
                    <a:pos x="527" y="951"/>
                  </a:cxn>
                  <a:cxn ang="0">
                    <a:pos x="519" y="1049"/>
                  </a:cxn>
                  <a:cxn ang="0">
                    <a:pos x="509" y="1184"/>
                  </a:cxn>
                  <a:cxn ang="0">
                    <a:pos x="491" y="1321"/>
                  </a:cxn>
                  <a:cxn ang="0">
                    <a:pos x="480" y="1481"/>
                  </a:cxn>
                  <a:cxn ang="0">
                    <a:pos x="469" y="1725"/>
                  </a:cxn>
                  <a:cxn ang="0">
                    <a:pos x="517" y="1719"/>
                  </a:cxn>
                  <a:cxn ang="0">
                    <a:pos x="561" y="1711"/>
                  </a:cxn>
                  <a:cxn ang="0">
                    <a:pos x="620" y="1688"/>
                  </a:cxn>
                  <a:cxn ang="0">
                    <a:pos x="658" y="1661"/>
                  </a:cxn>
                  <a:cxn ang="0">
                    <a:pos x="682" y="1635"/>
                  </a:cxn>
                  <a:cxn ang="0">
                    <a:pos x="704" y="1539"/>
                  </a:cxn>
                  <a:cxn ang="0">
                    <a:pos x="714" y="1361"/>
                  </a:cxn>
                  <a:cxn ang="0">
                    <a:pos x="727" y="1192"/>
                  </a:cxn>
                  <a:cxn ang="0">
                    <a:pos x="727" y="1054"/>
                  </a:cxn>
                  <a:cxn ang="0">
                    <a:pos x="709" y="803"/>
                  </a:cxn>
                  <a:cxn ang="0">
                    <a:pos x="724" y="567"/>
                  </a:cxn>
                  <a:cxn ang="0">
                    <a:pos x="748" y="409"/>
                  </a:cxn>
                  <a:cxn ang="0">
                    <a:pos x="759" y="205"/>
                  </a:cxn>
                  <a:cxn ang="0">
                    <a:pos x="745" y="93"/>
                  </a:cxn>
                  <a:cxn ang="0">
                    <a:pos x="730" y="0"/>
                  </a:cxn>
                  <a:cxn ang="0">
                    <a:pos x="659" y="38"/>
                  </a:cxn>
                </a:cxnLst>
                <a:rect l="0" t="0" r="r" b="b"/>
                <a:pathLst>
                  <a:path w="759" h="1725">
                    <a:moveTo>
                      <a:pt x="659" y="38"/>
                    </a:moveTo>
                    <a:lnTo>
                      <a:pt x="620" y="63"/>
                    </a:lnTo>
                    <a:lnTo>
                      <a:pt x="588" y="82"/>
                    </a:lnTo>
                    <a:lnTo>
                      <a:pt x="554" y="105"/>
                    </a:lnTo>
                    <a:lnTo>
                      <a:pt x="522" y="127"/>
                    </a:lnTo>
                    <a:lnTo>
                      <a:pt x="493" y="148"/>
                    </a:lnTo>
                    <a:lnTo>
                      <a:pt x="467" y="173"/>
                    </a:lnTo>
                    <a:lnTo>
                      <a:pt x="449" y="192"/>
                    </a:lnTo>
                    <a:lnTo>
                      <a:pt x="438" y="210"/>
                    </a:lnTo>
                    <a:lnTo>
                      <a:pt x="427" y="231"/>
                    </a:lnTo>
                    <a:lnTo>
                      <a:pt x="419" y="257"/>
                    </a:lnTo>
                    <a:lnTo>
                      <a:pt x="412" y="299"/>
                    </a:lnTo>
                    <a:lnTo>
                      <a:pt x="365" y="613"/>
                    </a:lnTo>
                    <a:lnTo>
                      <a:pt x="327" y="745"/>
                    </a:lnTo>
                    <a:lnTo>
                      <a:pt x="309" y="771"/>
                    </a:lnTo>
                    <a:lnTo>
                      <a:pt x="299" y="781"/>
                    </a:lnTo>
                    <a:lnTo>
                      <a:pt x="268" y="799"/>
                    </a:lnTo>
                    <a:lnTo>
                      <a:pt x="217" y="821"/>
                    </a:lnTo>
                    <a:lnTo>
                      <a:pt x="154" y="846"/>
                    </a:lnTo>
                    <a:lnTo>
                      <a:pt x="89" y="863"/>
                    </a:lnTo>
                    <a:lnTo>
                      <a:pt x="41" y="876"/>
                    </a:lnTo>
                    <a:lnTo>
                      <a:pt x="0" y="883"/>
                    </a:lnTo>
                    <a:lnTo>
                      <a:pt x="0" y="933"/>
                    </a:lnTo>
                    <a:lnTo>
                      <a:pt x="0" y="991"/>
                    </a:lnTo>
                    <a:lnTo>
                      <a:pt x="2" y="1028"/>
                    </a:lnTo>
                    <a:lnTo>
                      <a:pt x="7" y="1072"/>
                    </a:lnTo>
                    <a:lnTo>
                      <a:pt x="23" y="1143"/>
                    </a:lnTo>
                    <a:lnTo>
                      <a:pt x="102" y="1122"/>
                    </a:lnTo>
                    <a:lnTo>
                      <a:pt x="235" y="1082"/>
                    </a:lnTo>
                    <a:lnTo>
                      <a:pt x="394" y="1022"/>
                    </a:lnTo>
                    <a:lnTo>
                      <a:pt x="435" y="994"/>
                    </a:lnTo>
                    <a:lnTo>
                      <a:pt x="475" y="967"/>
                    </a:lnTo>
                    <a:lnTo>
                      <a:pt x="499" y="925"/>
                    </a:lnTo>
                    <a:lnTo>
                      <a:pt x="507" y="912"/>
                    </a:lnTo>
                    <a:lnTo>
                      <a:pt x="536" y="823"/>
                    </a:lnTo>
                    <a:lnTo>
                      <a:pt x="548" y="693"/>
                    </a:lnTo>
                    <a:lnTo>
                      <a:pt x="527" y="878"/>
                    </a:lnTo>
                    <a:lnTo>
                      <a:pt x="527" y="951"/>
                    </a:lnTo>
                    <a:lnTo>
                      <a:pt x="519" y="1049"/>
                    </a:lnTo>
                    <a:lnTo>
                      <a:pt x="509" y="1184"/>
                    </a:lnTo>
                    <a:lnTo>
                      <a:pt x="491" y="1321"/>
                    </a:lnTo>
                    <a:lnTo>
                      <a:pt x="480" y="1481"/>
                    </a:lnTo>
                    <a:lnTo>
                      <a:pt x="469" y="1725"/>
                    </a:lnTo>
                    <a:lnTo>
                      <a:pt x="517" y="1719"/>
                    </a:lnTo>
                    <a:lnTo>
                      <a:pt x="561" y="1711"/>
                    </a:lnTo>
                    <a:lnTo>
                      <a:pt x="620" y="1688"/>
                    </a:lnTo>
                    <a:lnTo>
                      <a:pt x="658" y="1661"/>
                    </a:lnTo>
                    <a:lnTo>
                      <a:pt x="682" y="1635"/>
                    </a:lnTo>
                    <a:lnTo>
                      <a:pt x="704" y="1539"/>
                    </a:lnTo>
                    <a:lnTo>
                      <a:pt x="714" y="1361"/>
                    </a:lnTo>
                    <a:lnTo>
                      <a:pt x="727" y="1192"/>
                    </a:lnTo>
                    <a:lnTo>
                      <a:pt x="727" y="1054"/>
                    </a:lnTo>
                    <a:lnTo>
                      <a:pt x="709" y="803"/>
                    </a:lnTo>
                    <a:lnTo>
                      <a:pt x="724" y="567"/>
                    </a:lnTo>
                    <a:lnTo>
                      <a:pt x="748" y="409"/>
                    </a:lnTo>
                    <a:lnTo>
                      <a:pt x="759" y="205"/>
                    </a:lnTo>
                    <a:lnTo>
                      <a:pt x="745" y="93"/>
                    </a:lnTo>
                    <a:lnTo>
                      <a:pt x="730" y="0"/>
                    </a:lnTo>
                    <a:lnTo>
                      <a:pt x="659" y="38"/>
                    </a:lnTo>
                    <a:close/>
                  </a:path>
                </a:pathLst>
              </a:custGeom>
              <a:solidFill>
                <a:srgbClr val="60606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89" name="Freeform 41"/>
              <p:cNvSpPr>
                <a:spLocks/>
              </p:cNvSpPr>
              <p:nvPr/>
            </p:nvSpPr>
            <p:spPr bwMode="auto">
              <a:xfrm>
                <a:off x="7687" y="5766"/>
                <a:ext cx="135" cy="135"/>
              </a:xfrm>
              <a:custGeom>
                <a:avLst/>
                <a:gdLst/>
                <a:ahLst/>
                <a:cxnLst>
                  <a:cxn ang="0">
                    <a:pos x="18" y="1"/>
                  </a:cxn>
                  <a:cxn ang="0">
                    <a:pos x="26" y="0"/>
                  </a:cxn>
                  <a:cxn ang="0">
                    <a:pos x="34" y="1"/>
                  </a:cxn>
                  <a:cxn ang="0">
                    <a:pos x="43" y="3"/>
                  </a:cxn>
                  <a:cxn ang="0">
                    <a:pos x="58" y="13"/>
                  </a:cxn>
                  <a:cxn ang="0">
                    <a:pos x="135" y="76"/>
                  </a:cxn>
                  <a:cxn ang="0">
                    <a:pos x="60" y="29"/>
                  </a:cxn>
                  <a:cxn ang="0">
                    <a:pos x="42" y="22"/>
                  </a:cxn>
                  <a:cxn ang="0">
                    <a:pos x="29" y="21"/>
                  </a:cxn>
                  <a:cxn ang="0">
                    <a:pos x="18" y="21"/>
                  </a:cxn>
                  <a:cxn ang="0">
                    <a:pos x="32" y="38"/>
                  </a:cxn>
                  <a:cxn ang="0">
                    <a:pos x="42" y="51"/>
                  </a:cxn>
                  <a:cxn ang="0">
                    <a:pos x="48" y="64"/>
                  </a:cxn>
                  <a:cxn ang="0">
                    <a:pos x="64" y="135"/>
                  </a:cxn>
                  <a:cxn ang="0">
                    <a:pos x="39" y="69"/>
                  </a:cxn>
                  <a:cxn ang="0">
                    <a:pos x="27" y="51"/>
                  </a:cxn>
                  <a:cxn ang="0">
                    <a:pos x="13" y="34"/>
                  </a:cxn>
                  <a:cxn ang="0">
                    <a:pos x="0" y="27"/>
                  </a:cxn>
                  <a:cxn ang="0">
                    <a:pos x="18" y="1"/>
                  </a:cxn>
                </a:cxnLst>
                <a:rect l="0" t="0" r="r" b="b"/>
                <a:pathLst>
                  <a:path w="135" h="135">
                    <a:moveTo>
                      <a:pt x="18" y="1"/>
                    </a:moveTo>
                    <a:lnTo>
                      <a:pt x="26" y="0"/>
                    </a:lnTo>
                    <a:lnTo>
                      <a:pt x="34" y="1"/>
                    </a:lnTo>
                    <a:lnTo>
                      <a:pt x="43" y="3"/>
                    </a:lnTo>
                    <a:lnTo>
                      <a:pt x="58" y="13"/>
                    </a:lnTo>
                    <a:lnTo>
                      <a:pt x="135" y="76"/>
                    </a:lnTo>
                    <a:lnTo>
                      <a:pt x="60" y="29"/>
                    </a:lnTo>
                    <a:lnTo>
                      <a:pt x="42" y="22"/>
                    </a:lnTo>
                    <a:lnTo>
                      <a:pt x="29" y="21"/>
                    </a:lnTo>
                    <a:lnTo>
                      <a:pt x="18" y="21"/>
                    </a:lnTo>
                    <a:lnTo>
                      <a:pt x="32" y="38"/>
                    </a:lnTo>
                    <a:lnTo>
                      <a:pt x="42" y="51"/>
                    </a:lnTo>
                    <a:lnTo>
                      <a:pt x="48" y="64"/>
                    </a:lnTo>
                    <a:lnTo>
                      <a:pt x="64" y="135"/>
                    </a:lnTo>
                    <a:lnTo>
                      <a:pt x="39" y="69"/>
                    </a:lnTo>
                    <a:lnTo>
                      <a:pt x="27" y="51"/>
                    </a:lnTo>
                    <a:lnTo>
                      <a:pt x="13" y="34"/>
                    </a:lnTo>
                    <a:lnTo>
                      <a:pt x="0" y="27"/>
                    </a:lnTo>
                    <a:lnTo>
                      <a:pt x="18" y="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0" name="Freeform 42"/>
              <p:cNvSpPr>
                <a:spLocks/>
              </p:cNvSpPr>
              <p:nvPr/>
            </p:nvSpPr>
            <p:spPr bwMode="auto">
              <a:xfrm>
                <a:off x="7987" y="5020"/>
                <a:ext cx="147" cy="1056"/>
              </a:xfrm>
              <a:custGeom>
                <a:avLst/>
                <a:gdLst/>
                <a:ahLst/>
                <a:cxnLst>
                  <a:cxn ang="0">
                    <a:pos x="124" y="0"/>
                  </a:cxn>
                  <a:cxn ang="0">
                    <a:pos x="63" y="32"/>
                  </a:cxn>
                  <a:cxn ang="0">
                    <a:pos x="55" y="63"/>
                  </a:cxn>
                  <a:cxn ang="0">
                    <a:pos x="26" y="131"/>
                  </a:cxn>
                  <a:cxn ang="0">
                    <a:pos x="3" y="192"/>
                  </a:cxn>
                  <a:cxn ang="0">
                    <a:pos x="70" y="213"/>
                  </a:cxn>
                  <a:cxn ang="0">
                    <a:pos x="0" y="254"/>
                  </a:cxn>
                  <a:cxn ang="0">
                    <a:pos x="11" y="309"/>
                  </a:cxn>
                  <a:cxn ang="0">
                    <a:pos x="21" y="390"/>
                  </a:cxn>
                  <a:cxn ang="0">
                    <a:pos x="31" y="469"/>
                  </a:cxn>
                  <a:cxn ang="0">
                    <a:pos x="32" y="529"/>
                  </a:cxn>
                  <a:cxn ang="0">
                    <a:pos x="36" y="577"/>
                  </a:cxn>
                  <a:cxn ang="0">
                    <a:pos x="37" y="624"/>
                  </a:cxn>
                  <a:cxn ang="0">
                    <a:pos x="45" y="681"/>
                  </a:cxn>
                  <a:cxn ang="0">
                    <a:pos x="53" y="752"/>
                  </a:cxn>
                  <a:cxn ang="0">
                    <a:pos x="76" y="881"/>
                  </a:cxn>
                  <a:cxn ang="0">
                    <a:pos x="118" y="1056"/>
                  </a:cxn>
                  <a:cxn ang="0">
                    <a:pos x="118" y="891"/>
                  </a:cxn>
                  <a:cxn ang="0">
                    <a:pos x="121" y="771"/>
                  </a:cxn>
                  <a:cxn ang="0">
                    <a:pos x="124" y="684"/>
                  </a:cxn>
                  <a:cxn ang="0">
                    <a:pos x="133" y="574"/>
                  </a:cxn>
                  <a:cxn ang="0">
                    <a:pos x="139" y="500"/>
                  </a:cxn>
                  <a:cxn ang="0">
                    <a:pos x="141" y="390"/>
                  </a:cxn>
                  <a:cxn ang="0">
                    <a:pos x="144" y="325"/>
                  </a:cxn>
                  <a:cxn ang="0">
                    <a:pos x="144" y="264"/>
                  </a:cxn>
                  <a:cxn ang="0">
                    <a:pos x="147" y="200"/>
                  </a:cxn>
                  <a:cxn ang="0">
                    <a:pos x="144" y="133"/>
                  </a:cxn>
                  <a:cxn ang="0">
                    <a:pos x="136" y="91"/>
                  </a:cxn>
                  <a:cxn ang="0">
                    <a:pos x="124" y="23"/>
                  </a:cxn>
                  <a:cxn ang="0">
                    <a:pos x="124" y="0"/>
                  </a:cxn>
                </a:cxnLst>
                <a:rect l="0" t="0" r="r" b="b"/>
                <a:pathLst>
                  <a:path w="147" h="1056">
                    <a:moveTo>
                      <a:pt x="124" y="0"/>
                    </a:moveTo>
                    <a:lnTo>
                      <a:pt x="63" y="32"/>
                    </a:lnTo>
                    <a:lnTo>
                      <a:pt x="55" y="63"/>
                    </a:lnTo>
                    <a:lnTo>
                      <a:pt x="26" y="131"/>
                    </a:lnTo>
                    <a:lnTo>
                      <a:pt x="3" y="192"/>
                    </a:lnTo>
                    <a:lnTo>
                      <a:pt x="70" y="213"/>
                    </a:lnTo>
                    <a:lnTo>
                      <a:pt x="0" y="254"/>
                    </a:lnTo>
                    <a:lnTo>
                      <a:pt x="11" y="309"/>
                    </a:lnTo>
                    <a:lnTo>
                      <a:pt x="21" y="390"/>
                    </a:lnTo>
                    <a:lnTo>
                      <a:pt x="31" y="469"/>
                    </a:lnTo>
                    <a:lnTo>
                      <a:pt x="32" y="529"/>
                    </a:lnTo>
                    <a:lnTo>
                      <a:pt x="36" y="577"/>
                    </a:lnTo>
                    <a:lnTo>
                      <a:pt x="37" y="624"/>
                    </a:lnTo>
                    <a:lnTo>
                      <a:pt x="45" y="681"/>
                    </a:lnTo>
                    <a:lnTo>
                      <a:pt x="53" y="752"/>
                    </a:lnTo>
                    <a:lnTo>
                      <a:pt x="76" y="881"/>
                    </a:lnTo>
                    <a:lnTo>
                      <a:pt x="118" y="1056"/>
                    </a:lnTo>
                    <a:lnTo>
                      <a:pt x="118" y="891"/>
                    </a:lnTo>
                    <a:lnTo>
                      <a:pt x="121" y="771"/>
                    </a:lnTo>
                    <a:lnTo>
                      <a:pt x="124" y="684"/>
                    </a:lnTo>
                    <a:lnTo>
                      <a:pt x="133" y="574"/>
                    </a:lnTo>
                    <a:lnTo>
                      <a:pt x="139" y="500"/>
                    </a:lnTo>
                    <a:lnTo>
                      <a:pt x="141" y="390"/>
                    </a:lnTo>
                    <a:lnTo>
                      <a:pt x="144" y="325"/>
                    </a:lnTo>
                    <a:lnTo>
                      <a:pt x="144" y="264"/>
                    </a:lnTo>
                    <a:lnTo>
                      <a:pt x="147" y="200"/>
                    </a:lnTo>
                    <a:lnTo>
                      <a:pt x="144" y="133"/>
                    </a:lnTo>
                    <a:lnTo>
                      <a:pt x="136" y="91"/>
                    </a:lnTo>
                    <a:lnTo>
                      <a:pt x="124" y="23"/>
                    </a:lnTo>
                    <a:lnTo>
                      <a:pt x="124" y="0"/>
                    </a:lnTo>
                    <a:close/>
                  </a:path>
                </a:pathLst>
              </a:custGeom>
              <a:solidFill>
                <a:srgbClr val="80808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1" name="Oval 43"/>
              <p:cNvSpPr>
                <a:spLocks noChangeArrowheads="1"/>
              </p:cNvSpPr>
              <p:nvPr/>
            </p:nvSpPr>
            <p:spPr bwMode="auto">
              <a:xfrm>
                <a:off x="8060" y="6070"/>
                <a:ext cx="35" cy="48"/>
              </a:xfrm>
              <a:prstGeom prst="ellipse">
                <a:avLst/>
              </a:prstGeom>
              <a:solidFill>
                <a:srgbClr val="000000"/>
              </a:solid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2" name="Oval 44"/>
              <p:cNvSpPr>
                <a:spLocks noChangeArrowheads="1"/>
              </p:cNvSpPr>
              <p:nvPr/>
            </p:nvSpPr>
            <p:spPr bwMode="auto">
              <a:xfrm>
                <a:off x="8048" y="6320"/>
                <a:ext cx="38" cy="47"/>
              </a:xfrm>
              <a:prstGeom prst="ellipse">
                <a:avLst/>
              </a:prstGeom>
              <a:solidFill>
                <a:srgbClr val="000000"/>
              </a:solid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3" name="Line 45"/>
              <p:cNvSpPr>
                <a:spLocks noChangeShapeType="1"/>
              </p:cNvSpPr>
              <p:nvPr/>
            </p:nvSpPr>
            <p:spPr bwMode="auto">
              <a:xfrm>
                <a:off x="6912" y="5106"/>
                <a:ext cx="70" cy="139"/>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4" name="Line 46"/>
              <p:cNvSpPr>
                <a:spLocks noChangeShapeType="1"/>
              </p:cNvSpPr>
              <p:nvPr/>
            </p:nvSpPr>
            <p:spPr bwMode="auto">
              <a:xfrm>
                <a:off x="6725" y="5374"/>
                <a:ext cx="129" cy="71"/>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5" name="Line 47"/>
              <p:cNvSpPr>
                <a:spLocks noChangeShapeType="1"/>
              </p:cNvSpPr>
              <p:nvPr/>
            </p:nvSpPr>
            <p:spPr bwMode="auto">
              <a:xfrm flipV="1">
                <a:off x="6702" y="5881"/>
                <a:ext cx="145" cy="65"/>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6" name="Line 48"/>
              <p:cNvSpPr>
                <a:spLocks noChangeShapeType="1"/>
              </p:cNvSpPr>
              <p:nvPr/>
            </p:nvSpPr>
            <p:spPr bwMode="auto">
              <a:xfrm flipV="1">
                <a:off x="7369" y="5135"/>
                <a:ext cx="58" cy="86"/>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7" name="Line 49"/>
              <p:cNvSpPr>
                <a:spLocks noChangeShapeType="1"/>
              </p:cNvSpPr>
              <p:nvPr/>
            </p:nvSpPr>
            <p:spPr bwMode="auto">
              <a:xfrm flipV="1">
                <a:off x="7453" y="5411"/>
                <a:ext cx="130" cy="72"/>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8" name="Line 50"/>
              <p:cNvSpPr>
                <a:spLocks noChangeShapeType="1"/>
              </p:cNvSpPr>
              <p:nvPr/>
            </p:nvSpPr>
            <p:spPr bwMode="auto">
              <a:xfrm>
                <a:off x="6673" y="5615"/>
                <a:ext cx="131" cy="28"/>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099" name="Line 51"/>
              <p:cNvSpPr>
                <a:spLocks noChangeShapeType="1"/>
              </p:cNvSpPr>
              <p:nvPr/>
            </p:nvSpPr>
            <p:spPr bwMode="auto">
              <a:xfrm>
                <a:off x="7173" y="5046"/>
                <a:ext cx="1" cy="173"/>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00" name="Line 52"/>
              <p:cNvSpPr>
                <a:spLocks noChangeShapeType="1"/>
              </p:cNvSpPr>
              <p:nvPr/>
            </p:nvSpPr>
            <p:spPr bwMode="auto">
              <a:xfrm>
                <a:off x="7500" y="5731"/>
                <a:ext cx="127" cy="12"/>
              </a:xfrm>
              <a:prstGeom prst="line">
                <a:avLst/>
              </a:prstGeom>
              <a:noFill/>
              <a:ln w="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01" name="Freeform 53"/>
              <p:cNvSpPr>
                <a:spLocks/>
              </p:cNvSpPr>
              <p:nvPr/>
            </p:nvSpPr>
            <p:spPr bwMode="auto">
              <a:xfrm>
                <a:off x="6933" y="5368"/>
                <a:ext cx="483" cy="736"/>
              </a:xfrm>
              <a:custGeom>
                <a:avLst/>
                <a:gdLst/>
                <a:ahLst/>
                <a:cxnLst>
                  <a:cxn ang="0">
                    <a:pos x="137" y="32"/>
                  </a:cxn>
                  <a:cxn ang="0">
                    <a:pos x="229" y="37"/>
                  </a:cxn>
                  <a:cxn ang="0">
                    <a:pos x="329" y="0"/>
                  </a:cxn>
                  <a:cxn ang="0">
                    <a:pos x="450" y="0"/>
                  </a:cxn>
                  <a:cxn ang="0">
                    <a:pos x="316" y="208"/>
                  </a:cxn>
                  <a:cxn ang="0">
                    <a:pos x="352" y="221"/>
                  </a:cxn>
                  <a:cxn ang="0">
                    <a:pos x="387" y="246"/>
                  </a:cxn>
                  <a:cxn ang="0">
                    <a:pos x="420" y="278"/>
                  </a:cxn>
                  <a:cxn ang="0">
                    <a:pos x="445" y="315"/>
                  </a:cxn>
                  <a:cxn ang="0">
                    <a:pos x="465" y="359"/>
                  </a:cxn>
                  <a:cxn ang="0">
                    <a:pos x="478" y="412"/>
                  </a:cxn>
                  <a:cxn ang="0">
                    <a:pos x="483" y="467"/>
                  </a:cxn>
                  <a:cxn ang="0">
                    <a:pos x="478" y="527"/>
                  </a:cxn>
                  <a:cxn ang="0">
                    <a:pos x="468" y="571"/>
                  </a:cxn>
                  <a:cxn ang="0">
                    <a:pos x="447" y="619"/>
                  </a:cxn>
                  <a:cxn ang="0">
                    <a:pos x="412" y="669"/>
                  </a:cxn>
                  <a:cxn ang="0">
                    <a:pos x="378" y="700"/>
                  </a:cxn>
                  <a:cxn ang="0">
                    <a:pos x="347" y="718"/>
                  </a:cxn>
                  <a:cxn ang="0">
                    <a:pos x="316" y="729"/>
                  </a:cxn>
                  <a:cxn ang="0">
                    <a:pos x="279" y="736"/>
                  </a:cxn>
                  <a:cxn ang="0">
                    <a:pos x="179" y="734"/>
                  </a:cxn>
                  <a:cxn ang="0">
                    <a:pos x="132" y="718"/>
                  </a:cxn>
                  <a:cxn ang="0">
                    <a:pos x="82" y="681"/>
                  </a:cxn>
                  <a:cxn ang="0">
                    <a:pos x="43" y="634"/>
                  </a:cxn>
                  <a:cxn ang="0">
                    <a:pos x="18" y="582"/>
                  </a:cxn>
                  <a:cxn ang="0">
                    <a:pos x="5" y="525"/>
                  </a:cxn>
                  <a:cxn ang="0">
                    <a:pos x="0" y="478"/>
                  </a:cxn>
                  <a:cxn ang="0">
                    <a:pos x="3" y="423"/>
                  </a:cxn>
                  <a:cxn ang="0">
                    <a:pos x="19" y="352"/>
                  </a:cxn>
                  <a:cxn ang="0">
                    <a:pos x="50" y="294"/>
                  </a:cxn>
                  <a:cxn ang="0">
                    <a:pos x="93" y="246"/>
                  </a:cxn>
                  <a:cxn ang="0">
                    <a:pos x="150" y="213"/>
                  </a:cxn>
                  <a:cxn ang="0">
                    <a:pos x="58" y="8"/>
                  </a:cxn>
                </a:cxnLst>
                <a:rect l="0" t="0" r="r" b="b"/>
                <a:pathLst>
                  <a:path w="483" h="736">
                    <a:moveTo>
                      <a:pt x="58" y="8"/>
                    </a:moveTo>
                    <a:lnTo>
                      <a:pt x="137" y="32"/>
                    </a:lnTo>
                    <a:lnTo>
                      <a:pt x="135" y="0"/>
                    </a:lnTo>
                    <a:lnTo>
                      <a:pt x="229" y="37"/>
                    </a:lnTo>
                    <a:lnTo>
                      <a:pt x="229" y="0"/>
                    </a:lnTo>
                    <a:lnTo>
                      <a:pt x="329" y="0"/>
                    </a:lnTo>
                    <a:lnTo>
                      <a:pt x="328" y="34"/>
                    </a:lnTo>
                    <a:lnTo>
                      <a:pt x="450" y="0"/>
                    </a:lnTo>
                    <a:lnTo>
                      <a:pt x="302" y="207"/>
                    </a:lnTo>
                    <a:lnTo>
                      <a:pt x="316" y="208"/>
                    </a:lnTo>
                    <a:lnTo>
                      <a:pt x="332" y="213"/>
                    </a:lnTo>
                    <a:lnTo>
                      <a:pt x="352" y="221"/>
                    </a:lnTo>
                    <a:lnTo>
                      <a:pt x="368" y="233"/>
                    </a:lnTo>
                    <a:lnTo>
                      <a:pt x="387" y="246"/>
                    </a:lnTo>
                    <a:lnTo>
                      <a:pt x="403" y="260"/>
                    </a:lnTo>
                    <a:lnTo>
                      <a:pt x="420" y="278"/>
                    </a:lnTo>
                    <a:lnTo>
                      <a:pt x="434" y="297"/>
                    </a:lnTo>
                    <a:lnTo>
                      <a:pt x="445" y="315"/>
                    </a:lnTo>
                    <a:lnTo>
                      <a:pt x="455" y="336"/>
                    </a:lnTo>
                    <a:lnTo>
                      <a:pt x="465" y="359"/>
                    </a:lnTo>
                    <a:lnTo>
                      <a:pt x="473" y="386"/>
                    </a:lnTo>
                    <a:lnTo>
                      <a:pt x="478" y="412"/>
                    </a:lnTo>
                    <a:lnTo>
                      <a:pt x="483" y="435"/>
                    </a:lnTo>
                    <a:lnTo>
                      <a:pt x="483" y="467"/>
                    </a:lnTo>
                    <a:lnTo>
                      <a:pt x="483" y="501"/>
                    </a:lnTo>
                    <a:lnTo>
                      <a:pt x="478" y="527"/>
                    </a:lnTo>
                    <a:lnTo>
                      <a:pt x="473" y="550"/>
                    </a:lnTo>
                    <a:lnTo>
                      <a:pt x="468" y="571"/>
                    </a:lnTo>
                    <a:lnTo>
                      <a:pt x="458" y="593"/>
                    </a:lnTo>
                    <a:lnTo>
                      <a:pt x="447" y="619"/>
                    </a:lnTo>
                    <a:lnTo>
                      <a:pt x="431" y="647"/>
                    </a:lnTo>
                    <a:lnTo>
                      <a:pt x="412" y="669"/>
                    </a:lnTo>
                    <a:lnTo>
                      <a:pt x="394" y="686"/>
                    </a:lnTo>
                    <a:lnTo>
                      <a:pt x="378" y="700"/>
                    </a:lnTo>
                    <a:lnTo>
                      <a:pt x="361" y="710"/>
                    </a:lnTo>
                    <a:lnTo>
                      <a:pt x="347" y="718"/>
                    </a:lnTo>
                    <a:lnTo>
                      <a:pt x="331" y="726"/>
                    </a:lnTo>
                    <a:lnTo>
                      <a:pt x="316" y="729"/>
                    </a:lnTo>
                    <a:lnTo>
                      <a:pt x="295" y="734"/>
                    </a:lnTo>
                    <a:lnTo>
                      <a:pt x="279" y="736"/>
                    </a:lnTo>
                    <a:lnTo>
                      <a:pt x="197" y="736"/>
                    </a:lnTo>
                    <a:lnTo>
                      <a:pt x="179" y="734"/>
                    </a:lnTo>
                    <a:lnTo>
                      <a:pt x="158" y="726"/>
                    </a:lnTo>
                    <a:lnTo>
                      <a:pt x="132" y="718"/>
                    </a:lnTo>
                    <a:lnTo>
                      <a:pt x="106" y="702"/>
                    </a:lnTo>
                    <a:lnTo>
                      <a:pt x="82" y="681"/>
                    </a:lnTo>
                    <a:lnTo>
                      <a:pt x="60" y="656"/>
                    </a:lnTo>
                    <a:lnTo>
                      <a:pt x="43" y="634"/>
                    </a:lnTo>
                    <a:lnTo>
                      <a:pt x="30" y="609"/>
                    </a:lnTo>
                    <a:lnTo>
                      <a:pt x="18" y="582"/>
                    </a:lnTo>
                    <a:lnTo>
                      <a:pt x="9" y="550"/>
                    </a:lnTo>
                    <a:lnTo>
                      <a:pt x="5" y="525"/>
                    </a:lnTo>
                    <a:lnTo>
                      <a:pt x="1" y="503"/>
                    </a:lnTo>
                    <a:lnTo>
                      <a:pt x="0" y="478"/>
                    </a:lnTo>
                    <a:lnTo>
                      <a:pt x="1" y="457"/>
                    </a:lnTo>
                    <a:lnTo>
                      <a:pt x="3" y="423"/>
                    </a:lnTo>
                    <a:lnTo>
                      <a:pt x="11" y="390"/>
                    </a:lnTo>
                    <a:lnTo>
                      <a:pt x="19" y="352"/>
                    </a:lnTo>
                    <a:lnTo>
                      <a:pt x="35" y="322"/>
                    </a:lnTo>
                    <a:lnTo>
                      <a:pt x="50" y="294"/>
                    </a:lnTo>
                    <a:lnTo>
                      <a:pt x="71" y="267"/>
                    </a:lnTo>
                    <a:lnTo>
                      <a:pt x="93" y="246"/>
                    </a:lnTo>
                    <a:lnTo>
                      <a:pt x="121" y="226"/>
                    </a:lnTo>
                    <a:lnTo>
                      <a:pt x="150" y="213"/>
                    </a:lnTo>
                    <a:lnTo>
                      <a:pt x="169" y="207"/>
                    </a:lnTo>
                    <a:lnTo>
                      <a:pt x="58" y="8"/>
                    </a:lnTo>
                    <a:close/>
                  </a:path>
                </a:pathLst>
              </a:custGeom>
              <a:solidFill>
                <a:srgbClr val="008000"/>
              </a:solid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02" name="Freeform 54"/>
              <p:cNvSpPr>
                <a:spLocks/>
              </p:cNvSpPr>
              <p:nvPr/>
            </p:nvSpPr>
            <p:spPr bwMode="auto">
              <a:xfrm>
                <a:off x="7099" y="5575"/>
                <a:ext cx="136" cy="22"/>
              </a:xfrm>
              <a:custGeom>
                <a:avLst/>
                <a:gdLst/>
                <a:ahLst/>
                <a:cxnLst>
                  <a:cxn ang="0">
                    <a:pos x="0" y="0"/>
                  </a:cxn>
                  <a:cxn ang="0">
                    <a:pos x="24" y="14"/>
                  </a:cxn>
                  <a:cxn ang="0">
                    <a:pos x="42" y="22"/>
                  </a:cxn>
                  <a:cxn ang="0">
                    <a:pos x="63" y="22"/>
                  </a:cxn>
                  <a:cxn ang="0">
                    <a:pos x="91" y="18"/>
                  </a:cxn>
                  <a:cxn ang="0">
                    <a:pos x="116" y="11"/>
                  </a:cxn>
                  <a:cxn ang="0">
                    <a:pos x="136" y="0"/>
                  </a:cxn>
                </a:cxnLst>
                <a:rect l="0" t="0" r="r" b="b"/>
                <a:pathLst>
                  <a:path w="136" h="22">
                    <a:moveTo>
                      <a:pt x="0" y="0"/>
                    </a:moveTo>
                    <a:lnTo>
                      <a:pt x="24" y="14"/>
                    </a:lnTo>
                    <a:lnTo>
                      <a:pt x="42" y="22"/>
                    </a:lnTo>
                    <a:lnTo>
                      <a:pt x="63" y="22"/>
                    </a:lnTo>
                    <a:lnTo>
                      <a:pt x="91" y="18"/>
                    </a:lnTo>
                    <a:lnTo>
                      <a:pt x="116" y="11"/>
                    </a:lnTo>
                    <a:lnTo>
                      <a:pt x="136" y="0"/>
                    </a:lnTo>
                  </a:path>
                </a:pathLst>
              </a:cu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03" name="Rectangle 55"/>
              <p:cNvSpPr>
                <a:spLocks noChangeArrowheads="1"/>
              </p:cNvSpPr>
              <p:nvPr/>
            </p:nvSpPr>
            <p:spPr bwMode="auto">
              <a:xfrm>
                <a:off x="604" y="3955"/>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04" name="Rectangle 56"/>
              <p:cNvSpPr>
                <a:spLocks noChangeArrowheads="1"/>
              </p:cNvSpPr>
              <p:nvPr/>
            </p:nvSpPr>
            <p:spPr bwMode="auto">
              <a:xfrm>
                <a:off x="952" y="3955"/>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05" name="Rectangle 57"/>
              <p:cNvSpPr>
                <a:spLocks noChangeArrowheads="1"/>
              </p:cNvSpPr>
              <p:nvPr/>
            </p:nvSpPr>
            <p:spPr bwMode="auto">
              <a:xfrm>
                <a:off x="952" y="4265"/>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06" name="Rectangle 58"/>
              <p:cNvSpPr>
                <a:spLocks noChangeArrowheads="1"/>
              </p:cNvSpPr>
              <p:nvPr/>
            </p:nvSpPr>
            <p:spPr bwMode="auto">
              <a:xfrm>
                <a:off x="952" y="4576"/>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07" name="Rectangle 59"/>
              <p:cNvSpPr>
                <a:spLocks noChangeArrowheads="1"/>
              </p:cNvSpPr>
              <p:nvPr/>
            </p:nvSpPr>
            <p:spPr bwMode="auto">
              <a:xfrm>
                <a:off x="952" y="4887"/>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08" name="Rectangle 60"/>
              <p:cNvSpPr>
                <a:spLocks noChangeArrowheads="1"/>
              </p:cNvSpPr>
              <p:nvPr/>
            </p:nvSpPr>
            <p:spPr bwMode="auto">
              <a:xfrm>
                <a:off x="952" y="5197"/>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09" name="Rectangle 61"/>
              <p:cNvSpPr>
                <a:spLocks noChangeArrowheads="1"/>
              </p:cNvSpPr>
              <p:nvPr/>
            </p:nvSpPr>
            <p:spPr bwMode="auto">
              <a:xfrm>
                <a:off x="604" y="6685"/>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10" name="Rectangle 62"/>
              <p:cNvSpPr>
                <a:spLocks noChangeArrowheads="1"/>
              </p:cNvSpPr>
              <p:nvPr/>
            </p:nvSpPr>
            <p:spPr bwMode="auto">
              <a:xfrm>
                <a:off x="952" y="6685"/>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11" name="Rectangle 63"/>
              <p:cNvSpPr>
                <a:spLocks noChangeArrowheads="1"/>
              </p:cNvSpPr>
              <p:nvPr/>
            </p:nvSpPr>
            <p:spPr bwMode="auto">
              <a:xfrm>
                <a:off x="952" y="6996"/>
                <a:ext cx="0" cy="2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rtl="0" fontAlgn="base">
                  <a:spcBef>
                    <a:spcPct val="0"/>
                  </a:spcBef>
                  <a:spcAft>
                    <a:spcPct val="0"/>
                  </a:spcAft>
                </a:pPr>
                <a:endParaRPr lang="en-US" sz="1800">
                  <a:latin typeface="Arial" pitchFamily="34" charset="0"/>
                  <a:cs typeface="Arial" pitchFamily="34" charset="0"/>
                </a:endParaRPr>
              </a:p>
            </p:txBody>
          </p:sp>
          <p:sp>
            <p:nvSpPr>
              <p:cNvPr id="258112" name="Line 64"/>
              <p:cNvSpPr>
                <a:spLocks noChangeShapeType="1"/>
              </p:cNvSpPr>
              <p:nvPr/>
            </p:nvSpPr>
            <p:spPr bwMode="auto">
              <a:xfrm>
                <a:off x="6942" y="3907"/>
                <a:ext cx="1" cy="1721"/>
              </a:xfrm>
              <a:prstGeom prst="line">
                <a:avLst/>
              </a:prstGeom>
              <a:noFill/>
              <a:ln w="77">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13" name="Freeform 65"/>
              <p:cNvSpPr>
                <a:spLocks/>
              </p:cNvSpPr>
              <p:nvPr/>
            </p:nvSpPr>
            <p:spPr bwMode="auto">
              <a:xfrm>
                <a:off x="4790" y="5504"/>
                <a:ext cx="877" cy="977"/>
              </a:xfrm>
              <a:custGeom>
                <a:avLst/>
                <a:gdLst/>
                <a:ahLst/>
                <a:cxnLst>
                  <a:cxn ang="0">
                    <a:pos x="3" y="114"/>
                  </a:cxn>
                  <a:cxn ang="0">
                    <a:pos x="23" y="100"/>
                  </a:cxn>
                  <a:cxn ang="0">
                    <a:pos x="84" y="79"/>
                  </a:cxn>
                  <a:cxn ang="0">
                    <a:pos x="149" y="61"/>
                  </a:cxn>
                  <a:cxn ang="0">
                    <a:pos x="191" y="40"/>
                  </a:cxn>
                  <a:cxn ang="0">
                    <a:pos x="246" y="24"/>
                  </a:cxn>
                  <a:cxn ang="0">
                    <a:pos x="315" y="11"/>
                  </a:cxn>
                  <a:cxn ang="0">
                    <a:pos x="401" y="1"/>
                  </a:cxn>
                  <a:cxn ang="0">
                    <a:pos x="480" y="0"/>
                  </a:cxn>
                  <a:cxn ang="0">
                    <a:pos x="561" y="3"/>
                  </a:cxn>
                  <a:cxn ang="0">
                    <a:pos x="633" y="11"/>
                  </a:cxn>
                  <a:cxn ang="0">
                    <a:pos x="698" y="22"/>
                  </a:cxn>
                  <a:cxn ang="0">
                    <a:pos x="754" y="38"/>
                  </a:cxn>
                  <a:cxn ang="0">
                    <a:pos x="806" y="59"/>
                  </a:cxn>
                  <a:cxn ang="0">
                    <a:pos x="846" y="85"/>
                  </a:cxn>
                  <a:cxn ang="0">
                    <a:pos x="872" y="118"/>
                  </a:cxn>
                  <a:cxn ang="0">
                    <a:pos x="877" y="148"/>
                  </a:cxn>
                  <a:cxn ang="0">
                    <a:pos x="864" y="179"/>
                  </a:cxn>
                  <a:cxn ang="0">
                    <a:pos x="837" y="203"/>
                  </a:cxn>
                  <a:cxn ang="0">
                    <a:pos x="832" y="863"/>
                  </a:cxn>
                  <a:cxn ang="0">
                    <a:pos x="811" y="894"/>
                  </a:cxn>
                  <a:cxn ang="0">
                    <a:pos x="780" y="917"/>
                  </a:cxn>
                  <a:cxn ang="0">
                    <a:pos x="749" y="933"/>
                  </a:cxn>
                  <a:cxn ang="0">
                    <a:pos x="707" y="947"/>
                  </a:cxn>
                  <a:cxn ang="0">
                    <a:pos x="657" y="959"/>
                  </a:cxn>
                  <a:cxn ang="0">
                    <a:pos x="607" y="968"/>
                  </a:cxn>
                  <a:cxn ang="0">
                    <a:pos x="552" y="973"/>
                  </a:cxn>
                  <a:cxn ang="0">
                    <a:pos x="488" y="977"/>
                  </a:cxn>
                  <a:cxn ang="0">
                    <a:pos x="417" y="975"/>
                  </a:cxn>
                  <a:cxn ang="0">
                    <a:pos x="367" y="970"/>
                  </a:cxn>
                  <a:cxn ang="0">
                    <a:pos x="307" y="959"/>
                  </a:cxn>
                  <a:cxn ang="0">
                    <a:pos x="251" y="944"/>
                  </a:cxn>
                  <a:cxn ang="0">
                    <a:pos x="202" y="928"/>
                  </a:cxn>
                  <a:cxn ang="0">
                    <a:pos x="167" y="907"/>
                  </a:cxn>
                  <a:cxn ang="0">
                    <a:pos x="141" y="879"/>
                  </a:cxn>
                  <a:cxn ang="0">
                    <a:pos x="129" y="849"/>
                  </a:cxn>
                  <a:cxn ang="0">
                    <a:pos x="125" y="338"/>
                  </a:cxn>
                  <a:cxn ang="0">
                    <a:pos x="21" y="161"/>
                  </a:cxn>
                  <a:cxn ang="0">
                    <a:pos x="5" y="147"/>
                  </a:cxn>
                  <a:cxn ang="0">
                    <a:pos x="0" y="129"/>
                  </a:cxn>
                </a:cxnLst>
                <a:rect l="0" t="0" r="r" b="b"/>
                <a:pathLst>
                  <a:path w="877" h="977">
                    <a:moveTo>
                      <a:pt x="0" y="122"/>
                    </a:moveTo>
                    <a:lnTo>
                      <a:pt x="3" y="114"/>
                    </a:lnTo>
                    <a:lnTo>
                      <a:pt x="12" y="108"/>
                    </a:lnTo>
                    <a:lnTo>
                      <a:pt x="23" y="100"/>
                    </a:lnTo>
                    <a:lnTo>
                      <a:pt x="58" y="89"/>
                    </a:lnTo>
                    <a:lnTo>
                      <a:pt x="84" y="79"/>
                    </a:lnTo>
                    <a:lnTo>
                      <a:pt x="115" y="71"/>
                    </a:lnTo>
                    <a:lnTo>
                      <a:pt x="149" y="61"/>
                    </a:lnTo>
                    <a:lnTo>
                      <a:pt x="170" y="50"/>
                    </a:lnTo>
                    <a:lnTo>
                      <a:pt x="191" y="40"/>
                    </a:lnTo>
                    <a:lnTo>
                      <a:pt x="218" y="32"/>
                    </a:lnTo>
                    <a:lnTo>
                      <a:pt x="246" y="24"/>
                    </a:lnTo>
                    <a:lnTo>
                      <a:pt x="278" y="17"/>
                    </a:lnTo>
                    <a:lnTo>
                      <a:pt x="315" y="11"/>
                    </a:lnTo>
                    <a:lnTo>
                      <a:pt x="357" y="4"/>
                    </a:lnTo>
                    <a:lnTo>
                      <a:pt x="401" y="1"/>
                    </a:lnTo>
                    <a:lnTo>
                      <a:pt x="441" y="0"/>
                    </a:lnTo>
                    <a:lnTo>
                      <a:pt x="480" y="0"/>
                    </a:lnTo>
                    <a:lnTo>
                      <a:pt x="519" y="0"/>
                    </a:lnTo>
                    <a:lnTo>
                      <a:pt x="561" y="3"/>
                    </a:lnTo>
                    <a:lnTo>
                      <a:pt x="599" y="6"/>
                    </a:lnTo>
                    <a:lnTo>
                      <a:pt x="633" y="11"/>
                    </a:lnTo>
                    <a:lnTo>
                      <a:pt x="665" y="16"/>
                    </a:lnTo>
                    <a:lnTo>
                      <a:pt x="698" y="22"/>
                    </a:lnTo>
                    <a:lnTo>
                      <a:pt x="728" y="30"/>
                    </a:lnTo>
                    <a:lnTo>
                      <a:pt x="754" y="38"/>
                    </a:lnTo>
                    <a:lnTo>
                      <a:pt x="780" y="48"/>
                    </a:lnTo>
                    <a:lnTo>
                      <a:pt x="806" y="59"/>
                    </a:lnTo>
                    <a:lnTo>
                      <a:pt x="825" y="71"/>
                    </a:lnTo>
                    <a:lnTo>
                      <a:pt x="846" y="85"/>
                    </a:lnTo>
                    <a:lnTo>
                      <a:pt x="862" y="101"/>
                    </a:lnTo>
                    <a:lnTo>
                      <a:pt x="872" y="118"/>
                    </a:lnTo>
                    <a:lnTo>
                      <a:pt x="877" y="134"/>
                    </a:lnTo>
                    <a:lnTo>
                      <a:pt x="877" y="148"/>
                    </a:lnTo>
                    <a:lnTo>
                      <a:pt x="872" y="163"/>
                    </a:lnTo>
                    <a:lnTo>
                      <a:pt x="864" y="179"/>
                    </a:lnTo>
                    <a:lnTo>
                      <a:pt x="850" y="194"/>
                    </a:lnTo>
                    <a:lnTo>
                      <a:pt x="837" y="203"/>
                    </a:lnTo>
                    <a:lnTo>
                      <a:pt x="837" y="850"/>
                    </a:lnTo>
                    <a:lnTo>
                      <a:pt x="832" y="863"/>
                    </a:lnTo>
                    <a:lnTo>
                      <a:pt x="824" y="879"/>
                    </a:lnTo>
                    <a:lnTo>
                      <a:pt x="811" y="894"/>
                    </a:lnTo>
                    <a:lnTo>
                      <a:pt x="796" y="907"/>
                    </a:lnTo>
                    <a:lnTo>
                      <a:pt x="780" y="917"/>
                    </a:lnTo>
                    <a:lnTo>
                      <a:pt x="767" y="925"/>
                    </a:lnTo>
                    <a:lnTo>
                      <a:pt x="749" y="933"/>
                    </a:lnTo>
                    <a:lnTo>
                      <a:pt x="730" y="939"/>
                    </a:lnTo>
                    <a:lnTo>
                      <a:pt x="707" y="947"/>
                    </a:lnTo>
                    <a:lnTo>
                      <a:pt x="680" y="954"/>
                    </a:lnTo>
                    <a:lnTo>
                      <a:pt x="657" y="959"/>
                    </a:lnTo>
                    <a:lnTo>
                      <a:pt x="633" y="964"/>
                    </a:lnTo>
                    <a:lnTo>
                      <a:pt x="607" y="968"/>
                    </a:lnTo>
                    <a:lnTo>
                      <a:pt x="577" y="972"/>
                    </a:lnTo>
                    <a:lnTo>
                      <a:pt x="552" y="973"/>
                    </a:lnTo>
                    <a:lnTo>
                      <a:pt x="517" y="977"/>
                    </a:lnTo>
                    <a:lnTo>
                      <a:pt x="488" y="977"/>
                    </a:lnTo>
                    <a:lnTo>
                      <a:pt x="454" y="977"/>
                    </a:lnTo>
                    <a:lnTo>
                      <a:pt x="417" y="975"/>
                    </a:lnTo>
                    <a:lnTo>
                      <a:pt x="394" y="973"/>
                    </a:lnTo>
                    <a:lnTo>
                      <a:pt x="367" y="970"/>
                    </a:lnTo>
                    <a:lnTo>
                      <a:pt x="339" y="965"/>
                    </a:lnTo>
                    <a:lnTo>
                      <a:pt x="307" y="959"/>
                    </a:lnTo>
                    <a:lnTo>
                      <a:pt x="283" y="954"/>
                    </a:lnTo>
                    <a:lnTo>
                      <a:pt x="251" y="944"/>
                    </a:lnTo>
                    <a:lnTo>
                      <a:pt x="225" y="938"/>
                    </a:lnTo>
                    <a:lnTo>
                      <a:pt x="202" y="928"/>
                    </a:lnTo>
                    <a:lnTo>
                      <a:pt x="183" y="917"/>
                    </a:lnTo>
                    <a:lnTo>
                      <a:pt x="167" y="907"/>
                    </a:lnTo>
                    <a:lnTo>
                      <a:pt x="150" y="894"/>
                    </a:lnTo>
                    <a:lnTo>
                      <a:pt x="141" y="879"/>
                    </a:lnTo>
                    <a:lnTo>
                      <a:pt x="133" y="862"/>
                    </a:lnTo>
                    <a:lnTo>
                      <a:pt x="129" y="849"/>
                    </a:lnTo>
                    <a:lnTo>
                      <a:pt x="125" y="836"/>
                    </a:lnTo>
                    <a:lnTo>
                      <a:pt x="125" y="338"/>
                    </a:lnTo>
                    <a:lnTo>
                      <a:pt x="47" y="184"/>
                    </a:lnTo>
                    <a:lnTo>
                      <a:pt x="21" y="161"/>
                    </a:lnTo>
                    <a:lnTo>
                      <a:pt x="13" y="153"/>
                    </a:lnTo>
                    <a:lnTo>
                      <a:pt x="5" y="147"/>
                    </a:lnTo>
                    <a:lnTo>
                      <a:pt x="0" y="137"/>
                    </a:lnTo>
                    <a:lnTo>
                      <a:pt x="0" y="129"/>
                    </a:lnTo>
                    <a:lnTo>
                      <a:pt x="0" y="122"/>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14" name="Freeform 66"/>
              <p:cNvSpPr>
                <a:spLocks/>
              </p:cNvSpPr>
              <p:nvPr/>
            </p:nvSpPr>
            <p:spPr bwMode="auto">
              <a:xfrm>
                <a:off x="4860" y="5667"/>
                <a:ext cx="734" cy="784"/>
              </a:xfrm>
              <a:custGeom>
                <a:avLst/>
                <a:gdLst/>
                <a:ahLst/>
                <a:cxnLst>
                  <a:cxn ang="0">
                    <a:pos x="0" y="0"/>
                  </a:cxn>
                  <a:cxn ang="0">
                    <a:pos x="84" y="154"/>
                  </a:cxn>
                  <a:cxn ang="0">
                    <a:pos x="84" y="665"/>
                  </a:cxn>
                  <a:cxn ang="0">
                    <a:pos x="88" y="686"/>
                  </a:cxn>
                  <a:cxn ang="0">
                    <a:pos x="93" y="697"/>
                  </a:cxn>
                  <a:cxn ang="0">
                    <a:pos x="101" y="710"/>
                  </a:cxn>
                  <a:cxn ang="0">
                    <a:pos x="111" y="716"/>
                  </a:cxn>
                  <a:cxn ang="0">
                    <a:pos x="126" y="728"/>
                  </a:cxn>
                  <a:cxn ang="0">
                    <a:pos x="142" y="736"/>
                  </a:cxn>
                  <a:cxn ang="0">
                    <a:pos x="160" y="744"/>
                  </a:cxn>
                  <a:cxn ang="0">
                    <a:pos x="182" y="752"/>
                  </a:cxn>
                  <a:cxn ang="0">
                    <a:pos x="205" y="760"/>
                  </a:cxn>
                  <a:cxn ang="0">
                    <a:pos x="226" y="765"/>
                  </a:cxn>
                  <a:cxn ang="0">
                    <a:pos x="253" y="771"/>
                  </a:cxn>
                  <a:cxn ang="0">
                    <a:pos x="279" y="776"/>
                  </a:cxn>
                  <a:cxn ang="0">
                    <a:pos x="303" y="780"/>
                  </a:cxn>
                  <a:cxn ang="0">
                    <a:pos x="326" y="781"/>
                  </a:cxn>
                  <a:cxn ang="0">
                    <a:pos x="353" y="784"/>
                  </a:cxn>
                  <a:cxn ang="0">
                    <a:pos x="382" y="784"/>
                  </a:cxn>
                  <a:cxn ang="0">
                    <a:pos x="416" y="784"/>
                  </a:cxn>
                  <a:cxn ang="0">
                    <a:pos x="450" y="784"/>
                  </a:cxn>
                  <a:cxn ang="0">
                    <a:pos x="482" y="781"/>
                  </a:cxn>
                  <a:cxn ang="0">
                    <a:pos x="512" y="780"/>
                  </a:cxn>
                  <a:cxn ang="0">
                    <a:pos x="544" y="775"/>
                  </a:cxn>
                  <a:cxn ang="0">
                    <a:pos x="565" y="771"/>
                  </a:cxn>
                  <a:cxn ang="0">
                    <a:pos x="594" y="765"/>
                  </a:cxn>
                  <a:cxn ang="0">
                    <a:pos x="616" y="757"/>
                  </a:cxn>
                  <a:cxn ang="0">
                    <a:pos x="637" y="752"/>
                  </a:cxn>
                  <a:cxn ang="0">
                    <a:pos x="658" y="744"/>
                  </a:cxn>
                  <a:cxn ang="0">
                    <a:pos x="678" y="736"/>
                  </a:cxn>
                  <a:cxn ang="0">
                    <a:pos x="692" y="728"/>
                  </a:cxn>
                  <a:cxn ang="0">
                    <a:pos x="705" y="716"/>
                  </a:cxn>
                  <a:cxn ang="0">
                    <a:pos x="715" y="708"/>
                  </a:cxn>
                  <a:cxn ang="0">
                    <a:pos x="723" y="699"/>
                  </a:cxn>
                  <a:cxn ang="0">
                    <a:pos x="733" y="684"/>
                  </a:cxn>
                  <a:cxn ang="0">
                    <a:pos x="734" y="668"/>
                  </a:cxn>
                  <a:cxn ang="0">
                    <a:pos x="734" y="58"/>
                  </a:cxn>
                  <a:cxn ang="0">
                    <a:pos x="708" y="71"/>
                  </a:cxn>
                  <a:cxn ang="0">
                    <a:pos x="670" y="84"/>
                  </a:cxn>
                  <a:cxn ang="0">
                    <a:pos x="629" y="95"/>
                  </a:cxn>
                  <a:cxn ang="0">
                    <a:pos x="584" y="105"/>
                  </a:cxn>
                  <a:cxn ang="0">
                    <a:pos x="539" y="112"/>
                  </a:cxn>
                  <a:cxn ang="0">
                    <a:pos x="492" y="116"/>
                  </a:cxn>
                  <a:cxn ang="0">
                    <a:pos x="440" y="120"/>
                  </a:cxn>
                  <a:cxn ang="0">
                    <a:pos x="389" y="120"/>
                  </a:cxn>
                  <a:cxn ang="0">
                    <a:pos x="334" y="118"/>
                  </a:cxn>
                  <a:cxn ang="0">
                    <a:pos x="282" y="110"/>
                  </a:cxn>
                  <a:cxn ang="0">
                    <a:pos x="229" y="103"/>
                  </a:cxn>
                  <a:cxn ang="0">
                    <a:pos x="177" y="91"/>
                  </a:cxn>
                  <a:cxn ang="0">
                    <a:pos x="137" y="78"/>
                  </a:cxn>
                  <a:cxn ang="0">
                    <a:pos x="114" y="68"/>
                  </a:cxn>
                  <a:cxn ang="0">
                    <a:pos x="95" y="57"/>
                  </a:cxn>
                  <a:cxn ang="0">
                    <a:pos x="84" y="47"/>
                  </a:cxn>
                  <a:cxn ang="0">
                    <a:pos x="72" y="34"/>
                  </a:cxn>
                  <a:cxn ang="0">
                    <a:pos x="66" y="29"/>
                  </a:cxn>
                  <a:cxn ang="0">
                    <a:pos x="56" y="23"/>
                  </a:cxn>
                  <a:cxn ang="0">
                    <a:pos x="47" y="18"/>
                  </a:cxn>
                  <a:cxn ang="0">
                    <a:pos x="37" y="13"/>
                  </a:cxn>
                  <a:cxn ang="0">
                    <a:pos x="27" y="8"/>
                  </a:cxn>
                  <a:cxn ang="0">
                    <a:pos x="14" y="5"/>
                  </a:cxn>
                  <a:cxn ang="0">
                    <a:pos x="0" y="0"/>
                  </a:cxn>
                </a:cxnLst>
                <a:rect l="0" t="0" r="r" b="b"/>
                <a:pathLst>
                  <a:path w="734" h="784">
                    <a:moveTo>
                      <a:pt x="0" y="0"/>
                    </a:moveTo>
                    <a:lnTo>
                      <a:pt x="84" y="154"/>
                    </a:lnTo>
                    <a:lnTo>
                      <a:pt x="84" y="665"/>
                    </a:lnTo>
                    <a:lnTo>
                      <a:pt x="88" y="686"/>
                    </a:lnTo>
                    <a:lnTo>
                      <a:pt x="93" y="697"/>
                    </a:lnTo>
                    <a:lnTo>
                      <a:pt x="101" y="710"/>
                    </a:lnTo>
                    <a:lnTo>
                      <a:pt x="111" y="716"/>
                    </a:lnTo>
                    <a:lnTo>
                      <a:pt x="126" y="728"/>
                    </a:lnTo>
                    <a:lnTo>
                      <a:pt x="142" y="736"/>
                    </a:lnTo>
                    <a:lnTo>
                      <a:pt x="160" y="744"/>
                    </a:lnTo>
                    <a:lnTo>
                      <a:pt x="182" y="752"/>
                    </a:lnTo>
                    <a:lnTo>
                      <a:pt x="205" y="760"/>
                    </a:lnTo>
                    <a:lnTo>
                      <a:pt x="226" y="765"/>
                    </a:lnTo>
                    <a:lnTo>
                      <a:pt x="253" y="771"/>
                    </a:lnTo>
                    <a:lnTo>
                      <a:pt x="279" y="776"/>
                    </a:lnTo>
                    <a:lnTo>
                      <a:pt x="303" y="780"/>
                    </a:lnTo>
                    <a:lnTo>
                      <a:pt x="326" y="781"/>
                    </a:lnTo>
                    <a:lnTo>
                      <a:pt x="353" y="784"/>
                    </a:lnTo>
                    <a:lnTo>
                      <a:pt x="382" y="784"/>
                    </a:lnTo>
                    <a:lnTo>
                      <a:pt x="416" y="784"/>
                    </a:lnTo>
                    <a:lnTo>
                      <a:pt x="450" y="784"/>
                    </a:lnTo>
                    <a:lnTo>
                      <a:pt x="482" y="781"/>
                    </a:lnTo>
                    <a:lnTo>
                      <a:pt x="512" y="780"/>
                    </a:lnTo>
                    <a:lnTo>
                      <a:pt x="544" y="775"/>
                    </a:lnTo>
                    <a:lnTo>
                      <a:pt x="565" y="771"/>
                    </a:lnTo>
                    <a:lnTo>
                      <a:pt x="594" y="765"/>
                    </a:lnTo>
                    <a:lnTo>
                      <a:pt x="616" y="757"/>
                    </a:lnTo>
                    <a:lnTo>
                      <a:pt x="637" y="752"/>
                    </a:lnTo>
                    <a:lnTo>
                      <a:pt x="658" y="744"/>
                    </a:lnTo>
                    <a:lnTo>
                      <a:pt x="678" y="736"/>
                    </a:lnTo>
                    <a:lnTo>
                      <a:pt x="692" y="728"/>
                    </a:lnTo>
                    <a:lnTo>
                      <a:pt x="705" y="716"/>
                    </a:lnTo>
                    <a:lnTo>
                      <a:pt x="715" y="708"/>
                    </a:lnTo>
                    <a:lnTo>
                      <a:pt x="723" y="699"/>
                    </a:lnTo>
                    <a:lnTo>
                      <a:pt x="733" y="684"/>
                    </a:lnTo>
                    <a:lnTo>
                      <a:pt x="734" y="668"/>
                    </a:lnTo>
                    <a:lnTo>
                      <a:pt x="734" y="58"/>
                    </a:lnTo>
                    <a:lnTo>
                      <a:pt x="708" y="71"/>
                    </a:lnTo>
                    <a:lnTo>
                      <a:pt x="670" y="84"/>
                    </a:lnTo>
                    <a:lnTo>
                      <a:pt x="629" y="95"/>
                    </a:lnTo>
                    <a:lnTo>
                      <a:pt x="584" y="105"/>
                    </a:lnTo>
                    <a:lnTo>
                      <a:pt x="539" y="112"/>
                    </a:lnTo>
                    <a:lnTo>
                      <a:pt x="492" y="116"/>
                    </a:lnTo>
                    <a:lnTo>
                      <a:pt x="440" y="120"/>
                    </a:lnTo>
                    <a:lnTo>
                      <a:pt x="389" y="120"/>
                    </a:lnTo>
                    <a:lnTo>
                      <a:pt x="334" y="118"/>
                    </a:lnTo>
                    <a:lnTo>
                      <a:pt x="282" y="110"/>
                    </a:lnTo>
                    <a:lnTo>
                      <a:pt x="229" y="103"/>
                    </a:lnTo>
                    <a:lnTo>
                      <a:pt x="177" y="91"/>
                    </a:lnTo>
                    <a:lnTo>
                      <a:pt x="137" y="78"/>
                    </a:lnTo>
                    <a:lnTo>
                      <a:pt x="114" y="68"/>
                    </a:lnTo>
                    <a:lnTo>
                      <a:pt x="95" y="57"/>
                    </a:lnTo>
                    <a:lnTo>
                      <a:pt x="84" y="47"/>
                    </a:lnTo>
                    <a:lnTo>
                      <a:pt x="72" y="34"/>
                    </a:lnTo>
                    <a:lnTo>
                      <a:pt x="66" y="29"/>
                    </a:lnTo>
                    <a:lnTo>
                      <a:pt x="56" y="23"/>
                    </a:lnTo>
                    <a:lnTo>
                      <a:pt x="47" y="18"/>
                    </a:lnTo>
                    <a:lnTo>
                      <a:pt x="37" y="13"/>
                    </a:lnTo>
                    <a:lnTo>
                      <a:pt x="27" y="8"/>
                    </a:lnTo>
                    <a:lnTo>
                      <a:pt x="14" y="5"/>
                    </a:lnTo>
                    <a:lnTo>
                      <a:pt x="0"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15" name="Freeform 67"/>
              <p:cNvSpPr>
                <a:spLocks/>
              </p:cNvSpPr>
              <p:nvPr/>
            </p:nvSpPr>
            <p:spPr bwMode="auto">
              <a:xfrm>
                <a:off x="4823" y="5520"/>
                <a:ext cx="802" cy="238"/>
              </a:xfrm>
              <a:custGeom>
                <a:avLst/>
                <a:gdLst/>
                <a:ahLst/>
                <a:cxnLst>
                  <a:cxn ang="0">
                    <a:pos x="6" y="103"/>
                  </a:cxn>
                  <a:cxn ang="0">
                    <a:pos x="32" y="94"/>
                  </a:cxn>
                  <a:cxn ang="0">
                    <a:pos x="88" y="77"/>
                  </a:cxn>
                  <a:cxn ang="0">
                    <a:pos x="129" y="68"/>
                  </a:cxn>
                  <a:cxn ang="0">
                    <a:pos x="158" y="47"/>
                  </a:cxn>
                  <a:cxn ang="0">
                    <a:pos x="195" y="32"/>
                  </a:cxn>
                  <a:cxn ang="0">
                    <a:pos x="234" y="22"/>
                  </a:cxn>
                  <a:cxn ang="0">
                    <a:pos x="279" y="11"/>
                  </a:cxn>
                  <a:cxn ang="0">
                    <a:pos x="334" y="5"/>
                  </a:cxn>
                  <a:cxn ang="0">
                    <a:pos x="414" y="0"/>
                  </a:cxn>
                  <a:cxn ang="0">
                    <a:pos x="508" y="1"/>
                  </a:cxn>
                  <a:cxn ang="0">
                    <a:pos x="599" y="11"/>
                  </a:cxn>
                  <a:cxn ang="0">
                    <a:pos x="673" y="27"/>
                  </a:cxn>
                  <a:cxn ang="0">
                    <a:pos x="736" y="48"/>
                  </a:cxn>
                  <a:cxn ang="0">
                    <a:pos x="779" y="76"/>
                  </a:cxn>
                  <a:cxn ang="0">
                    <a:pos x="800" y="102"/>
                  </a:cxn>
                  <a:cxn ang="0">
                    <a:pos x="802" y="126"/>
                  </a:cxn>
                  <a:cxn ang="0">
                    <a:pos x="792" y="149"/>
                  </a:cxn>
                  <a:cxn ang="0">
                    <a:pos x="773" y="166"/>
                  </a:cxn>
                  <a:cxn ang="0">
                    <a:pos x="745" y="184"/>
                  </a:cxn>
                  <a:cxn ang="0">
                    <a:pos x="702" y="202"/>
                  </a:cxn>
                  <a:cxn ang="0">
                    <a:pos x="644" y="218"/>
                  </a:cxn>
                  <a:cxn ang="0">
                    <a:pos x="578" y="229"/>
                  </a:cxn>
                  <a:cxn ang="0">
                    <a:pos x="503" y="236"/>
                  </a:cxn>
                  <a:cxn ang="0">
                    <a:pos x="431" y="238"/>
                  </a:cxn>
                  <a:cxn ang="0">
                    <a:pos x="369" y="234"/>
                  </a:cxn>
                  <a:cxn ang="0">
                    <a:pos x="310" y="226"/>
                  </a:cxn>
                  <a:cxn ang="0">
                    <a:pos x="259" y="218"/>
                  </a:cxn>
                  <a:cxn ang="0">
                    <a:pos x="216" y="207"/>
                  </a:cxn>
                  <a:cxn ang="0">
                    <a:pos x="182" y="194"/>
                  </a:cxn>
                  <a:cxn ang="0">
                    <a:pos x="151" y="179"/>
                  </a:cxn>
                  <a:cxn ang="0">
                    <a:pos x="130" y="161"/>
                  </a:cxn>
                  <a:cxn ang="0">
                    <a:pos x="108" y="145"/>
                  </a:cxn>
                  <a:cxn ang="0">
                    <a:pos x="75" y="132"/>
                  </a:cxn>
                  <a:cxn ang="0">
                    <a:pos x="37" y="121"/>
                  </a:cxn>
                  <a:cxn ang="0">
                    <a:pos x="8" y="113"/>
                  </a:cxn>
                  <a:cxn ang="0">
                    <a:pos x="0" y="106"/>
                  </a:cxn>
                </a:cxnLst>
                <a:rect l="0" t="0" r="r" b="b"/>
                <a:pathLst>
                  <a:path w="802" h="238">
                    <a:moveTo>
                      <a:pt x="0" y="106"/>
                    </a:moveTo>
                    <a:lnTo>
                      <a:pt x="6" y="103"/>
                    </a:lnTo>
                    <a:lnTo>
                      <a:pt x="16" y="98"/>
                    </a:lnTo>
                    <a:lnTo>
                      <a:pt x="32" y="94"/>
                    </a:lnTo>
                    <a:lnTo>
                      <a:pt x="63" y="85"/>
                    </a:lnTo>
                    <a:lnTo>
                      <a:pt x="88" y="77"/>
                    </a:lnTo>
                    <a:lnTo>
                      <a:pt x="109" y="73"/>
                    </a:lnTo>
                    <a:lnTo>
                      <a:pt x="129" y="68"/>
                    </a:lnTo>
                    <a:lnTo>
                      <a:pt x="142" y="56"/>
                    </a:lnTo>
                    <a:lnTo>
                      <a:pt x="158" y="47"/>
                    </a:lnTo>
                    <a:lnTo>
                      <a:pt x="176" y="40"/>
                    </a:lnTo>
                    <a:lnTo>
                      <a:pt x="195" y="32"/>
                    </a:lnTo>
                    <a:lnTo>
                      <a:pt x="214" y="27"/>
                    </a:lnTo>
                    <a:lnTo>
                      <a:pt x="234" y="22"/>
                    </a:lnTo>
                    <a:lnTo>
                      <a:pt x="256" y="16"/>
                    </a:lnTo>
                    <a:lnTo>
                      <a:pt x="279" y="11"/>
                    </a:lnTo>
                    <a:lnTo>
                      <a:pt x="305" y="8"/>
                    </a:lnTo>
                    <a:lnTo>
                      <a:pt x="334" y="5"/>
                    </a:lnTo>
                    <a:lnTo>
                      <a:pt x="369" y="1"/>
                    </a:lnTo>
                    <a:lnTo>
                      <a:pt x="414" y="0"/>
                    </a:lnTo>
                    <a:lnTo>
                      <a:pt x="463" y="0"/>
                    </a:lnTo>
                    <a:lnTo>
                      <a:pt x="508" y="1"/>
                    </a:lnTo>
                    <a:lnTo>
                      <a:pt x="558" y="6"/>
                    </a:lnTo>
                    <a:lnTo>
                      <a:pt x="599" y="11"/>
                    </a:lnTo>
                    <a:lnTo>
                      <a:pt x="637" y="18"/>
                    </a:lnTo>
                    <a:lnTo>
                      <a:pt x="673" y="27"/>
                    </a:lnTo>
                    <a:lnTo>
                      <a:pt x="708" y="37"/>
                    </a:lnTo>
                    <a:lnTo>
                      <a:pt x="736" y="48"/>
                    </a:lnTo>
                    <a:lnTo>
                      <a:pt x="762" y="61"/>
                    </a:lnTo>
                    <a:lnTo>
                      <a:pt x="779" y="76"/>
                    </a:lnTo>
                    <a:lnTo>
                      <a:pt x="791" y="87"/>
                    </a:lnTo>
                    <a:lnTo>
                      <a:pt x="800" y="102"/>
                    </a:lnTo>
                    <a:lnTo>
                      <a:pt x="802" y="115"/>
                    </a:lnTo>
                    <a:lnTo>
                      <a:pt x="802" y="126"/>
                    </a:lnTo>
                    <a:lnTo>
                      <a:pt x="800" y="137"/>
                    </a:lnTo>
                    <a:lnTo>
                      <a:pt x="792" y="149"/>
                    </a:lnTo>
                    <a:lnTo>
                      <a:pt x="783" y="157"/>
                    </a:lnTo>
                    <a:lnTo>
                      <a:pt x="773" y="166"/>
                    </a:lnTo>
                    <a:lnTo>
                      <a:pt x="758" y="176"/>
                    </a:lnTo>
                    <a:lnTo>
                      <a:pt x="745" y="184"/>
                    </a:lnTo>
                    <a:lnTo>
                      <a:pt x="724" y="194"/>
                    </a:lnTo>
                    <a:lnTo>
                      <a:pt x="702" y="202"/>
                    </a:lnTo>
                    <a:lnTo>
                      <a:pt x="674" y="210"/>
                    </a:lnTo>
                    <a:lnTo>
                      <a:pt x="644" y="218"/>
                    </a:lnTo>
                    <a:lnTo>
                      <a:pt x="607" y="225"/>
                    </a:lnTo>
                    <a:lnTo>
                      <a:pt x="578" y="229"/>
                    </a:lnTo>
                    <a:lnTo>
                      <a:pt x="540" y="233"/>
                    </a:lnTo>
                    <a:lnTo>
                      <a:pt x="503" y="236"/>
                    </a:lnTo>
                    <a:lnTo>
                      <a:pt x="463" y="238"/>
                    </a:lnTo>
                    <a:lnTo>
                      <a:pt x="431" y="238"/>
                    </a:lnTo>
                    <a:lnTo>
                      <a:pt x="400" y="236"/>
                    </a:lnTo>
                    <a:lnTo>
                      <a:pt x="369" y="234"/>
                    </a:lnTo>
                    <a:lnTo>
                      <a:pt x="337" y="231"/>
                    </a:lnTo>
                    <a:lnTo>
                      <a:pt x="310" y="226"/>
                    </a:lnTo>
                    <a:lnTo>
                      <a:pt x="285" y="223"/>
                    </a:lnTo>
                    <a:lnTo>
                      <a:pt x="259" y="218"/>
                    </a:lnTo>
                    <a:lnTo>
                      <a:pt x="237" y="212"/>
                    </a:lnTo>
                    <a:lnTo>
                      <a:pt x="216" y="207"/>
                    </a:lnTo>
                    <a:lnTo>
                      <a:pt x="198" y="200"/>
                    </a:lnTo>
                    <a:lnTo>
                      <a:pt x="182" y="194"/>
                    </a:lnTo>
                    <a:lnTo>
                      <a:pt x="164" y="187"/>
                    </a:lnTo>
                    <a:lnTo>
                      <a:pt x="151" y="179"/>
                    </a:lnTo>
                    <a:lnTo>
                      <a:pt x="138" y="170"/>
                    </a:lnTo>
                    <a:lnTo>
                      <a:pt x="130" y="161"/>
                    </a:lnTo>
                    <a:lnTo>
                      <a:pt x="122" y="153"/>
                    </a:lnTo>
                    <a:lnTo>
                      <a:pt x="108" y="145"/>
                    </a:lnTo>
                    <a:lnTo>
                      <a:pt x="93" y="139"/>
                    </a:lnTo>
                    <a:lnTo>
                      <a:pt x="75" y="132"/>
                    </a:lnTo>
                    <a:lnTo>
                      <a:pt x="56" y="126"/>
                    </a:lnTo>
                    <a:lnTo>
                      <a:pt x="37" y="121"/>
                    </a:lnTo>
                    <a:lnTo>
                      <a:pt x="24" y="118"/>
                    </a:lnTo>
                    <a:lnTo>
                      <a:pt x="8" y="113"/>
                    </a:lnTo>
                    <a:lnTo>
                      <a:pt x="0" y="110"/>
                    </a:lnTo>
                    <a:lnTo>
                      <a:pt x="0" y="106"/>
                    </a:lnTo>
                    <a:close/>
                  </a:path>
                </a:pathLst>
              </a:custGeom>
              <a:solidFill>
                <a:srgbClr val="60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16" name="Freeform 68"/>
              <p:cNvSpPr>
                <a:spLocks/>
              </p:cNvSpPr>
              <p:nvPr/>
            </p:nvSpPr>
            <p:spPr bwMode="auto">
              <a:xfrm>
                <a:off x="4944" y="5979"/>
                <a:ext cx="650" cy="474"/>
              </a:xfrm>
              <a:custGeom>
                <a:avLst/>
                <a:gdLst/>
                <a:ahLst/>
                <a:cxnLst>
                  <a:cxn ang="0">
                    <a:pos x="0" y="0"/>
                  </a:cxn>
                  <a:cxn ang="0">
                    <a:pos x="0" y="353"/>
                  </a:cxn>
                  <a:cxn ang="0">
                    <a:pos x="3" y="372"/>
                  </a:cxn>
                  <a:cxn ang="0">
                    <a:pos x="9" y="385"/>
                  </a:cxn>
                  <a:cxn ang="0">
                    <a:pos x="17" y="398"/>
                  </a:cxn>
                  <a:cxn ang="0">
                    <a:pos x="29" y="406"/>
                  </a:cxn>
                  <a:cxn ang="0">
                    <a:pos x="43" y="417"/>
                  </a:cxn>
                  <a:cxn ang="0">
                    <a:pos x="59" y="424"/>
                  </a:cxn>
                  <a:cxn ang="0">
                    <a:pos x="77" y="432"/>
                  </a:cxn>
                  <a:cxn ang="0">
                    <a:pos x="100" y="440"/>
                  </a:cxn>
                  <a:cxn ang="0">
                    <a:pos x="122" y="448"/>
                  </a:cxn>
                  <a:cxn ang="0">
                    <a:pos x="143" y="453"/>
                  </a:cxn>
                  <a:cxn ang="0">
                    <a:pos x="169" y="459"/>
                  </a:cxn>
                  <a:cxn ang="0">
                    <a:pos x="197" y="464"/>
                  </a:cxn>
                  <a:cxn ang="0">
                    <a:pos x="219" y="468"/>
                  </a:cxn>
                  <a:cxn ang="0">
                    <a:pos x="243" y="471"/>
                  </a:cxn>
                  <a:cxn ang="0">
                    <a:pos x="271" y="472"/>
                  </a:cxn>
                  <a:cxn ang="0">
                    <a:pos x="300" y="474"/>
                  </a:cxn>
                  <a:cxn ang="0">
                    <a:pos x="334" y="474"/>
                  </a:cxn>
                  <a:cxn ang="0">
                    <a:pos x="368" y="472"/>
                  </a:cxn>
                  <a:cxn ang="0">
                    <a:pos x="398" y="471"/>
                  </a:cxn>
                  <a:cxn ang="0">
                    <a:pos x="429" y="468"/>
                  </a:cxn>
                  <a:cxn ang="0">
                    <a:pos x="460" y="463"/>
                  </a:cxn>
                  <a:cxn ang="0">
                    <a:pos x="482" y="459"/>
                  </a:cxn>
                  <a:cxn ang="0">
                    <a:pos x="510" y="451"/>
                  </a:cxn>
                  <a:cxn ang="0">
                    <a:pos x="532" y="445"/>
                  </a:cxn>
                  <a:cxn ang="0">
                    <a:pos x="553" y="438"/>
                  </a:cxn>
                  <a:cxn ang="0">
                    <a:pos x="574" y="432"/>
                  </a:cxn>
                  <a:cxn ang="0">
                    <a:pos x="594" y="422"/>
                  </a:cxn>
                  <a:cxn ang="0">
                    <a:pos x="608" y="414"/>
                  </a:cxn>
                  <a:cxn ang="0">
                    <a:pos x="621" y="404"/>
                  </a:cxn>
                  <a:cxn ang="0">
                    <a:pos x="631" y="396"/>
                  </a:cxn>
                  <a:cxn ang="0">
                    <a:pos x="639" y="387"/>
                  </a:cxn>
                  <a:cxn ang="0">
                    <a:pos x="647" y="374"/>
                  </a:cxn>
                  <a:cxn ang="0">
                    <a:pos x="650" y="358"/>
                  </a:cxn>
                  <a:cxn ang="0">
                    <a:pos x="650" y="0"/>
                  </a:cxn>
                  <a:cxn ang="0">
                    <a:pos x="0" y="0"/>
                  </a:cxn>
                </a:cxnLst>
                <a:rect l="0" t="0" r="r" b="b"/>
                <a:pathLst>
                  <a:path w="650" h="474">
                    <a:moveTo>
                      <a:pt x="0" y="0"/>
                    </a:moveTo>
                    <a:lnTo>
                      <a:pt x="0" y="353"/>
                    </a:lnTo>
                    <a:lnTo>
                      <a:pt x="3" y="372"/>
                    </a:lnTo>
                    <a:lnTo>
                      <a:pt x="9" y="385"/>
                    </a:lnTo>
                    <a:lnTo>
                      <a:pt x="17" y="398"/>
                    </a:lnTo>
                    <a:lnTo>
                      <a:pt x="29" y="406"/>
                    </a:lnTo>
                    <a:lnTo>
                      <a:pt x="43" y="417"/>
                    </a:lnTo>
                    <a:lnTo>
                      <a:pt x="59" y="424"/>
                    </a:lnTo>
                    <a:lnTo>
                      <a:pt x="77" y="432"/>
                    </a:lnTo>
                    <a:lnTo>
                      <a:pt x="100" y="440"/>
                    </a:lnTo>
                    <a:lnTo>
                      <a:pt x="122" y="448"/>
                    </a:lnTo>
                    <a:lnTo>
                      <a:pt x="143" y="453"/>
                    </a:lnTo>
                    <a:lnTo>
                      <a:pt x="169" y="459"/>
                    </a:lnTo>
                    <a:lnTo>
                      <a:pt x="197" y="464"/>
                    </a:lnTo>
                    <a:lnTo>
                      <a:pt x="219" y="468"/>
                    </a:lnTo>
                    <a:lnTo>
                      <a:pt x="243" y="471"/>
                    </a:lnTo>
                    <a:lnTo>
                      <a:pt x="271" y="472"/>
                    </a:lnTo>
                    <a:lnTo>
                      <a:pt x="300" y="474"/>
                    </a:lnTo>
                    <a:lnTo>
                      <a:pt x="334" y="474"/>
                    </a:lnTo>
                    <a:lnTo>
                      <a:pt x="368" y="472"/>
                    </a:lnTo>
                    <a:lnTo>
                      <a:pt x="398" y="471"/>
                    </a:lnTo>
                    <a:lnTo>
                      <a:pt x="429" y="468"/>
                    </a:lnTo>
                    <a:lnTo>
                      <a:pt x="460" y="463"/>
                    </a:lnTo>
                    <a:lnTo>
                      <a:pt x="482" y="459"/>
                    </a:lnTo>
                    <a:lnTo>
                      <a:pt x="510" y="451"/>
                    </a:lnTo>
                    <a:lnTo>
                      <a:pt x="532" y="445"/>
                    </a:lnTo>
                    <a:lnTo>
                      <a:pt x="553" y="438"/>
                    </a:lnTo>
                    <a:lnTo>
                      <a:pt x="574" y="432"/>
                    </a:lnTo>
                    <a:lnTo>
                      <a:pt x="594" y="422"/>
                    </a:lnTo>
                    <a:lnTo>
                      <a:pt x="608" y="414"/>
                    </a:lnTo>
                    <a:lnTo>
                      <a:pt x="621" y="404"/>
                    </a:lnTo>
                    <a:lnTo>
                      <a:pt x="631" y="396"/>
                    </a:lnTo>
                    <a:lnTo>
                      <a:pt x="639" y="387"/>
                    </a:lnTo>
                    <a:lnTo>
                      <a:pt x="647" y="374"/>
                    </a:lnTo>
                    <a:lnTo>
                      <a:pt x="650" y="358"/>
                    </a:lnTo>
                    <a:lnTo>
                      <a:pt x="650" y="0"/>
                    </a:lnTo>
                    <a:lnTo>
                      <a:pt x="0" y="0"/>
                    </a:lnTo>
                    <a:close/>
                  </a:path>
                </a:pathLst>
              </a:custGeom>
              <a:solidFill>
                <a:srgbClr val="00A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17" name="Oval 69"/>
              <p:cNvSpPr>
                <a:spLocks noChangeArrowheads="1"/>
              </p:cNvSpPr>
              <p:nvPr/>
            </p:nvSpPr>
            <p:spPr bwMode="auto">
              <a:xfrm>
                <a:off x="4944" y="5863"/>
                <a:ext cx="654" cy="226"/>
              </a:xfrm>
              <a:prstGeom prst="ellipse">
                <a:avLst/>
              </a:prstGeom>
              <a:solidFill>
                <a:srgbClr val="80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18" name="Oval 70"/>
              <p:cNvSpPr>
                <a:spLocks noChangeArrowheads="1"/>
              </p:cNvSpPr>
              <p:nvPr/>
            </p:nvSpPr>
            <p:spPr bwMode="auto">
              <a:xfrm>
                <a:off x="4966" y="5877"/>
                <a:ext cx="606" cy="199"/>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19" name="AutoShape 71"/>
              <p:cNvSpPr>
                <a:spLocks noChangeArrowheads="1"/>
              </p:cNvSpPr>
              <p:nvPr/>
            </p:nvSpPr>
            <p:spPr bwMode="auto">
              <a:xfrm>
                <a:off x="5454" y="4240"/>
                <a:ext cx="529" cy="531"/>
              </a:xfrm>
              <a:prstGeom prst="roundRect">
                <a:avLst>
                  <a:gd name="adj" fmla="val 12500"/>
                </a:avLst>
              </a:prstGeom>
              <a:solidFill>
                <a:srgbClr val="FFFF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0" name="Freeform 72"/>
              <p:cNvSpPr>
                <a:spLocks/>
              </p:cNvSpPr>
              <p:nvPr/>
            </p:nvSpPr>
            <p:spPr bwMode="auto">
              <a:xfrm>
                <a:off x="5539" y="4345"/>
                <a:ext cx="180" cy="161"/>
              </a:xfrm>
              <a:custGeom>
                <a:avLst/>
                <a:gdLst/>
                <a:ahLst/>
                <a:cxnLst>
                  <a:cxn ang="0">
                    <a:pos x="60" y="0"/>
                  </a:cxn>
                  <a:cxn ang="0">
                    <a:pos x="0" y="98"/>
                  </a:cxn>
                  <a:cxn ang="0">
                    <a:pos x="111" y="99"/>
                  </a:cxn>
                  <a:cxn ang="0">
                    <a:pos x="60" y="0"/>
                  </a:cxn>
                </a:cxnLst>
                <a:rect l="0" t="0" r="r" b="b"/>
                <a:pathLst>
                  <a:path w="111" h="99">
                    <a:moveTo>
                      <a:pt x="60" y="0"/>
                    </a:moveTo>
                    <a:cubicBezTo>
                      <a:pt x="23" y="19"/>
                      <a:pt x="0" y="57"/>
                      <a:pt x="0" y="98"/>
                    </a:cubicBezTo>
                    <a:lnTo>
                      <a:pt x="111" y="99"/>
                    </a:lnTo>
                    <a:lnTo>
                      <a:pt x="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1" name="Freeform 73"/>
              <p:cNvSpPr>
                <a:spLocks/>
              </p:cNvSpPr>
              <p:nvPr/>
            </p:nvSpPr>
            <p:spPr bwMode="auto">
              <a:xfrm>
                <a:off x="5610" y="4506"/>
                <a:ext cx="217" cy="179"/>
              </a:xfrm>
              <a:custGeom>
                <a:avLst/>
                <a:gdLst/>
                <a:ahLst/>
                <a:cxnLst>
                  <a:cxn ang="0">
                    <a:pos x="0" y="89"/>
                  </a:cxn>
                  <a:cxn ang="0">
                    <a:pos x="67" y="111"/>
                  </a:cxn>
                  <a:cxn ang="0">
                    <a:pos x="134" y="89"/>
                  </a:cxn>
                  <a:cxn ang="0">
                    <a:pos x="67" y="0"/>
                  </a:cxn>
                  <a:cxn ang="0">
                    <a:pos x="0" y="89"/>
                  </a:cxn>
                </a:cxnLst>
                <a:rect l="0" t="0" r="r" b="b"/>
                <a:pathLst>
                  <a:path w="134" h="111">
                    <a:moveTo>
                      <a:pt x="0" y="89"/>
                    </a:moveTo>
                    <a:cubicBezTo>
                      <a:pt x="19" y="103"/>
                      <a:pt x="42" y="111"/>
                      <a:pt x="67" y="111"/>
                    </a:cubicBezTo>
                    <a:cubicBezTo>
                      <a:pt x="91" y="110"/>
                      <a:pt x="114" y="103"/>
                      <a:pt x="134" y="89"/>
                    </a:cubicBezTo>
                    <a:lnTo>
                      <a:pt x="67" y="0"/>
                    </a:lnTo>
                    <a:lnTo>
                      <a:pt x="0"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2" name="Freeform 74"/>
              <p:cNvSpPr>
                <a:spLocks/>
              </p:cNvSpPr>
              <p:nvPr/>
            </p:nvSpPr>
            <p:spPr bwMode="auto">
              <a:xfrm>
                <a:off x="5719" y="4347"/>
                <a:ext cx="179" cy="159"/>
              </a:xfrm>
              <a:custGeom>
                <a:avLst/>
                <a:gdLst/>
                <a:ahLst/>
                <a:cxnLst>
                  <a:cxn ang="0">
                    <a:pos x="111" y="98"/>
                  </a:cxn>
                  <a:cxn ang="0">
                    <a:pos x="50" y="0"/>
                  </a:cxn>
                  <a:cxn ang="0">
                    <a:pos x="0" y="98"/>
                  </a:cxn>
                  <a:cxn ang="0">
                    <a:pos x="111" y="98"/>
                  </a:cxn>
                </a:cxnLst>
                <a:rect l="0" t="0" r="r" b="b"/>
                <a:pathLst>
                  <a:path w="111" h="98">
                    <a:moveTo>
                      <a:pt x="111" y="98"/>
                    </a:moveTo>
                    <a:cubicBezTo>
                      <a:pt x="111" y="56"/>
                      <a:pt x="87" y="19"/>
                      <a:pt x="50" y="0"/>
                    </a:cubicBezTo>
                    <a:lnTo>
                      <a:pt x="0" y="98"/>
                    </a:lnTo>
                    <a:lnTo>
                      <a:pt x="111"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3" name="Oval 75"/>
              <p:cNvSpPr>
                <a:spLocks noChangeArrowheads="1"/>
              </p:cNvSpPr>
              <p:nvPr/>
            </p:nvSpPr>
            <p:spPr bwMode="auto">
              <a:xfrm>
                <a:off x="5667" y="4454"/>
                <a:ext cx="103" cy="1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4" name="Oval 76"/>
              <p:cNvSpPr>
                <a:spLocks noChangeArrowheads="1"/>
              </p:cNvSpPr>
              <p:nvPr/>
            </p:nvSpPr>
            <p:spPr bwMode="auto">
              <a:xfrm>
                <a:off x="5688" y="4475"/>
                <a:ext cx="61" cy="6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5" name="Freeform 77"/>
              <p:cNvSpPr>
                <a:spLocks/>
              </p:cNvSpPr>
              <p:nvPr/>
            </p:nvSpPr>
            <p:spPr bwMode="auto">
              <a:xfrm>
                <a:off x="6444" y="5801"/>
                <a:ext cx="161" cy="757"/>
              </a:xfrm>
              <a:custGeom>
                <a:avLst/>
                <a:gdLst/>
                <a:ahLst/>
                <a:cxnLst>
                  <a:cxn ang="0">
                    <a:pos x="45" y="0"/>
                  </a:cxn>
                  <a:cxn ang="0">
                    <a:pos x="45" y="604"/>
                  </a:cxn>
                  <a:cxn ang="0">
                    <a:pos x="40" y="607"/>
                  </a:cxn>
                  <a:cxn ang="0">
                    <a:pos x="33" y="610"/>
                  </a:cxn>
                  <a:cxn ang="0">
                    <a:pos x="29" y="615"/>
                  </a:cxn>
                  <a:cxn ang="0">
                    <a:pos x="24" y="620"/>
                  </a:cxn>
                  <a:cxn ang="0">
                    <a:pos x="17" y="626"/>
                  </a:cxn>
                  <a:cxn ang="0">
                    <a:pos x="14" y="631"/>
                  </a:cxn>
                  <a:cxn ang="0">
                    <a:pos x="9" y="637"/>
                  </a:cxn>
                  <a:cxn ang="0">
                    <a:pos x="6" y="642"/>
                  </a:cxn>
                  <a:cxn ang="0">
                    <a:pos x="4" y="647"/>
                  </a:cxn>
                  <a:cxn ang="0">
                    <a:pos x="3" y="654"/>
                  </a:cxn>
                  <a:cxn ang="0">
                    <a:pos x="1" y="662"/>
                  </a:cxn>
                  <a:cxn ang="0">
                    <a:pos x="0" y="670"/>
                  </a:cxn>
                  <a:cxn ang="0">
                    <a:pos x="0" y="683"/>
                  </a:cxn>
                  <a:cxn ang="0">
                    <a:pos x="1" y="692"/>
                  </a:cxn>
                  <a:cxn ang="0">
                    <a:pos x="3" y="699"/>
                  </a:cxn>
                  <a:cxn ang="0">
                    <a:pos x="6" y="709"/>
                  </a:cxn>
                  <a:cxn ang="0">
                    <a:pos x="9" y="717"/>
                  </a:cxn>
                  <a:cxn ang="0">
                    <a:pos x="14" y="723"/>
                  </a:cxn>
                  <a:cxn ang="0">
                    <a:pos x="19" y="730"/>
                  </a:cxn>
                  <a:cxn ang="0">
                    <a:pos x="24" y="735"/>
                  </a:cxn>
                  <a:cxn ang="0">
                    <a:pos x="30" y="739"/>
                  </a:cxn>
                  <a:cxn ang="0">
                    <a:pos x="35" y="744"/>
                  </a:cxn>
                  <a:cxn ang="0">
                    <a:pos x="42" y="749"/>
                  </a:cxn>
                  <a:cxn ang="0">
                    <a:pos x="50" y="752"/>
                  </a:cxn>
                  <a:cxn ang="0">
                    <a:pos x="59" y="756"/>
                  </a:cxn>
                  <a:cxn ang="0">
                    <a:pos x="67" y="757"/>
                  </a:cxn>
                  <a:cxn ang="0">
                    <a:pos x="77" y="757"/>
                  </a:cxn>
                  <a:cxn ang="0">
                    <a:pos x="85" y="757"/>
                  </a:cxn>
                  <a:cxn ang="0">
                    <a:pos x="96" y="757"/>
                  </a:cxn>
                  <a:cxn ang="0">
                    <a:pos x="105" y="754"/>
                  </a:cxn>
                  <a:cxn ang="0">
                    <a:pos x="113" y="752"/>
                  </a:cxn>
                  <a:cxn ang="0">
                    <a:pos x="119" y="747"/>
                  </a:cxn>
                  <a:cxn ang="0">
                    <a:pos x="126" y="744"/>
                  </a:cxn>
                  <a:cxn ang="0">
                    <a:pos x="132" y="739"/>
                  </a:cxn>
                  <a:cxn ang="0">
                    <a:pos x="140" y="733"/>
                  </a:cxn>
                  <a:cxn ang="0">
                    <a:pos x="145" y="725"/>
                  </a:cxn>
                  <a:cxn ang="0">
                    <a:pos x="150" y="718"/>
                  </a:cxn>
                  <a:cxn ang="0">
                    <a:pos x="155" y="709"/>
                  </a:cxn>
                  <a:cxn ang="0">
                    <a:pos x="158" y="701"/>
                  </a:cxn>
                  <a:cxn ang="0">
                    <a:pos x="159" y="692"/>
                  </a:cxn>
                  <a:cxn ang="0">
                    <a:pos x="161" y="681"/>
                  </a:cxn>
                  <a:cxn ang="0">
                    <a:pos x="161" y="671"/>
                  </a:cxn>
                  <a:cxn ang="0">
                    <a:pos x="159" y="663"/>
                  </a:cxn>
                  <a:cxn ang="0">
                    <a:pos x="158" y="655"/>
                  </a:cxn>
                  <a:cxn ang="0">
                    <a:pos x="156" y="647"/>
                  </a:cxn>
                  <a:cxn ang="0">
                    <a:pos x="151" y="639"/>
                  </a:cxn>
                  <a:cxn ang="0">
                    <a:pos x="148" y="633"/>
                  </a:cxn>
                  <a:cxn ang="0">
                    <a:pos x="143" y="626"/>
                  </a:cxn>
                  <a:cxn ang="0">
                    <a:pos x="138" y="620"/>
                  </a:cxn>
                  <a:cxn ang="0">
                    <a:pos x="132" y="615"/>
                  </a:cxn>
                  <a:cxn ang="0">
                    <a:pos x="127" y="610"/>
                  </a:cxn>
                  <a:cxn ang="0">
                    <a:pos x="121" y="605"/>
                  </a:cxn>
                  <a:cxn ang="0">
                    <a:pos x="116" y="604"/>
                  </a:cxn>
                  <a:cxn ang="0">
                    <a:pos x="116" y="0"/>
                  </a:cxn>
                  <a:cxn ang="0">
                    <a:pos x="45" y="0"/>
                  </a:cxn>
                </a:cxnLst>
                <a:rect l="0" t="0" r="r" b="b"/>
                <a:pathLst>
                  <a:path w="161" h="757">
                    <a:moveTo>
                      <a:pt x="45" y="0"/>
                    </a:moveTo>
                    <a:lnTo>
                      <a:pt x="45" y="604"/>
                    </a:lnTo>
                    <a:lnTo>
                      <a:pt x="40" y="607"/>
                    </a:lnTo>
                    <a:lnTo>
                      <a:pt x="33" y="610"/>
                    </a:lnTo>
                    <a:lnTo>
                      <a:pt x="29" y="615"/>
                    </a:lnTo>
                    <a:lnTo>
                      <a:pt x="24" y="620"/>
                    </a:lnTo>
                    <a:lnTo>
                      <a:pt x="17" y="626"/>
                    </a:lnTo>
                    <a:lnTo>
                      <a:pt x="14" y="631"/>
                    </a:lnTo>
                    <a:lnTo>
                      <a:pt x="9" y="637"/>
                    </a:lnTo>
                    <a:lnTo>
                      <a:pt x="6" y="642"/>
                    </a:lnTo>
                    <a:lnTo>
                      <a:pt x="4" y="647"/>
                    </a:lnTo>
                    <a:lnTo>
                      <a:pt x="3" y="654"/>
                    </a:lnTo>
                    <a:lnTo>
                      <a:pt x="1" y="662"/>
                    </a:lnTo>
                    <a:lnTo>
                      <a:pt x="0" y="670"/>
                    </a:lnTo>
                    <a:lnTo>
                      <a:pt x="0" y="683"/>
                    </a:lnTo>
                    <a:lnTo>
                      <a:pt x="1" y="692"/>
                    </a:lnTo>
                    <a:lnTo>
                      <a:pt x="3" y="699"/>
                    </a:lnTo>
                    <a:lnTo>
                      <a:pt x="6" y="709"/>
                    </a:lnTo>
                    <a:lnTo>
                      <a:pt x="9" y="717"/>
                    </a:lnTo>
                    <a:lnTo>
                      <a:pt x="14" y="723"/>
                    </a:lnTo>
                    <a:lnTo>
                      <a:pt x="19" y="730"/>
                    </a:lnTo>
                    <a:lnTo>
                      <a:pt x="24" y="735"/>
                    </a:lnTo>
                    <a:lnTo>
                      <a:pt x="30" y="739"/>
                    </a:lnTo>
                    <a:lnTo>
                      <a:pt x="35" y="744"/>
                    </a:lnTo>
                    <a:lnTo>
                      <a:pt x="42" y="749"/>
                    </a:lnTo>
                    <a:lnTo>
                      <a:pt x="50" y="752"/>
                    </a:lnTo>
                    <a:lnTo>
                      <a:pt x="59" y="756"/>
                    </a:lnTo>
                    <a:lnTo>
                      <a:pt x="67" y="757"/>
                    </a:lnTo>
                    <a:lnTo>
                      <a:pt x="77" y="757"/>
                    </a:lnTo>
                    <a:lnTo>
                      <a:pt x="85" y="757"/>
                    </a:lnTo>
                    <a:lnTo>
                      <a:pt x="96" y="757"/>
                    </a:lnTo>
                    <a:lnTo>
                      <a:pt x="105" y="754"/>
                    </a:lnTo>
                    <a:lnTo>
                      <a:pt x="113" y="752"/>
                    </a:lnTo>
                    <a:lnTo>
                      <a:pt x="119" y="747"/>
                    </a:lnTo>
                    <a:lnTo>
                      <a:pt x="126" y="744"/>
                    </a:lnTo>
                    <a:lnTo>
                      <a:pt x="132" y="739"/>
                    </a:lnTo>
                    <a:lnTo>
                      <a:pt x="140" y="733"/>
                    </a:lnTo>
                    <a:lnTo>
                      <a:pt x="145" y="725"/>
                    </a:lnTo>
                    <a:lnTo>
                      <a:pt x="150" y="718"/>
                    </a:lnTo>
                    <a:lnTo>
                      <a:pt x="155" y="709"/>
                    </a:lnTo>
                    <a:lnTo>
                      <a:pt x="158" y="701"/>
                    </a:lnTo>
                    <a:lnTo>
                      <a:pt x="159" y="692"/>
                    </a:lnTo>
                    <a:lnTo>
                      <a:pt x="161" y="681"/>
                    </a:lnTo>
                    <a:lnTo>
                      <a:pt x="161" y="671"/>
                    </a:lnTo>
                    <a:lnTo>
                      <a:pt x="159" y="663"/>
                    </a:lnTo>
                    <a:lnTo>
                      <a:pt x="158" y="655"/>
                    </a:lnTo>
                    <a:lnTo>
                      <a:pt x="156" y="647"/>
                    </a:lnTo>
                    <a:lnTo>
                      <a:pt x="151" y="639"/>
                    </a:lnTo>
                    <a:lnTo>
                      <a:pt x="148" y="633"/>
                    </a:lnTo>
                    <a:lnTo>
                      <a:pt x="143" y="626"/>
                    </a:lnTo>
                    <a:lnTo>
                      <a:pt x="138" y="620"/>
                    </a:lnTo>
                    <a:lnTo>
                      <a:pt x="132" y="615"/>
                    </a:lnTo>
                    <a:lnTo>
                      <a:pt x="127" y="610"/>
                    </a:lnTo>
                    <a:lnTo>
                      <a:pt x="121" y="605"/>
                    </a:lnTo>
                    <a:lnTo>
                      <a:pt x="116" y="604"/>
                    </a:lnTo>
                    <a:lnTo>
                      <a:pt x="116" y="0"/>
                    </a:lnTo>
                    <a:lnTo>
                      <a:pt x="45" y="0"/>
                    </a:lnTo>
                    <a:close/>
                  </a:path>
                </a:pathLst>
              </a:custGeom>
              <a:solidFill>
                <a:srgbClr val="E0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6" name="Freeform 78"/>
              <p:cNvSpPr>
                <a:spLocks/>
              </p:cNvSpPr>
              <p:nvPr/>
            </p:nvSpPr>
            <p:spPr bwMode="auto">
              <a:xfrm>
                <a:off x="6460" y="5735"/>
                <a:ext cx="129" cy="810"/>
              </a:xfrm>
              <a:custGeom>
                <a:avLst/>
                <a:gdLst/>
                <a:ahLst/>
                <a:cxnLst>
                  <a:cxn ang="0">
                    <a:pos x="45" y="0"/>
                  </a:cxn>
                  <a:cxn ang="0">
                    <a:pos x="45" y="666"/>
                  </a:cxn>
                  <a:cxn ang="0">
                    <a:pos x="43" y="674"/>
                  </a:cxn>
                  <a:cxn ang="0">
                    <a:pos x="40" y="681"/>
                  </a:cxn>
                  <a:cxn ang="0">
                    <a:pos x="35" y="686"/>
                  </a:cxn>
                  <a:cxn ang="0">
                    <a:pos x="32" y="687"/>
                  </a:cxn>
                  <a:cxn ang="0">
                    <a:pos x="27" y="692"/>
                  </a:cxn>
                  <a:cxn ang="0">
                    <a:pos x="22" y="695"/>
                  </a:cxn>
                  <a:cxn ang="0">
                    <a:pos x="17" y="699"/>
                  </a:cxn>
                  <a:cxn ang="0">
                    <a:pos x="14" y="703"/>
                  </a:cxn>
                  <a:cxn ang="0">
                    <a:pos x="11" y="708"/>
                  </a:cxn>
                  <a:cxn ang="0">
                    <a:pos x="8" y="713"/>
                  </a:cxn>
                  <a:cxn ang="0">
                    <a:pos x="5" y="718"/>
                  </a:cxn>
                  <a:cxn ang="0">
                    <a:pos x="3" y="721"/>
                  </a:cxn>
                  <a:cxn ang="0">
                    <a:pos x="3" y="726"/>
                  </a:cxn>
                  <a:cxn ang="0">
                    <a:pos x="0" y="733"/>
                  </a:cxn>
                  <a:cxn ang="0">
                    <a:pos x="0" y="739"/>
                  </a:cxn>
                  <a:cxn ang="0">
                    <a:pos x="0" y="750"/>
                  </a:cxn>
                  <a:cxn ang="0">
                    <a:pos x="0" y="757"/>
                  </a:cxn>
                  <a:cxn ang="0">
                    <a:pos x="3" y="763"/>
                  </a:cxn>
                  <a:cxn ang="0">
                    <a:pos x="5" y="770"/>
                  </a:cxn>
                  <a:cxn ang="0">
                    <a:pos x="8" y="776"/>
                  </a:cxn>
                  <a:cxn ang="0">
                    <a:pos x="11" y="783"/>
                  </a:cxn>
                  <a:cxn ang="0">
                    <a:pos x="14" y="788"/>
                  </a:cxn>
                  <a:cxn ang="0">
                    <a:pos x="19" y="792"/>
                  </a:cxn>
                  <a:cxn ang="0">
                    <a:pos x="24" y="796"/>
                  </a:cxn>
                  <a:cxn ang="0">
                    <a:pos x="29" y="801"/>
                  </a:cxn>
                  <a:cxn ang="0">
                    <a:pos x="34" y="804"/>
                  </a:cxn>
                  <a:cxn ang="0">
                    <a:pos x="40" y="805"/>
                  </a:cxn>
                  <a:cxn ang="0">
                    <a:pos x="48" y="809"/>
                  </a:cxn>
                  <a:cxn ang="0">
                    <a:pos x="55" y="810"/>
                  </a:cxn>
                  <a:cxn ang="0">
                    <a:pos x="63" y="810"/>
                  </a:cxn>
                  <a:cxn ang="0">
                    <a:pos x="68" y="810"/>
                  </a:cxn>
                  <a:cxn ang="0">
                    <a:pos x="77" y="810"/>
                  </a:cxn>
                  <a:cxn ang="0">
                    <a:pos x="84" y="809"/>
                  </a:cxn>
                  <a:cxn ang="0">
                    <a:pos x="90" y="805"/>
                  </a:cxn>
                  <a:cxn ang="0">
                    <a:pos x="95" y="802"/>
                  </a:cxn>
                  <a:cxn ang="0">
                    <a:pos x="101" y="799"/>
                  </a:cxn>
                  <a:cxn ang="0">
                    <a:pos x="106" y="796"/>
                  </a:cxn>
                  <a:cxn ang="0">
                    <a:pos x="113" y="789"/>
                  </a:cxn>
                  <a:cxn ang="0">
                    <a:pos x="118" y="784"/>
                  </a:cxn>
                  <a:cxn ang="0">
                    <a:pos x="121" y="778"/>
                  </a:cxn>
                  <a:cxn ang="0">
                    <a:pos x="124" y="771"/>
                  </a:cxn>
                  <a:cxn ang="0">
                    <a:pos x="127" y="763"/>
                  </a:cxn>
                  <a:cxn ang="0">
                    <a:pos x="129" y="757"/>
                  </a:cxn>
                  <a:cxn ang="0">
                    <a:pos x="129" y="749"/>
                  </a:cxn>
                  <a:cxn ang="0">
                    <a:pos x="129" y="741"/>
                  </a:cxn>
                  <a:cxn ang="0">
                    <a:pos x="129" y="734"/>
                  </a:cxn>
                  <a:cxn ang="0">
                    <a:pos x="127" y="728"/>
                  </a:cxn>
                  <a:cxn ang="0">
                    <a:pos x="126" y="721"/>
                  </a:cxn>
                  <a:cxn ang="0">
                    <a:pos x="122" y="713"/>
                  </a:cxn>
                  <a:cxn ang="0">
                    <a:pos x="119" y="708"/>
                  </a:cxn>
                  <a:cxn ang="0">
                    <a:pos x="114" y="703"/>
                  </a:cxn>
                  <a:cxn ang="0">
                    <a:pos x="111" y="700"/>
                  </a:cxn>
                  <a:cxn ang="0">
                    <a:pos x="106" y="695"/>
                  </a:cxn>
                  <a:cxn ang="0">
                    <a:pos x="101" y="691"/>
                  </a:cxn>
                  <a:cxn ang="0">
                    <a:pos x="97" y="687"/>
                  </a:cxn>
                  <a:cxn ang="0">
                    <a:pos x="92" y="684"/>
                  </a:cxn>
                  <a:cxn ang="0">
                    <a:pos x="87" y="679"/>
                  </a:cxn>
                  <a:cxn ang="0">
                    <a:pos x="85" y="671"/>
                  </a:cxn>
                  <a:cxn ang="0">
                    <a:pos x="84" y="665"/>
                  </a:cxn>
                  <a:cxn ang="0">
                    <a:pos x="84" y="0"/>
                  </a:cxn>
                  <a:cxn ang="0">
                    <a:pos x="45" y="0"/>
                  </a:cxn>
                </a:cxnLst>
                <a:rect l="0" t="0" r="r" b="b"/>
                <a:pathLst>
                  <a:path w="129" h="810">
                    <a:moveTo>
                      <a:pt x="45" y="0"/>
                    </a:moveTo>
                    <a:lnTo>
                      <a:pt x="45" y="666"/>
                    </a:lnTo>
                    <a:lnTo>
                      <a:pt x="43" y="674"/>
                    </a:lnTo>
                    <a:lnTo>
                      <a:pt x="40" y="681"/>
                    </a:lnTo>
                    <a:lnTo>
                      <a:pt x="35" y="686"/>
                    </a:lnTo>
                    <a:lnTo>
                      <a:pt x="32" y="687"/>
                    </a:lnTo>
                    <a:lnTo>
                      <a:pt x="27" y="692"/>
                    </a:lnTo>
                    <a:lnTo>
                      <a:pt x="22" y="695"/>
                    </a:lnTo>
                    <a:lnTo>
                      <a:pt x="17" y="699"/>
                    </a:lnTo>
                    <a:lnTo>
                      <a:pt x="14" y="703"/>
                    </a:lnTo>
                    <a:lnTo>
                      <a:pt x="11" y="708"/>
                    </a:lnTo>
                    <a:lnTo>
                      <a:pt x="8" y="713"/>
                    </a:lnTo>
                    <a:lnTo>
                      <a:pt x="5" y="718"/>
                    </a:lnTo>
                    <a:lnTo>
                      <a:pt x="3" y="721"/>
                    </a:lnTo>
                    <a:lnTo>
                      <a:pt x="3" y="726"/>
                    </a:lnTo>
                    <a:lnTo>
                      <a:pt x="0" y="733"/>
                    </a:lnTo>
                    <a:lnTo>
                      <a:pt x="0" y="739"/>
                    </a:lnTo>
                    <a:lnTo>
                      <a:pt x="0" y="750"/>
                    </a:lnTo>
                    <a:lnTo>
                      <a:pt x="0" y="757"/>
                    </a:lnTo>
                    <a:lnTo>
                      <a:pt x="3" y="763"/>
                    </a:lnTo>
                    <a:lnTo>
                      <a:pt x="5" y="770"/>
                    </a:lnTo>
                    <a:lnTo>
                      <a:pt x="8" y="776"/>
                    </a:lnTo>
                    <a:lnTo>
                      <a:pt x="11" y="783"/>
                    </a:lnTo>
                    <a:lnTo>
                      <a:pt x="14" y="788"/>
                    </a:lnTo>
                    <a:lnTo>
                      <a:pt x="19" y="792"/>
                    </a:lnTo>
                    <a:lnTo>
                      <a:pt x="24" y="796"/>
                    </a:lnTo>
                    <a:lnTo>
                      <a:pt x="29" y="801"/>
                    </a:lnTo>
                    <a:lnTo>
                      <a:pt x="34" y="804"/>
                    </a:lnTo>
                    <a:lnTo>
                      <a:pt x="40" y="805"/>
                    </a:lnTo>
                    <a:lnTo>
                      <a:pt x="48" y="809"/>
                    </a:lnTo>
                    <a:lnTo>
                      <a:pt x="55" y="810"/>
                    </a:lnTo>
                    <a:lnTo>
                      <a:pt x="63" y="810"/>
                    </a:lnTo>
                    <a:lnTo>
                      <a:pt x="68" y="810"/>
                    </a:lnTo>
                    <a:lnTo>
                      <a:pt x="77" y="810"/>
                    </a:lnTo>
                    <a:lnTo>
                      <a:pt x="84" y="809"/>
                    </a:lnTo>
                    <a:lnTo>
                      <a:pt x="90" y="805"/>
                    </a:lnTo>
                    <a:lnTo>
                      <a:pt x="95" y="802"/>
                    </a:lnTo>
                    <a:lnTo>
                      <a:pt x="101" y="799"/>
                    </a:lnTo>
                    <a:lnTo>
                      <a:pt x="106" y="796"/>
                    </a:lnTo>
                    <a:lnTo>
                      <a:pt x="113" y="789"/>
                    </a:lnTo>
                    <a:lnTo>
                      <a:pt x="118" y="784"/>
                    </a:lnTo>
                    <a:lnTo>
                      <a:pt x="121" y="778"/>
                    </a:lnTo>
                    <a:lnTo>
                      <a:pt x="124" y="771"/>
                    </a:lnTo>
                    <a:lnTo>
                      <a:pt x="127" y="763"/>
                    </a:lnTo>
                    <a:lnTo>
                      <a:pt x="129" y="757"/>
                    </a:lnTo>
                    <a:lnTo>
                      <a:pt x="129" y="749"/>
                    </a:lnTo>
                    <a:lnTo>
                      <a:pt x="129" y="741"/>
                    </a:lnTo>
                    <a:lnTo>
                      <a:pt x="129" y="734"/>
                    </a:lnTo>
                    <a:lnTo>
                      <a:pt x="127" y="728"/>
                    </a:lnTo>
                    <a:lnTo>
                      <a:pt x="126" y="721"/>
                    </a:lnTo>
                    <a:lnTo>
                      <a:pt x="122" y="713"/>
                    </a:lnTo>
                    <a:lnTo>
                      <a:pt x="119" y="708"/>
                    </a:lnTo>
                    <a:lnTo>
                      <a:pt x="114" y="703"/>
                    </a:lnTo>
                    <a:lnTo>
                      <a:pt x="111" y="700"/>
                    </a:lnTo>
                    <a:lnTo>
                      <a:pt x="106" y="695"/>
                    </a:lnTo>
                    <a:lnTo>
                      <a:pt x="101" y="691"/>
                    </a:lnTo>
                    <a:lnTo>
                      <a:pt x="97" y="687"/>
                    </a:lnTo>
                    <a:lnTo>
                      <a:pt x="92" y="684"/>
                    </a:lnTo>
                    <a:lnTo>
                      <a:pt x="87" y="679"/>
                    </a:lnTo>
                    <a:lnTo>
                      <a:pt x="85" y="671"/>
                    </a:lnTo>
                    <a:lnTo>
                      <a:pt x="84" y="665"/>
                    </a:lnTo>
                    <a:lnTo>
                      <a:pt x="84" y="0"/>
                    </a:lnTo>
                    <a:lnTo>
                      <a:pt x="45"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7" name="Oval 79"/>
              <p:cNvSpPr>
                <a:spLocks noChangeArrowheads="1"/>
              </p:cNvSpPr>
              <p:nvPr/>
            </p:nvSpPr>
            <p:spPr bwMode="auto">
              <a:xfrm>
                <a:off x="6516" y="5741"/>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8" name="Oval 80"/>
              <p:cNvSpPr>
                <a:spLocks noChangeArrowheads="1"/>
              </p:cNvSpPr>
              <p:nvPr/>
            </p:nvSpPr>
            <p:spPr bwMode="auto">
              <a:xfrm>
                <a:off x="6474" y="5741"/>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29" name="Oval 81"/>
              <p:cNvSpPr>
                <a:spLocks noChangeArrowheads="1"/>
              </p:cNvSpPr>
              <p:nvPr/>
            </p:nvSpPr>
            <p:spPr bwMode="auto">
              <a:xfrm>
                <a:off x="6474" y="5714"/>
                <a:ext cx="37" cy="39"/>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0" name="Oval 82"/>
              <p:cNvSpPr>
                <a:spLocks noChangeArrowheads="1"/>
              </p:cNvSpPr>
              <p:nvPr/>
            </p:nvSpPr>
            <p:spPr bwMode="auto">
              <a:xfrm>
                <a:off x="6529" y="5706"/>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1" name="Oval 83"/>
              <p:cNvSpPr>
                <a:spLocks noChangeArrowheads="1"/>
              </p:cNvSpPr>
              <p:nvPr/>
            </p:nvSpPr>
            <p:spPr bwMode="auto">
              <a:xfrm>
                <a:off x="6503" y="5706"/>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2" name="Oval 84"/>
              <p:cNvSpPr>
                <a:spLocks noChangeArrowheads="1"/>
              </p:cNvSpPr>
              <p:nvPr/>
            </p:nvSpPr>
            <p:spPr bwMode="auto">
              <a:xfrm>
                <a:off x="6560" y="5733"/>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3" name="Oval 85"/>
              <p:cNvSpPr>
                <a:spLocks noChangeArrowheads="1"/>
              </p:cNvSpPr>
              <p:nvPr/>
            </p:nvSpPr>
            <p:spPr bwMode="auto">
              <a:xfrm>
                <a:off x="6581" y="5706"/>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4" name="Oval 86"/>
              <p:cNvSpPr>
                <a:spLocks noChangeArrowheads="1"/>
              </p:cNvSpPr>
              <p:nvPr/>
            </p:nvSpPr>
            <p:spPr bwMode="auto">
              <a:xfrm>
                <a:off x="6581" y="5686"/>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5" name="Oval 87"/>
              <p:cNvSpPr>
                <a:spLocks noChangeArrowheads="1"/>
              </p:cNvSpPr>
              <p:nvPr/>
            </p:nvSpPr>
            <p:spPr bwMode="auto">
              <a:xfrm>
                <a:off x="6686" y="5665"/>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6" name="Oval 88"/>
              <p:cNvSpPr>
                <a:spLocks noChangeArrowheads="1"/>
              </p:cNvSpPr>
              <p:nvPr/>
            </p:nvSpPr>
            <p:spPr bwMode="auto">
              <a:xfrm>
                <a:off x="6634" y="5672"/>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7" name="Oval 89"/>
              <p:cNvSpPr>
                <a:spLocks noChangeArrowheads="1"/>
              </p:cNvSpPr>
              <p:nvPr/>
            </p:nvSpPr>
            <p:spPr bwMode="auto">
              <a:xfrm>
                <a:off x="6615" y="5657"/>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8" name="Oval 90"/>
              <p:cNvSpPr>
                <a:spLocks noChangeArrowheads="1"/>
              </p:cNvSpPr>
              <p:nvPr/>
            </p:nvSpPr>
            <p:spPr bwMode="auto">
              <a:xfrm>
                <a:off x="6834" y="5583"/>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39" name="Oval 91"/>
              <p:cNvSpPr>
                <a:spLocks noChangeArrowheads="1"/>
              </p:cNvSpPr>
              <p:nvPr/>
            </p:nvSpPr>
            <p:spPr bwMode="auto">
              <a:xfrm>
                <a:off x="6728" y="5623"/>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0" name="Oval 92"/>
              <p:cNvSpPr>
                <a:spLocks noChangeArrowheads="1"/>
              </p:cNvSpPr>
              <p:nvPr/>
            </p:nvSpPr>
            <p:spPr bwMode="auto">
              <a:xfrm>
                <a:off x="6768" y="5599"/>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1" name="Oval 93"/>
              <p:cNvSpPr>
                <a:spLocks noChangeArrowheads="1"/>
              </p:cNvSpPr>
              <p:nvPr/>
            </p:nvSpPr>
            <p:spPr bwMode="auto">
              <a:xfrm>
                <a:off x="6591" y="5599"/>
                <a:ext cx="37" cy="36"/>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2" name="Oval 94"/>
              <p:cNvSpPr>
                <a:spLocks noChangeArrowheads="1"/>
              </p:cNvSpPr>
              <p:nvPr/>
            </p:nvSpPr>
            <p:spPr bwMode="auto">
              <a:xfrm>
                <a:off x="6545" y="5651"/>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3" name="Oval 95"/>
              <p:cNvSpPr>
                <a:spLocks noChangeArrowheads="1"/>
              </p:cNvSpPr>
              <p:nvPr/>
            </p:nvSpPr>
            <p:spPr bwMode="auto">
              <a:xfrm>
                <a:off x="6528" y="5652"/>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4" name="Oval 96"/>
              <p:cNvSpPr>
                <a:spLocks noChangeArrowheads="1"/>
              </p:cNvSpPr>
              <p:nvPr/>
            </p:nvSpPr>
            <p:spPr bwMode="auto">
              <a:xfrm>
                <a:off x="6526" y="5615"/>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5" name="Oval 97"/>
              <p:cNvSpPr>
                <a:spLocks noChangeArrowheads="1"/>
              </p:cNvSpPr>
              <p:nvPr/>
            </p:nvSpPr>
            <p:spPr bwMode="auto">
              <a:xfrm>
                <a:off x="6498" y="5614"/>
                <a:ext cx="39"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6" name="Oval 98"/>
              <p:cNvSpPr>
                <a:spLocks noChangeArrowheads="1"/>
              </p:cNvSpPr>
              <p:nvPr/>
            </p:nvSpPr>
            <p:spPr bwMode="auto">
              <a:xfrm>
                <a:off x="6721" y="5555"/>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7" name="Oval 99"/>
              <p:cNvSpPr>
                <a:spLocks noChangeArrowheads="1"/>
              </p:cNvSpPr>
              <p:nvPr/>
            </p:nvSpPr>
            <p:spPr bwMode="auto">
              <a:xfrm>
                <a:off x="6444" y="5597"/>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8" name="Oval 100"/>
              <p:cNvSpPr>
                <a:spLocks noChangeArrowheads="1"/>
              </p:cNvSpPr>
              <p:nvPr/>
            </p:nvSpPr>
            <p:spPr bwMode="auto">
              <a:xfrm>
                <a:off x="6618" y="5539"/>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49" name="Oval 101"/>
              <p:cNvSpPr>
                <a:spLocks noChangeArrowheads="1"/>
              </p:cNvSpPr>
              <p:nvPr/>
            </p:nvSpPr>
            <p:spPr bwMode="auto">
              <a:xfrm>
                <a:off x="6660" y="5474"/>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0" name="Oval 102"/>
              <p:cNvSpPr>
                <a:spLocks noChangeArrowheads="1"/>
              </p:cNvSpPr>
              <p:nvPr/>
            </p:nvSpPr>
            <p:spPr bwMode="auto">
              <a:xfrm>
                <a:off x="6634" y="5495"/>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1" name="Oval 103"/>
              <p:cNvSpPr>
                <a:spLocks noChangeArrowheads="1"/>
              </p:cNvSpPr>
              <p:nvPr/>
            </p:nvSpPr>
            <p:spPr bwMode="auto">
              <a:xfrm>
                <a:off x="6444" y="5552"/>
                <a:ext cx="35"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2" name="Oval 104"/>
              <p:cNvSpPr>
                <a:spLocks noChangeArrowheads="1"/>
              </p:cNvSpPr>
              <p:nvPr/>
            </p:nvSpPr>
            <p:spPr bwMode="auto">
              <a:xfrm>
                <a:off x="6444" y="5515"/>
                <a:ext cx="35"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3" name="Oval 105"/>
              <p:cNvSpPr>
                <a:spLocks noChangeArrowheads="1"/>
              </p:cNvSpPr>
              <p:nvPr/>
            </p:nvSpPr>
            <p:spPr bwMode="auto">
              <a:xfrm>
                <a:off x="6444" y="5468"/>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4" name="Oval 106"/>
              <p:cNvSpPr>
                <a:spLocks noChangeArrowheads="1"/>
              </p:cNvSpPr>
              <p:nvPr/>
            </p:nvSpPr>
            <p:spPr bwMode="auto">
              <a:xfrm>
                <a:off x="6318" y="5528"/>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5" name="Oval 107"/>
              <p:cNvSpPr>
                <a:spLocks noChangeArrowheads="1"/>
              </p:cNvSpPr>
              <p:nvPr/>
            </p:nvSpPr>
            <p:spPr bwMode="auto">
              <a:xfrm>
                <a:off x="6287" y="5504"/>
                <a:ext cx="39"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6" name="Oval 108"/>
              <p:cNvSpPr>
                <a:spLocks noChangeArrowheads="1"/>
              </p:cNvSpPr>
              <p:nvPr/>
            </p:nvSpPr>
            <p:spPr bwMode="auto">
              <a:xfrm>
                <a:off x="6318" y="5591"/>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7" name="Oval 109"/>
              <p:cNvSpPr>
                <a:spLocks noChangeArrowheads="1"/>
              </p:cNvSpPr>
              <p:nvPr/>
            </p:nvSpPr>
            <p:spPr bwMode="auto">
              <a:xfrm>
                <a:off x="6274" y="5589"/>
                <a:ext cx="37" cy="36"/>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8" name="Oval 110"/>
              <p:cNvSpPr>
                <a:spLocks noChangeArrowheads="1"/>
              </p:cNvSpPr>
              <p:nvPr/>
            </p:nvSpPr>
            <p:spPr bwMode="auto">
              <a:xfrm>
                <a:off x="6419" y="5649"/>
                <a:ext cx="38"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59" name="Oval 111"/>
              <p:cNvSpPr>
                <a:spLocks noChangeArrowheads="1"/>
              </p:cNvSpPr>
              <p:nvPr/>
            </p:nvSpPr>
            <p:spPr bwMode="auto">
              <a:xfrm>
                <a:off x="6305" y="5688"/>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0" name="Oval 112"/>
              <p:cNvSpPr>
                <a:spLocks noChangeArrowheads="1"/>
              </p:cNvSpPr>
              <p:nvPr/>
            </p:nvSpPr>
            <p:spPr bwMode="auto">
              <a:xfrm>
                <a:off x="6363" y="5690"/>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1" name="Oval 113"/>
              <p:cNvSpPr>
                <a:spLocks noChangeArrowheads="1"/>
              </p:cNvSpPr>
              <p:nvPr/>
            </p:nvSpPr>
            <p:spPr bwMode="auto">
              <a:xfrm>
                <a:off x="6363" y="5704"/>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2" name="Oval 114"/>
              <p:cNvSpPr>
                <a:spLocks noChangeArrowheads="1"/>
              </p:cNvSpPr>
              <p:nvPr/>
            </p:nvSpPr>
            <p:spPr bwMode="auto">
              <a:xfrm>
                <a:off x="6416" y="5681"/>
                <a:ext cx="39"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3" name="Oval 115"/>
              <p:cNvSpPr>
                <a:spLocks noChangeArrowheads="1"/>
              </p:cNvSpPr>
              <p:nvPr/>
            </p:nvSpPr>
            <p:spPr bwMode="auto">
              <a:xfrm>
                <a:off x="6421" y="5704"/>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4" name="Oval 116"/>
              <p:cNvSpPr>
                <a:spLocks noChangeArrowheads="1"/>
              </p:cNvSpPr>
              <p:nvPr/>
            </p:nvSpPr>
            <p:spPr bwMode="auto">
              <a:xfrm>
                <a:off x="6582" y="5473"/>
                <a:ext cx="44" cy="45"/>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5" name="Oval 117"/>
              <p:cNvSpPr>
                <a:spLocks noChangeArrowheads="1"/>
              </p:cNvSpPr>
              <p:nvPr/>
            </p:nvSpPr>
            <p:spPr bwMode="auto">
              <a:xfrm>
                <a:off x="6406" y="5465"/>
                <a:ext cx="46" cy="43"/>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6" name="Oval 118"/>
              <p:cNvSpPr>
                <a:spLocks noChangeArrowheads="1"/>
              </p:cNvSpPr>
              <p:nvPr/>
            </p:nvSpPr>
            <p:spPr bwMode="auto">
              <a:xfrm>
                <a:off x="6437" y="5410"/>
                <a:ext cx="45" cy="43"/>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7" name="Oval 119"/>
              <p:cNvSpPr>
                <a:spLocks noChangeArrowheads="1"/>
              </p:cNvSpPr>
              <p:nvPr/>
            </p:nvSpPr>
            <p:spPr bwMode="auto">
              <a:xfrm>
                <a:off x="6431" y="5352"/>
                <a:ext cx="43" cy="43"/>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8" name="Oval 120"/>
              <p:cNvSpPr>
                <a:spLocks noChangeArrowheads="1"/>
              </p:cNvSpPr>
              <p:nvPr/>
            </p:nvSpPr>
            <p:spPr bwMode="auto">
              <a:xfrm>
                <a:off x="6405" y="5411"/>
                <a:ext cx="45"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69" name="Oval 121"/>
              <p:cNvSpPr>
                <a:spLocks noChangeArrowheads="1"/>
              </p:cNvSpPr>
              <p:nvPr/>
            </p:nvSpPr>
            <p:spPr bwMode="auto">
              <a:xfrm>
                <a:off x="6350" y="5411"/>
                <a:ext cx="45"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0" name="Oval 122"/>
              <p:cNvSpPr>
                <a:spLocks noChangeArrowheads="1"/>
              </p:cNvSpPr>
              <p:nvPr/>
            </p:nvSpPr>
            <p:spPr bwMode="auto">
              <a:xfrm>
                <a:off x="6290" y="5348"/>
                <a:ext cx="45"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1" name="Oval 123"/>
              <p:cNvSpPr>
                <a:spLocks noChangeArrowheads="1"/>
              </p:cNvSpPr>
              <p:nvPr/>
            </p:nvSpPr>
            <p:spPr bwMode="auto">
              <a:xfrm>
                <a:off x="6591" y="5788"/>
                <a:ext cx="19"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2" name="Oval 124"/>
              <p:cNvSpPr>
                <a:spLocks noChangeArrowheads="1"/>
              </p:cNvSpPr>
              <p:nvPr/>
            </p:nvSpPr>
            <p:spPr bwMode="auto">
              <a:xfrm>
                <a:off x="6584" y="5764"/>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3" name="Oval 125"/>
              <p:cNvSpPr>
                <a:spLocks noChangeArrowheads="1"/>
              </p:cNvSpPr>
              <p:nvPr/>
            </p:nvSpPr>
            <p:spPr bwMode="auto">
              <a:xfrm>
                <a:off x="6744" y="5614"/>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4" name="Oval 126"/>
              <p:cNvSpPr>
                <a:spLocks noChangeArrowheads="1"/>
              </p:cNvSpPr>
              <p:nvPr/>
            </p:nvSpPr>
            <p:spPr bwMode="auto">
              <a:xfrm>
                <a:off x="6715" y="5614"/>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5" name="Oval 127"/>
              <p:cNvSpPr>
                <a:spLocks noChangeArrowheads="1"/>
              </p:cNvSpPr>
              <p:nvPr/>
            </p:nvSpPr>
            <p:spPr bwMode="auto">
              <a:xfrm>
                <a:off x="6742" y="5544"/>
                <a:ext cx="20"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6" name="Oval 128"/>
              <p:cNvSpPr>
                <a:spLocks noChangeArrowheads="1"/>
              </p:cNvSpPr>
              <p:nvPr/>
            </p:nvSpPr>
            <p:spPr bwMode="auto">
              <a:xfrm>
                <a:off x="6689" y="5602"/>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7" name="Oval 129"/>
              <p:cNvSpPr>
                <a:spLocks noChangeArrowheads="1"/>
              </p:cNvSpPr>
              <p:nvPr/>
            </p:nvSpPr>
            <p:spPr bwMode="auto">
              <a:xfrm>
                <a:off x="6658" y="5631"/>
                <a:ext cx="18"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8" name="Oval 130"/>
              <p:cNvSpPr>
                <a:spLocks noChangeArrowheads="1"/>
              </p:cNvSpPr>
              <p:nvPr/>
            </p:nvSpPr>
            <p:spPr bwMode="auto">
              <a:xfrm>
                <a:off x="6613" y="5644"/>
                <a:ext cx="18"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79" name="Oval 131"/>
              <p:cNvSpPr>
                <a:spLocks noChangeArrowheads="1"/>
              </p:cNvSpPr>
              <p:nvPr/>
            </p:nvSpPr>
            <p:spPr bwMode="auto">
              <a:xfrm>
                <a:off x="6670" y="5583"/>
                <a:ext cx="17"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0" name="Oval 132"/>
              <p:cNvSpPr>
                <a:spLocks noChangeArrowheads="1"/>
              </p:cNvSpPr>
              <p:nvPr/>
            </p:nvSpPr>
            <p:spPr bwMode="auto">
              <a:xfrm>
                <a:off x="6687" y="5559"/>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1" name="Oval 133"/>
              <p:cNvSpPr>
                <a:spLocks noChangeArrowheads="1"/>
              </p:cNvSpPr>
              <p:nvPr/>
            </p:nvSpPr>
            <p:spPr bwMode="auto">
              <a:xfrm>
                <a:off x="6687" y="5517"/>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2" name="Oval 134"/>
              <p:cNvSpPr>
                <a:spLocks noChangeArrowheads="1"/>
              </p:cNvSpPr>
              <p:nvPr/>
            </p:nvSpPr>
            <p:spPr bwMode="auto">
              <a:xfrm>
                <a:off x="6650" y="5560"/>
                <a:ext cx="20"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3" name="Oval 135"/>
              <p:cNvSpPr>
                <a:spLocks noChangeArrowheads="1"/>
              </p:cNvSpPr>
              <p:nvPr/>
            </p:nvSpPr>
            <p:spPr bwMode="auto">
              <a:xfrm>
                <a:off x="6573" y="5612"/>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4" name="Oval 136"/>
              <p:cNvSpPr>
                <a:spLocks noChangeArrowheads="1"/>
              </p:cNvSpPr>
              <p:nvPr/>
            </p:nvSpPr>
            <p:spPr bwMode="auto">
              <a:xfrm>
                <a:off x="6576" y="5589"/>
                <a:ext cx="19"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5" name="Oval 137"/>
              <p:cNvSpPr>
                <a:spLocks noChangeArrowheads="1"/>
              </p:cNvSpPr>
              <p:nvPr/>
            </p:nvSpPr>
            <p:spPr bwMode="auto">
              <a:xfrm>
                <a:off x="6599" y="5563"/>
                <a:ext cx="17"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6" name="Oval 138"/>
              <p:cNvSpPr>
                <a:spLocks noChangeArrowheads="1"/>
              </p:cNvSpPr>
              <p:nvPr/>
            </p:nvSpPr>
            <p:spPr bwMode="auto">
              <a:xfrm>
                <a:off x="6621" y="5494"/>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7" name="Oval 139"/>
              <p:cNvSpPr>
                <a:spLocks noChangeArrowheads="1"/>
              </p:cNvSpPr>
              <p:nvPr/>
            </p:nvSpPr>
            <p:spPr bwMode="auto">
              <a:xfrm>
                <a:off x="6620" y="5442"/>
                <a:ext cx="19"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8" name="Oval 140"/>
              <p:cNvSpPr>
                <a:spLocks noChangeArrowheads="1"/>
              </p:cNvSpPr>
              <p:nvPr/>
            </p:nvSpPr>
            <p:spPr bwMode="auto">
              <a:xfrm>
                <a:off x="6542" y="5504"/>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89" name="Oval 141"/>
              <p:cNvSpPr>
                <a:spLocks noChangeArrowheads="1"/>
              </p:cNvSpPr>
              <p:nvPr/>
            </p:nvSpPr>
            <p:spPr bwMode="auto">
              <a:xfrm>
                <a:off x="6511" y="5547"/>
                <a:ext cx="20"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0" name="Oval 142"/>
              <p:cNvSpPr>
                <a:spLocks noChangeArrowheads="1"/>
              </p:cNvSpPr>
              <p:nvPr/>
            </p:nvSpPr>
            <p:spPr bwMode="auto">
              <a:xfrm>
                <a:off x="6432" y="5759"/>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1" name="Oval 143"/>
              <p:cNvSpPr>
                <a:spLocks noChangeArrowheads="1"/>
              </p:cNvSpPr>
              <p:nvPr/>
            </p:nvSpPr>
            <p:spPr bwMode="auto">
              <a:xfrm>
                <a:off x="6492" y="5709"/>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2" name="Oval 144"/>
              <p:cNvSpPr>
                <a:spLocks noChangeArrowheads="1"/>
              </p:cNvSpPr>
              <p:nvPr/>
            </p:nvSpPr>
            <p:spPr bwMode="auto">
              <a:xfrm>
                <a:off x="6536" y="5733"/>
                <a:ext cx="17"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3" name="Oval 145"/>
              <p:cNvSpPr>
                <a:spLocks noChangeArrowheads="1"/>
              </p:cNvSpPr>
              <p:nvPr/>
            </p:nvSpPr>
            <p:spPr bwMode="auto">
              <a:xfrm>
                <a:off x="6479" y="5576"/>
                <a:ext cx="18"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4" name="Oval 146"/>
              <p:cNvSpPr>
                <a:spLocks noChangeArrowheads="1"/>
              </p:cNvSpPr>
              <p:nvPr/>
            </p:nvSpPr>
            <p:spPr bwMode="auto">
              <a:xfrm>
                <a:off x="6479" y="5599"/>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5" name="Oval 147"/>
              <p:cNvSpPr>
                <a:spLocks noChangeArrowheads="1"/>
              </p:cNvSpPr>
              <p:nvPr/>
            </p:nvSpPr>
            <p:spPr bwMode="auto">
              <a:xfrm>
                <a:off x="6426" y="5513"/>
                <a:ext cx="19"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6" name="Oval 148"/>
              <p:cNvSpPr>
                <a:spLocks noChangeArrowheads="1"/>
              </p:cNvSpPr>
              <p:nvPr/>
            </p:nvSpPr>
            <p:spPr bwMode="auto">
              <a:xfrm>
                <a:off x="6382" y="5612"/>
                <a:ext cx="20"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7" name="Oval 149"/>
              <p:cNvSpPr>
                <a:spLocks noChangeArrowheads="1"/>
              </p:cNvSpPr>
              <p:nvPr/>
            </p:nvSpPr>
            <p:spPr bwMode="auto">
              <a:xfrm>
                <a:off x="6381" y="5512"/>
                <a:ext cx="19"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8" name="Oval 150"/>
              <p:cNvSpPr>
                <a:spLocks noChangeArrowheads="1"/>
              </p:cNvSpPr>
              <p:nvPr/>
            </p:nvSpPr>
            <p:spPr bwMode="auto">
              <a:xfrm>
                <a:off x="6342" y="5639"/>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199" name="Oval 151"/>
              <p:cNvSpPr>
                <a:spLocks noChangeArrowheads="1"/>
              </p:cNvSpPr>
              <p:nvPr/>
            </p:nvSpPr>
            <p:spPr bwMode="auto">
              <a:xfrm>
                <a:off x="6342" y="5512"/>
                <a:ext cx="18"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0" name="Oval 152"/>
              <p:cNvSpPr>
                <a:spLocks noChangeArrowheads="1"/>
              </p:cNvSpPr>
              <p:nvPr/>
            </p:nvSpPr>
            <p:spPr bwMode="auto">
              <a:xfrm>
                <a:off x="6343" y="5622"/>
                <a:ext cx="20"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1" name="Oval 153"/>
              <p:cNvSpPr>
                <a:spLocks noChangeArrowheads="1"/>
              </p:cNvSpPr>
              <p:nvPr/>
            </p:nvSpPr>
            <p:spPr bwMode="auto">
              <a:xfrm>
                <a:off x="6319" y="5635"/>
                <a:ext cx="20"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2" name="Oval 154"/>
              <p:cNvSpPr>
                <a:spLocks noChangeArrowheads="1"/>
              </p:cNvSpPr>
              <p:nvPr/>
            </p:nvSpPr>
            <p:spPr bwMode="auto">
              <a:xfrm>
                <a:off x="6319" y="5677"/>
                <a:ext cx="20"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3" name="Oval 155"/>
              <p:cNvSpPr>
                <a:spLocks noChangeArrowheads="1"/>
              </p:cNvSpPr>
              <p:nvPr/>
            </p:nvSpPr>
            <p:spPr bwMode="auto">
              <a:xfrm>
                <a:off x="6271" y="5722"/>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4" name="Oval 156"/>
              <p:cNvSpPr>
                <a:spLocks noChangeArrowheads="1"/>
              </p:cNvSpPr>
              <p:nvPr/>
            </p:nvSpPr>
            <p:spPr bwMode="auto">
              <a:xfrm>
                <a:off x="6277" y="5654"/>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5" name="Oval 157"/>
              <p:cNvSpPr>
                <a:spLocks noChangeArrowheads="1"/>
              </p:cNvSpPr>
              <p:nvPr/>
            </p:nvSpPr>
            <p:spPr bwMode="auto">
              <a:xfrm>
                <a:off x="6226" y="5656"/>
                <a:ext cx="19"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6" name="Oval 158"/>
              <p:cNvSpPr>
                <a:spLocks noChangeArrowheads="1"/>
              </p:cNvSpPr>
              <p:nvPr/>
            </p:nvSpPr>
            <p:spPr bwMode="auto">
              <a:xfrm>
                <a:off x="6243" y="5635"/>
                <a:ext cx="20"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7" name="Oval 159"/>
              <p:cNvSpPr>
                <a:spLocks noChangeArrowheads="1"/>
              </p:cNvSpPr>
              <p:nvPr/>
            </p:nvSpPr>
            <p:spPr bwMode="auto">
              <a:xfrm>
                <a:off x="6195" y="5636"/>
                <a:ext cx="19"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8" name="Oval 160"/>
              <p:cNvSpPr>
                <a:spLocks noChangeArrowheads="1"/>
              </p:cNvSpPr>
              <p:nvPr/>
            </p:nvSpPr>
            <p:spPr bwMode="auto">
              <a:xfrm>
                <a:off x="6222" y="5602"/>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09" name="Oval 161"/>
              <p:cNvSpPr>
                <a:spLocks noChangeArrowheads="1"/>
              </p:cNvSpPr>
              <p:nvPr/>
            </p:nvSpPr>
            <p:spPr bwMode="auto">
              <a:xfrm>
                <a:off x="6266" y="5563"/>
                <a:ext cx="18"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0" name="Oval 162"/>
              <p:cNvSpPr>
                <a:spLocks noChangeArrowheads="1"/>
              </p:cNvSpPr>
              <p:nvPr/>
            </p:nvSpPr>
            <p:spPr bwMode="auto">
              <a:xfrm>
                <a:off x="6343" y="5570"/>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1" name="Oval 163"/>
              <p:cNvSpPr>
                <a:spLocks noChangeArrowheads="1"/>
              </p:cNvSpPr>
              <p:nvPr/>
            </p:nvSpPr>
            <p:spPr bwMode="auto">
              <a:xfrm>
                <a:off x="6306" y="5570"/>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2" name="Oval 164"/>
              <p:cNvSpPr>
                <a:spLocks noChangeArrowheads="1"/>
              </p:cNvSpPr>
              <p:nvPr/>
            </p:nvSpPr>
            <p:spPr bwMode="auto">
              <a:xfrm>
                <a:off x="6281" y="5544"/>
                <a:ext cx="17"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3" name="Oval 165"/>
              <p:cNvSpPr>
                <a:spLocks noChangeArrowheads="1"/>
              </p:cNvSpPr>
              <p:nvPr/>
            </p:nvSpPr>
            <p:spPr bwMode="auto">
              <a:xfrm>
                <a:off x="6232" y="5528"/>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4" name="Oval 166"/>
              <p:cNvSpPr>
                <a:spLocks noChangeArrowheads="1"/>
              </p:cNvSpPr>
              <p:nvPr/>
            </p:nvSpPr>
            <p:spPr bwMode="auto">
              <a:xfrm>
                <a:off x="6800" y="5366"/>
                <a:ext cx="20" cy="18"/>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5" name="Oval 167"/>
              <p:cNvSpPr>
                <a:spLocks noChangeArrowheads="1"/>
              </p:cNvSpPr>
              <p:nvPr/>
            </p:nvSpPr>
            <p:spPr bwMode="auto">
              <a:xfrm>
                <a:off x="6607" y="5371"/>
                <a:ext cx="19" cy="19"/>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6" name="Oval 168"/>
              <p:cNvSpPr>
                <a:spLocks noChangeArrowheads="1"/>
              </p:cNvSpPr>
              <p:nvPr/>
            </p:nvSpPr>
            <p:spPr bwMode="auto">
              <a:xfrm>
                <a:off x="6510" y="5369"/>
                <a:ext cx="18" cy="20"/>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7" name="Oval 169"/>
              <p:cNvSpPr>
                <a:spLocks noChangeArrowheads="1"/>
              </p:cNvSpPr>
              <p:nvPr/>
            </p:nvSpPr>
            <p:spPr bwMode="auto">
              <a:xfrm>
                <a:off x="6507" y="5533"/>
                <a:ext cx="17" cy="19"/>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8" name="Oval 170"/>
              <p:cNvSpPr>
                <a:spLocks noChangeArrowheads="1"/>
              </p:cNvSpPr>
              <p:nvPr/>
            </p:nvSpPr>
            <p:spPr bwMode="auto">
              <a:xfrm>
                <a:off x="6342" y="5534"/>
                <a:ext cx="18" cy="20"/>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19" name="Oval 171"/>
              <p:cNvSpPr>
                <a:spLocks noChangeArrowheads="1"/>
              </p:cNvSpPr>
              <p:nvPr/>
            </p:nvSpPr>
            <p:spPr bwMode="auto">
              <a:xfrm>
                <a:off x="6342" y="5437"/>
                <a:ext cx="18" cy="20"/>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0" name="Oval 172"/>
              <p:cNvSpPr>
                <a:spLocks noChangeArrowheads="1"/>
              </p:cNvSpPr>
              <p:nvPr/>
            </p:nvSpPr>
            <p:spPr bwMode="auto">
              <a:xfrm>
                <a:off x="6284" y="5460"/>
                <a:ext cx="18" cy="18"/>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1" name="Arc 173"/>
              <p:cNvSpPr>
                <a:spLocks/>
              </p:cNvSpPr>
              <p:nvPr/>
            </p:nvSpPr>
            <p:spPr bwMode="auto">
              <a:xfrm>
                <a:off x="5476" y="5615"/>
                <a:ext cx="422" cy="317"/>
              </a:xfrm>
              <a:custGeom>
                <a:avLst/>
                <a:gdLst>
                  <a:gd name="G0" fmla="+- 0 0 0"/>
                  <a:gd name="G1" fmla="+- 21600 0 0"/>
                  <a:gd name="G2" fmla="+- 21600 0 0"/>
                  <a:gd name="T0" fmla="*/ 0 w 19354"/>
                  <a:gd name="T1" fmla="*/ 0 h 21600"/>
                  <a:gd name="T2" fmla="*/ 19354 w 19354"/>
                  <a:gd name="T3" fmla="*/ 12010 h 21600"/>
                  <a:gd name="T4" fmla="*/ 0 w 19354"/>
                  <a:gd name="T5" fmla="*/ 21600 h 21600"/>
                </a:gdLst>
                <a:ahLst/>
                <a:cxnLst>
                  <a:cxn ang="0">
                    <a:pos x="T0" y="T1"/>
                  </a:cxn>
                  <a:cxn ang="0">
                    <a:pos x="T2" y="T3"/>
                  </a:cxn>
                  <a:cxn ang="0">
                    <a:pos x="T4" y="T5"/>
                  </a:cxn>
                </a:cxnLst>
                <a:rect l="0" t="0" r="r" b="b"/>
                <a:pathLst>
                  <a:path w="19354" h="21600" fill="none" extrusionOk="0">
                    <a:moveTo>
                      <a:pt x="-1" y="0"/>
                    </a:moveTo>
                    <a:cubicBezTo>
                      <a:pt x="8209" y="0"/>
                      <a:pt x="15709" y="4653"/>
                      <a:pt x="19354" y="12009"/>
                    </a:cubicBezTo>
                  </a:path>
                  <a:path w="19354" h="21600" stroke="0" extrusionOk="0">
                    <a:moveTo>
                      <a:pt x="-1" y="0"/>
                    </a:moveTo>
                    <a:cubicBezTo>
                      <a:pt x="8209" y="0"/>
                      <a:pt x="15709" y="4653"/>
                      <a:pt x="19354" y="12009"/>
                    </a:cubicBezTo>
                    <a:lnTo>
                      <a:pt x="0" y="21600"/>
                    </a:lnTo>
                    <a:close/>
                  </a:path>
                </a:pathLst>
              </a:custGeom>
              <a:noFill/>
              <a:ln w="1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2" name="Freeform 174"/>
              <p:cNvSpPr>
                <a:spLocks/>
              </p:cNvSpPr>
              <p:nvPr/>
            </p:nvSpPr>
            <p:spPr bwMode="auto">
              <a:xfrm>
                <a:off x="5807" y="5732"/>
                <a:ext cx="134" cy="200"/>
              </a:xfrm>
              <a:custGeom>
                <a:avLst/>
                <a:gdLst/>
                <a:ahLst/>
                <a:cxnLst>
                  <a:cxn ang="0">
                    <a:pos x="134" y="200"/>
                  </a:cxn>
                  <a:cxn ang="0">
                    <a:pos x="104" y="0"/>
                  </a:cxn>
                  <a:cxn ang="0">
                    <a:pos x="0" y="48"/>
                  </a:cxn>
                  <a:cxn ang="0">
                    <a:pos x="134" y="200"/>
                  </a:cxn>
                </a:cxnLst>
                <a:rect l="0" t="0" r="r" b="b"/>
                <a:pathLst>
                  <a:path w="134" h="200">
                    <a:moveTo>
                      <a:pt x="134" y="200"/>
                    </a:moveTo>
                    <a:lnTo>
                      <a:pt x="104" y="0"/>
                    </a:lnTo>
                    <a:lnTo>
                      <a:pt x="0" y="48"/>
                    </a:lnTo>
                    <a:lnTo>
                      <a:pt x="134"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3" name="Rectangle 175"/>
              <p:cNvSpPr>
                <a:spLocks noChangeArrowheads="1"/>
              </p:cNvSpPr>
              <p:nvPr/>
            </p:nvSpPr>
            <p:spPr bwMode="auto">
              <a:xfrm>
                <a:off x="4540" y="3907"/>
                <a:ext cx="2336" cy="2729"/>
              </a:xfrm>
              <a:prstGeom prst="rect">
                <a:avLst/>
              </a:prstGeom>
              <a:solidFill>
                <a:srgbClr val="618FFD"/>
              </a:solidFill>
              <a:ln w="1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24" name="Freeform 176"/>
              <p:cNvSpPr>
                <a:spLocks/>
              </p:cNvSpPr>
              <p:nvPr/>
            </p:nvSpPr>
            <p:spPr bwMode="auto">
              <a:xfrm>
                <a:off x="5118" y="5932"/>
                <a:ext cx="418" cy="450"/>
              </a:xfrm>
              <a:custGeom>
                <a:avLst/>
                <a:gdLst/>
                <a:ahLst/>
                <a:cxnLst>
                  <a:cxn ang="0">
                    <a:pos x="200" y="450"/>
                  </a:cxn>
                  <a:cxn ang="0">
                    <a:pos x="371" y="450"/>
                  </a:cxn>
                  <a:cxn ang="0">
                    <a:pos x="389" y="447"/>
                  </a:cxn>
                  <a:cxn ang="0">
                    <a:pos x="400" y="437"/>
                  </a:cxn>
                  <a:cxn ang="0">
                    <a:pos x="410" y="424"/>
                  </a:cxn>
                  <a:cxn ang="0">
                    <a:pos x="417" y="408"/>
                  </a:cxn>
                  <a:cxn ang="0">
                    <a:pos x="418" y="390"/>
                  </a:cxn>
                  <a:cxn ang="0">
                    <a:pos x="417" y="372"/>
                  </a:cxn>
                  <a:cxn ang="0">
                    <a:pos x="410" y="356"/>
                  </a:cxn>
                  <a:cxn ang="0">
                    <a:pos x="400" y="343"/>
                  </a:cxn>
                  <a:cxn ang="0">
                    <a:pos x="287" y="181"/>
                  </a:cxn>
                  <a:cxn ang="0">
                    <a:pos x="283" y="175"/>
                  </a:cxn>
                  <a:cxn ang="0">
                    <a:pos x="279" y="167"/>
                  </a:cxn>
                  <a:cxn ang="0">
                    <a:pos x="274" y="160"/>
                  </a:cxn>
                  <a:cxn ang="0">
                    <a:pos x="271" y="152"/>
                  </a:cxn>
                  <a:cxn ang="0">
                    <a:pos x="268" y="143"/>
                  </a:cxn>
                  <a:cxn ang="0">
                    <a:pos x="265" y="133"/>
                  </a:cxn>
                  <a:cxn ang="0">
                    <a:pos x="262" y="123"/>
                  </a:cxn>
                  <a:cxn ang="0">
                    <a:pos x="262" y="112"/>
                  </a:cxn>
                  <a:cxn ang="0">
                    <a:pos x="262" y="20"/>
                  </a:cxn>
                  <a:cxn ang="0">
                    <a:pos x="263" y="10"/>
                  </a:cxn>
                  <a:cxn ang="0">
                    <a:pos x="271" y="5"/>
                  </a:cxn>
                  <a:cxn ang="0">
                    <a:pos x="276" y="2"/>
                  </a:cxn>
                  <a:cxn ang="0">
                    <a:pos x="279" y="0"/>
                  </a:cxn>
                  <a:cxn ang="0">
                    <a:pos x="208" y="0"/>
                  </a:cxn>
                  <a:cxn ang="0">
                    <a:pos x="137" y="0"/>
                  </a:cxn>
                  <a:cxn ang="0">
                    <a:pos x="139" y="2"/>
                  </a:cxn>
                  <a:cxn ang="0">
                    <a:pos x="145" y="5"/>
                  </a:cxn>
                  <a:cxn ang="0">
                    <a:pos x="153" y="10"/>
                  </a:cxn>
                  <a:cxn ang="0">
                    <a:pos x="155" y="20"/>
                  </a:cxn>
                  <a:cxn ang="0">
                    <a:pos x="155" y="112"/>
                  </a:cxn>
                  <a:cxn ang="0">
                    <a:pos x="153" y="123"/>
                  </a:cxn>
                  <a:cxn ang="0">
                    <a:pos x="152" y="133"/>
                  </a:cxn>
                  <a:cxn ang="0">
                    <a:pos x="149" y="143"/>
                  </a:cxn>
                  <a:cxn ang="0">
                    <a:pos x="145" y="152"/>
                  </a:cxn>
                  <a:cxn ang="0">
                    <a:pos x="142" y="160"/>
                  </a:cxn>
                  <a:cxn ang="0">
                    <a:pos x="137" y="167"/>
                  </a:cxn>
                  <a:cxn ang="0">
                    <a:pos x="132" y="175"/>
                  </a:cxn>
                  <a:cxn ang="0">
                    <a:pos x="129" y="181"/>
                  </a:cxn>
                  <a:cxn ang="0">
                    <a:pos x="16" y="343"/>
                  </a:cxn>
                  <a:cxn ang="0">
                    <a:pos x="6" y="354"/>
                  </a:cxn>
                  <a:cxn ang="0">
                    <a:pos x="0" y="372"/>
                  </a:cxn>
                  <a:cxn ang="0">
                    <a:pos x="0" y="388"/>
                  </a:cxn>
                  <a:cxn ang="0">
                    <a:pos x="3" y="406"/>
                  </a:cxn>
                  <a:cxn ang="0">
                    <a:pos x="10" y="424"/>
                  </a:cxn>
                  <a:cxn ang="0">
                    <a:pos x="19" y="437"/>
                  </a:cxn>
                  <a:cxn ang="0">
                    <a:pos x="34" y="447"/>
                  </a:cxn>
                  <a:cxn ang="0">
                    <a:pos x="50" y="450"/>
                  </a:cxn>
                  <a:cxn ang="0">
                    <a:pos x="200" y="450"/>
                  </a:cxn>
                </a:cxnLst>
                <a:rect l="0" t="0" r="r" b="b"/>
                <a:pathLst>
                  <a:path w="418" h="450">
                    <a:moveTo>
                      <a:pt x="200" y="450"/>
                    </a:moveTo>
                    <a:lnTo>
                      <a:pt x="371" y="450"/>
                    </a:lnTo>
                    <a:lnTo>
                      <a:pt x="389" y="447"/>
                    </a:lnTo>
                    <a:lnTo>
                      <a:pt x="400" y="437"/>
                    </a:lnTo>
                    <a:lnTo>
                      <a:pt x="410" y="424"/>
                    </a:lnTo>
                    <a:lnTo>
                      <a:pt x="417" y="408"/>
                    </a:lnTo>
                    <a:lnTo>
                      <a:pt x="418" y="390"/>
                    </a:lnTo>
                    <a:lnTo>
                      <a:pt x="417" y="372"/>
                    </a:lnTo>
                    <a:lnTo>
                      <a:pt x="410" y="356"/>
                    </a:lnTo>
                    <a:lnTo>
                      <a:pt x="400" y="343"/>
                    </a:lnTo>
                    <a:lnTo>
                      <a:pt x="287" y="181"/>
                    </a:lnTo>
                    <a:lnTo>
                      <a:pt x="283" y="175"/>
                    </a:lnTo>
                    <a:lnTo>
                      <a:pt x="279" y="167"/>
                    </a:lnTo>
                    <a:lnTo>
                      <a:pt x="274" y="160"/>
                    </a:lnTo>
                    <a:lnTo>
                      <a:pt x="271" y="152"/>
                    </a:lnTo>
                    <a:lnTo>
                      <a:pt x="268" y="143"/>
                    </a:lnTo>
                    <a:lnTo>
                      <a:pt x="265" y="133"/>
                    </a:lnTo>
                    <a:lnTo>
                      <a:pt x="262" y="123"/>
                    </a:lnTo>
                    <a:lnTo>
                      <a:pt x="262" y="112"/>
                    </a:lnTo>
                    <a:lnTo>
                      <a:pt x="262" y="20"/>
                    </a:lnTo>
                    <a:lnTo>
                      <a:pt x="263" y="10"/>
                    </a:lnTo>
                    <a:lnTo>
                      <a:pt x="271" y="5"/>
                    </a:lnTo>
                    <a:lnTo>
                      <a:pt x="276" y="2"/>
                    </a:lnTo>
                    <a:lnTo>
                      <a:pt x="279" y="0"/>
                    </a:lnTo>
                    <a:lnTo>
                      <a:pt x="208" y="0"/>
                    </a:lnTo>
                    <a:lnTo>
                      <a:pt x="137" y="0"/>
                    </a:lnTo>
                    <a:lnTo>
                      <a:pt x="139" y="2"/>
                    </a:lnTo>
                    <a:lnTo>
                      <a:pt x="145" y="5"/>
                    </a:lnTo>
                    <a:lnTo>
                      <a:pt x="153" y="10"/>
                    </a:lnTo>
                    <a:lnTo>
                      <a:pt x="155" y="20"/>
                    </a:lnTo>
                    <a:lnTo>
                      <a:pt x="155" y="112"/>
                    </a:lnTo>
                    <a:lnTo>
                      <a:pt x="153" y="123"/>
                    </a:lnTo>
                    <a:lnTo>
                      <a:pt x="152" y="133"/>
                    </a:lnTo>
                    <a:lnTo>
                      <a:pt x="149" y="143"/>
                    </a:lnTo>
                    <a:lnTo>
                      <a:pt x="145" y="152"/>
                    </a:lnTo>
                    <a:lnTo>
                      <a:pt x="142" y="160"/>
                    </a:lnTo>
                    <a:lnTo>
                      <a:pt x="137" y="167"/>
                    </a:lnTo>
                    <a:lnTo>
                      <a:pt x="132" y="175"/>
                    </a:lnTo>
                    <a:lnTo>
                      <a:pt x="129" y="181"/>
                    </a:lnTo>
                    <a:lnTo>
                      <a:pt x="16" y="343"/>
                    </a:lnTo>
                    <a:lnTo>
                      <a:pt x="6" y="354"/>
                    </a:lnTo>
                    <a:lnTo>
                      <a:pt x="0" y="372"/>
                    </a:lnTo>
                    <a:lnTo>
                      <a:pt x="0" y="388"/>
                    </a:lnTo>
                    <a:lnTo>
                      <a:pt x="3" y="406"/>
                    </a:lnTo>
                    <a:lnTo>
                      <a:pt x="10" y="424"/>
                    </a:lnTo>
                    <a:lnTo>
                      <a:pt x="19" y="437"/>
                    </a:lnTo>
                    <a:lnTo>
                      <a:pt x="34" y="447"/>
                    </a:lnTo>
                    <a:lnTo>
                      <a:pt x="50" y="450"/>
                    </a:lnTo>
                    <a:lnTo>
                      <a:pt x="200" y="450"/>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5" name="Line 177"/>
              <p:cNvSpPr>
                <a:spLocks noChangeShapeType="1"/>
              </p:cNvSpPr>
              <p:nvPr/>
            </p:nvSpPr>
            <p:spPr bwMode="auto">
              <a:xfrm>
                <a:off x="5173" y="6227"/>
                <a:ext cx="231"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6" name="Line 178"/>
              <p:cNvSpPr>
                <a:spLocks noChangeShapeType="1"/>
              </p:cNvSpPr>
              <p:nvPr/>
            </p:nvSpPr>
            <p:spPr bwMode="auto">
              <a:xfrm>
                <a:off x="5410" y="6227"/>
                <a:ext cx="79"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7" name="Line 179"/>
              <p:cNvSpPr>
                <a:spLocks noChangeShapeType="1"/>
              </p:cNvSpPr>
              <p:nvPr/>
            </p:nvSpPr>
            <p:spPr bwMode="auto">
              <a:xfrm>
                <a:off x="5163" y="6240"/>
                <a:ext cx="113"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8" name="Line 180"/>
              <p:cNvSpPr>
                <a:spLocks noChangeShapeType="1"/>
              </p:cNvSpPr>
              <p:nvPr/>
            </p:nvSpPr>
            <p:spPr bwMode="auto">
              <a:xfrm>
                <a:off x="5283" y="6240"/>
                <a:ext cx="219"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29" name="Line 181"/>
              <p:cNvSpPr>
                <a:spLocks noChangeShapeType="1"/>
              </p:cNvSpPr>
              <p:nvPr/>
            </p:nvSpPr>
            <p:spPr bwMode="auto">
              <a:xfrm>
                <a:off x="5152" y="6254"/>
                <a:ext cx="303"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0" name="Line 182"/>
              <p:cNvSpPr>
                <a:spLocks noChangeShapeType="1"/>
              </p:cNvSpPr>
              <p:nvPr/>
            </p:nvSpPr>
            <p:spPr bwMode="auto">
              <a:xfrm>
                <a:off x="5462" y="6254"/>
                <a:ext cx="50"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1" name="Line 183"/>
              <p:cNvSpPr>
                <a:spLocks noChangeShapeType="1"/>
              </p:cNvSpPr>
              <p:nvPr/>
            </p:nvSpPr>
            <p:spPr bwMode="auto">
              <a:xfrm>
                <a:off x="5142" y="6269"/>
                <a:ext cx="163"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2" name="Line 184"/>
              <p:cNvSpPr>
                <a:spLocks noChangeShapeType="1"/>
              </p:cNvSpPr>
              <p:nvPr/>
            </p:nvSpPr>
            <p:spPr bwMode="auto">
              <a:xfrm>
                <a:off x="5313" y="6269"/>
                <a:ext cx="210"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3" name="Line 185"/>
              <p:cNvSpPr>
                <a:spLocks noChangeShapeType="1"/>
              </p:cNvSpPr>
              <p:nvPr/>
            </p:nvSpPr>
            <p:spPr bwMode="auto">
              <a:xfrm>
                <a:off x="5131" y="6285"/>
                <a:ext cx="84"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4" name="Line 186"/>
              <p:cNvSpPr>
                <a:spLocks noChangeShapeType="1"/>
              </p:cNvSpPr>
              <p:nvPr/>
            </p:nvSpPr>
            <p:spPr bwMode="auto">
              <a:xfrm>
                <a:off x="5223" y="6285"/>
                <a:ext cx="312"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5" name="Line 187"/>
              <p:cNvSpPr>
                <a:spLocks noChangeShapeType="1"/>
              </p:cNvSpPr>
              <p:nvPr/>
            </p:nvSpPr>
            <p:spPr bwMode="auto">
              <a:xfrm>
                <a:off x="5123" y="6301"/>
                <a:ext cx="163"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6" name="Line 188"/>
              <p:cNvSpPr>
                <a:spLocks noChangeShapeType="1"/>
              </p:cNvSpPr>
              <p:nvPr/>
            </p:nvSpPr>
            <p:spPr bwMode="auto">
              <a:xfrm>
                <a:off x="5292" y="6301"/>
                <a:ext cx="247"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7" name="Line 189"/>
              <p:cNvSpPr>
                <a:spLocks noChangeShapeType="1"/>
              </p:cNvSpPr>
              <p:nvPr/>
            </p:nvSpPr>
            <p:spPr bwMode="auto">
              <a:xfrm>
                <a:off x="5123" y="6317"/>
                <a:ext cx="281"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8" name="Line 190"/>
              <p:cNvSpPr>
                <a:spLocks noChangeShapeType="1"/>
              </p:cNvSpPr>
              <p:nvPr/>
            </p:nvSpPr>
            <p:spPr bwMode="auto">
              <a:xfrm>
                <a:off x="5410" y="6317"/>
                <a:ext cx="134"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39" name="Line 191"/>
              <p:cNvSpPr>
                <a:spLocks noChangeShapeType="1"/>
              </p:cNvSpPr>
              <p:nvPr/>
            </p:nvSpPr>
            <p:spPr bwMode="auto">
              <a:xfrm>
                <a:off x="5123" y="6330"/>
                <a:ext cx="242"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0" name="Line 192"/>
              <p:cNvSpPr>
                <a:spLocks noChangeShapeType="1"/>
              </p:cNvSpPr>
              <p:nvPr/>
            </p:nvSpPr>
            <p:spPr bwMode="auto">
              <a:xfrm>
                <a:off x="5373" y="6330"/>
                <a:ext cx="171"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1" name="Line 193"/>
              <p:cNvSpPr>
                <a:spLocks noChangeShapeType="1"/>
              </p:cNvSpPr>
              <p:nvPr/>
            </p:nvSpPr>
            <p:spPr bwMode="auto">
              <a:xfrm>
                <a:off x="5126" y="6346"/>
                <a:ext cx="111"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2" name="Line 194"/>
              <p:cNvSpPr>
                <a:spLocks noChangeShapeType="1"/>
              </p:cNvSpPr>
              <p:nvPr/>
            </p:nvSpPr>
            <p:spPr bwMode="auto">
              <a:xfrm>
                <a:off x="5246" y="6346"/>
                <a:ext cx="298"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3" name="Line 195"/>
              <p:cNvSpPr>
                <a:spLocks noChangeShapeType="1"/>
              </p:cNvSpPr>
              <p:nvPr/>
            </p:nvSpPr>
            <p:spPr bwMode="auto">
              <a:xfrm>
                <a:off x="5134" y="6362"/>
                <a:ext cx="225"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4" name="Line 196"/>
              <p:cNvSpPr>
                <a:spLocks noChangeShapeType="1"/>
              </p:cNvSpPr>
              <p:nvPr/>
            </p:nvSpPr>
            <p:spPr bwMode="auto">
              <a:xfrm>
                <a:off x="5367" y="6362"/>
                <a:ext cx="169"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5" name="Line 197"/>
              <p:cNvSpPr>
                <a:spLocks noChangeShapeType="1"/>
              </p:cNvSpPr>
              <p:nvPr/>
            </p:nvSpPr>
            <p:spPr bwMode="auto">
              <a:xfrm>
                <a:off x="5150" y="6374"/>
                <a:ext cx="87"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6" name="Line 198"/>
              <p:cNvSpPr>
                <a:spLocks noChangeShapeType="1"/>
              </p:cNvSpPr>
              <p:nvPr/>
            </p:nvSpPr>
            <p:spPr bwMode="auto">
              <a:xfrm>
                <a:off x="5247" y="6374"/>
                <a:ext cx="271" cy="1"/>
              </a:xfrm>
              <a:prstGeom prst="line">
                <a:avLst/>
              </a:prstGeom>
              <a:noFill/>
              <a:ln w="12">
                <a:solidFill>
                  <a:srgbClr val="FC0128"/>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47" name="Rectangle 199"/>
              <p:cNvSpPr>
                <a:spLocks noChangeArrowheads="1"/>
              </p:cNvSpPr>
              <p:nvPr/>
            </p:nvSpPr>
            <p:spPr bwMode="auto">
              <a:xfrm>
                <a:off x="5619" y="6366"/>
                <a:ext cx="416" cy="1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48" name="Rectangle 200"/>
              <p:cNvSpPr>
                <a:spLocks noChangeArrowheads="1"/>
              </p:cNvSpPr>
              <p:nvPr/>
            </p:nvSpPr>
            <p:spPr bwMode="auto">
              <a:xfrm>
                <a:off x="5619" y="6366"/>
                <a:ext cx="416" cy="11"/>
              </a:xfrm>
              <a:prstGeom prst="rect">
                <a:avLst/>
              </a:prstGeom>
              <a:noFill/>
              <a:ln w="1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49" name="Rectangle 201"/>
              <p:cNvSpPr>
                <a:spLocks noChangeArrowheads="1"/>
              </p:cNvSpPr>
              <p:nvPr/>
            </p:nvSpPr>
            <p:spPr bwMode="auto">
              <a:xfrm>
                <a:off x="5882" y="4839"/>
                <a:ext cx="19" cy="152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50" name="Rectangle 202"/>
              <p:cNvSpPr>
                <a:spLocks noChangeArrowheads="1"/>
              </p:cNvSpPr>
              <p:nvPr/>
            </p:nvSpPr>
            <p:spPr bwMode="auto">
              <a:xfrm>
                <a:off x="5882" y="4839"/>
                <a:ext cx="19" cy="1527"/>
              </a:xfrm>
              <a:prstGeom prst="rect">
                <a:avLst/>
              </a:prstGeom>
              <a:noFill/>
              <a:ln w="1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51" name="Rectangle 203"/>
              <p:cNvSpPr>
                <a:spLocks noChangeArrowheads="1"/>
              </p:cNvSpPr>
              <p:nvPr/>
            </p:nvSpPr>
            <p:spPr bwMode="auto">
              <a:xfrm>
                <a:off x="5940" y="5712"/>
                <a:ext cx="374"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52" name="Rectangle 204"/>
              <p:cNvSpPr>
                <a:spLocks noChangeArrowheads="1"/>
              </p:cNvSpPr>
              <p:nvPr/>
            </p:nvSpPr>
            <p:spPr bwMode="auto">
              <a:xfrm>
                <a:off x="5940" y="5712"/>
                <a:ext cx="374" cy="12"/>
              </a:xfrm>
              <a:prstGeom prst="rect">
                <a:avLst/>
              </a:prstGeom>
              <a:noFill/>
              <a:ln w="1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8253" name="Rectangle 205"/>
            <p:cNvSpPr>
              <a:spLocks noChangeArrowheads="1"/>
            </p:cNvSpPr>
            <p:nvPr/>
          </p:nvSpPr>
          <p:spPr bwMode="auto">
            <a:xfrm>
              <a:off x="6126" y="5906"/>
              <a:ext cx="41" cy="359"/>
            </a:xfrm>
            <a:prstGeom prst="rect">
              <a:avLst/>
            </a:prstGeom>
            <a:solidFill>
              <a:srgbClr val="AD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54" name="Rectangle 206"/>
            <p:cNvSpPr>
              <a:spLocks noChangeArrowheads="1"/>
            </p:cNvSpPr>
            <p:nvPr/>
          </p:nvSpPr>
          <p:spPr bwMode="auto">
            <a:xfrm>
              <a:off x="6126" y="5906"/>
              <a:ext cx="41" cy="359"/>
            </a:xfrm>
            <a:prstGeom prst="rect">
              <a:avLst/>
            </a:prstGeom>
            <a:noFill/>
            <a:ln w="1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55" name="Freeform 207"/>
            <p:cNvSpPr>
              <a:spLocks/>
            </p:cNvSpPr>
            <p:nvPr/>
          </p:nvSpPr>
          <p:spPr bwMode="auto">
            <a:xfrm>
              <a:off x="6103" y="5783"/>
              <a:ext cx="85" cy="123"/>
            </a:xfrm>
            <a:custGeom>
              <a:avLst/>
              <a:gdLst/>
              <a:ahLst/>
              <a:cxnLst>
                <a:cxn ang="0">
                  <a:pos x="23" y="123"/>
                </a:cxn>
                <a:cxn ang="0">
                  <a:pos x="23" y="123"/>
                </a:cxn>
                <a:cxn ang="0">
                  <a:pos x="6" y="109"/>
                </a:cxn>
                <a:cxn ang="0">
                  <a:pos x="0" y="94"/>
                </a:cxn>
                <a:cxn ang="0">
                  <a:pos x="2" y="78"/>
                </a:cxn>
                <a:cxn ang="0">
                  <a:pos x="10" y="62"/>
                </a:cxn>
                <a:cxn ang="0">
                  <a:pos x="19" y="46"/>
                </a:cxn>
                <a:cxn ang="0">
                  <a:pos x="31" y="30"/>
                </a:cxn>
                <a:cxn ang="0">
                  <a:pos x="40" y="15"/>
                </a:cxn>
                <a:cxn ang="0">
                  <a:pos x="45" y="0"/>
                </a:cxn>
                <a:cxn ang="0">
                  <a:pos x="58" y="13"/>
                </a:cxn>
                <a:cxn ang="0">
                  <a:pos x="68" y="26"/>
                </a:cxn>
                <a:cxn ang="0">
                  <a:pos x="76" y="41"/>
                </a:cxn>
                <a:cxn ang="0">
                  <a:pos x="82" y="57"/>
                </a:cxn>
                <a:cxn ang="0">
                  <a:pos x="85" y="73"/>
                </a:cxn>
                <a:cxn ang="0">
                  <a:pos x="84" y="91"/>
                </a:cxn>
                <a:cxn ang="0">
                  <a:pos x="77" y="107"/>
                </a:cxn>
                <a:cxn ang="0">
                  <a:pos x="64" y="123"/>
                </a:cxn>
                <a:cxn ang="0">
                  <a:pos x="23" y="123"/>
                </a:cxn>
              </a:cxnLst>
              <a:rect l="0" t="0" r="r" b="b"/>
              <a:pathLst>
                <a:path w="85" h="123">
                  <a:moveTo>
                    <a:pt x="23" y="123"/>
                  </a:moveTo>
                  <a:lnTo>
                    <a:pt x="23" y="123"/>
                  </a:lnTo>
                  <a:lnTo>
                    <a:pt x="6" y="109"/>
                  </a:lnTo>
                  <a:lnTo>
                    <a:pt x="0" y="94"/>
                  </a:lnTo>
                  <a:lnTo>
                    <a:pt x="2" y="78"/>
                  </a:lnTo>
                  <a:lnTo>
                    <a:pt x="10" y="62"/>
                  </a:lnTo>
                  <a:lnTo>
                    <a:pt x="19" y="46"/>
                  </a:lnTo>
                  <a:lnTo>
                    <a:pt x="31" y="30"/>
                  </a:lnTo>
                  <a:lnTo>
                    <a:pt x="40" y="15"/>
                  </a:lnTo>
                  <a:lnTo>
                    <a:pt x="45" y="0"/>
                  </a:lnTo>
                  <a:lnTo>
                    <a:pt x="58" y="13"/>
                  </a:lnTo>
                  <a:lnTo>
                    <a:pt x="68" y="26"/>
                  </a:lnTo>
                  <a:lnTo>
                    <a:pt x="76" y="41"/>
                  </a:lnTo>
                  <a:lnTo>
                    <a:pt x="82" y="57"/>
                  </a:lnTo>
                  <a:lnTo>
                    <a:pt x="85" y="73"/>
                  </a:lnTo>
                  <a:lnTo>
                    <a:pt x="84" y="91"/>
                  </a:lnTo>
                  <a:lnTo>
                    <a:pt x="77" y="107"/>
                  </a:lnTo>
                  <a:lnTo>
                    <a:pt x="64" y="123"/>
                  </a:lnTo>
                  <a:lnTo>
                    <a:pt x="23" y="123"/>
                  </a:lnTo>
                  <a:close/>
                </a:path>
              </a:pathLst>
            </a:custGeom>
            <a:solidFill>
              <a:srgbClr val="FAF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56" name="Freeform 208"/>
            <p:cNvSpPr>
              <a:spLocks/>
            </p:cNvSpPr>
            <p:nvPr/>
          </p:nvSpPr>
          <p:spPr bwMode="auto">
            <a:xfrm>
              <a:off x="6103" y="5783"/>
              <a:ext cx="85" cy="123"/>
            </a:xfrm>
            <a:custGeom>
              <a:avLst/>
              <a:gdLst/>
              <a:ahLst/>
              <a:cxnLst>
                <a:cxn ang="0">
                  <a:pos x="23" y="123"/>
                </a:cxn>
                <a:cxn ang="0">
                  <a:pos x="23" y="123"/>
                </a:cxn>
                <a:cxn ang="0">
                  <a:pos x="6" y="109"/>
                </a:cxn>
                <a:cxn ang="0">
                  <a:pos x="0" y="94"/>
                </a:cxn>
                <a:cxn ang="0">
                  <a:pos x="2" y="78"/>
                </a:cxn>
                <a:cxn ang="0">
                  <a:pos x="10" y="62"/>
                </a:cxn>
                <a:cxn ang="0">
                  <a:pos x="19" y="46"/>
                </a:cxn>
                <a:cxn ang="0">
                  <a:pos x="31" y="30"/>
                </a:cxn>
                <a:cxn ang="0">
                  <a:pos x="40" y="15"/>
                </a:cxn>
                <a:cxn ang="0">
                  <a:pos x="45" y="0"/>
                </a:cxn>
                <a:cxn ang="0">
                  <a:pos x="58" y="13"/>
                </a:cxn>
                <a:cxn ang="0">
                  <a:pos x="68" y="26"/>
                </a:cxn>
                <a:cxn ang="0">
                  <a:pos x="76" y="41"/>
                </a:cxn>
                <a:cxn ang="0">
                  <a:pos x="82" y="57"/>
                </a:cxn>
                <a:cxn ang="0">
                  <a:pos x="85" y="73"/>
                </a:cxn>
                <a:cxn ang="0">
                  <a:pos x="84" y="91"/>
                </a:cxn>
                <a:cxn ang="0">
                  <a:pos x="77" y="107"/>
                </a:cxn>
                <a:cxn ang="0">
                  <a:pos x="64" y="123"/>
                </a:cxn>
              </a:cxnLst>
              <a:rect l="0" t="0" r="r" b="b"/>
              <a:pathLst>
                <a:path w="85" h="123">
                  <a:moveTo>
                    <a:pt x="23" y="123"/>
                  </a:moveTo>
                  <a:lnTo>
                    <a:pt x="23" y="123"/>
                  </a:lnTo>
                  <a:lnTo>
                    <a:pt x="6" y="109"/>
                  </a:lnTo>
                  <a:lnTo>
                    <a:pt x="0" y="94"/>
                  </a:lnTo>
                  <a:lnTo>
                    <a:pt x="2" y="78"/>
                  </a:lnTo>
                  <a:lnTo>
                    <a:pt x="10" y="62"/>
                  </a:lnTo>
                  <a:lnTo>
                    <a:pt x="19" y="46"/>
                  </a:lnTo>
                  <a:lnTo>
                    <a:pt x="31" y="30"/>
                  </a:lnTo>
                  <a:lnTo>
                    <a:pt x="40" y="15"/>
                  </a:lnTo>
                  <a:lnTo>
                    <a:pt x="45" y="0"/>
                  </a:lnTo>
                  <a:lnTo>
                    <a:pt x="58" y="13"/>
                  </a:lnTo>
                  <a:lnTo>
                    <a:pt x="68" y="26"/>
                  </a:lnTo>
                  <a:lnTo>
                    <a:pt x="76" y="41"/>
                  </a:lnTo>
                  <a:lnTo>
                    <a:pt x="82" y="57"/>
                  </a:lnTo>
                  <a:lnTo>
                    <a:pt x="85" y="73"/>
                  </a:lnTo>
                  <a:lnTo>
                    <a:pt x="84" y="91"/>
                  </a:lnTo>
                  <a:lnTo>
                    <a:pt x="77" y="107"/>
                  </a:lnTo>
                  <a:lnTo>
                    <a:pt x="64" y="123"/>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57" name="Freeform 209"/>
            <p:cNvSpPr>
              <a:spLocks/>
            </p:cNvSpPr>
            <p:nvPr/>
          </p:nvSpPr>
          <p:spPr bwMode="auto">
            <a:xfrm>
              <a:off x="6127" y="5838"/>
              <a:ext cx="36" cy="68"/>
            </a:xfrm>
            <a:custGeom>
              <a:avLst/>
              <a:gdLst/>
              <a:ahLst/>
              <a:cxnLst>
                <a:cxn ang="0">
                  <a:pos x="8" y="68"/>
                </a:cxn>
                <a:cxn ang="0">
                  <a:pos x="8" y="68"/>
                </a:cxn>
                <a:cxn ang="0">
                  <a:pos x="2" y="62"/>
                </a:cxn>
                <a:cxn ang="0">
                  <a:pos x="0" y="54"/>
                </a:cxn>
                <a:cxn ang="0">
                  <a:pos x="2" y="44"/>
                </a:cxn>
                <a:cxn ang="0">
                  <a:pos x="7" y="34"/>
                </a:cxn>
                <a:cxn ang="0">
                  <a:pos x="13" y="25"/>
                </a:cxn>
                <a:cxn ang="0">
                  <a:pos x="18" y="15"/>
                </a:cxn>
                <a:cxn ang="0">
                  <a:pos x="23" y="7"/>
                </a:cxn>
                <a:cxn ang="0">
                  <a:pos x="26" y="0"/>
                </a:cxn>
                <a:cxn ang="0">
                  <a:pos x="32" y="15"/>
                </a:cxn>
                <a:cxn ang="0">
                  <a:pos x="36" y="33"/>
                </a:cxn>
                <a:cxn ang="0">
                  <a:pos x="34" y="52"/>
                </a:cxn>
                <a:cxn ang="0">
                  <a:pos x="24" y="68"/>
                </a:cxn>
              </a:cxnLst>
              <a:rect l="0" t="0" r="r" b="b"/>
              <a:pathLst>
                <a:path w="36" h="68">
                  <a:moveTo>
                    <a:pt x="8" y="68"/>
                  </a:moveTo>
                  <a:lnTo>
                    <a:pt x="8" y="68"/>
                  </a:lnTo>
                  <a:lnTo>
                    <a:pt x="2" y="62"/>
                  </a:lnTo>
                  <a:lnTo>
                    <a:pt x="0" y="54"/>
                  </a:lnTo>
                  <a:lnTo>
                    <a:pt x="2" y="44"/>
                  </a:lnTo>
                  <a:lnTo>
                    <a:pt x="7" y="34"/>
                  </a:lnTo>
                  <a:lnTo>
                    <a:pt x="13" y="25"/>
                  </a:lnTo>
                  <a:lnTo>
                    <a:pt x="18" y="15"/>
                  </a:lnTo>
                  <a:lnTo>
                    <a:pt x="23" y="7"/>
                  </a:lnTo>
                  <a:lnTo>
                    <a:pt x="26" y="0"/>
                  </a:lnTo>
                  <a:lnTo>
                    <a:pt x="32" y="15"/>
                  </a:lnTo>
                  <a:lnTo>
                    <a:pt x="36" y="33"/>
                  </a:lnTo>
                  <a:lnTo>
                    <a:pt x="34" y="52"/>
                  </a:lnTo>
                  <a:lnTo>
                    <a:pt x="24" y="68"/>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58" name="Rectangle 210"/>
            <p:cNvSpPr>
              <a:spLocks noChangeArrowheads="1"/>
            </p:cNvSpPr>
            <p:nvPr/>
          </p:nvSpPr>
          <p:spPr bwMode="auto">
            <a:xfrm>
              <a:off x="6111" y="6265"/>
              <a:ext cx="71" cy="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59" name="Rectangle 211"/>
            <p:cNvSpPr>
              <a:spLocks noChangeArrowheads="1"/>
            </p:cNvSpPr>
            <p:nvPr/>
          </p:nvSpPr>
          <p:spPr bwMode="auto">
            <a:xfrm>
              <a:off x="6111" y="6265"/>
              <a:ext cx="71" cy="42"/>
            </a:xfrm>
            <a:prstGeom prst="rect">
              <a:avLst/>
            </a:prstGeom>
            <a:noFill/>
            <a:ln w="1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260" name="Freeform 212"/>
            <p:cNvSpPr>
              <a:spLocks/>
            </p:cNvSpPr>
            <p:nvPr/>
          </p:nvSpPr>
          <p:spPr bwMode="auto">
            <a:xfrm>
              <a:off x="6035" y="6307"/>
              <a:ext cx="110" cy="70"/>
            </a:xfrm>
            <a:custGeom>
              <a:avLst/>
              <a:gdLst/>
              <a:ahLst/>
              <a:cxnLst>
                <a:cxn ang="0">
                  <a:pos x="76" y="0"/>
                </a:cxn>
                <a:cxn ang="0">
                  <a:pos x="76" y="0"/>
                </a:cxn>
                <a:cxn ang="0">
                  <a:pos x="66" y="4"/>
                </a:cxn>
                <a:cxn ang="0">
                  <a:pos x="53" y="9"/>
                </a:cxn>
                <a:cxn ang="0">
                  <a:pos x="40" y="15"/>
                </a:cxn>
                <a:cxn ang="0">
                  <a:pos x="28" y="21"/>
                </a:cxn>
                <a:cxn ang="0">
                  <a:pos x="16" y="31"/>
                </a:cxn>
                <a:cxn ang="0">
                  <a:pos x="7" y="43"/>
                </a:cxn>
                <a:cxn ang="0">
                  <a:pos x="2" y="55"/>
                </a:cxn>
                <a:cxn ang="0">
                  <a:pos x="0" y="70"/>
                </a:cxn>
                <a:cxn ang="0">
                  <a:pos x="110" y="70"/>
                </a:cxn>
                <a:cxn ang="0">
                  <a:pos x="76" y="0"/>
                </a:cxn>
              </a:cxnLst>
              <a:rect l="0" t="0" r="r" b="b"/>
              <a:pathLst>
                <a:path w="110" h="70">
                  <a:moveTo>
                    <a:pt x="76" y="0"/>
                  </a:moveTo>
                  <a:lnTo>
                    <a:pt x="76" y="0"/>
                  </a:lnTo>
                  <a:lnTo>
                    <a:pt x="66" y="4"/>
                  </a:lnTo>
                  <a:lnTo>
                    <a:pt x="53" y="9"/>
                  </a:lnTo>
                  <a:lnTo>
                    <a:pt x="40" y="15"/>
                  </a:lnTo>
                  <a:lnTo>
                    <a:pt x="28" y="21"/>
                  </a:lnTo>
                  <a:lnTo>
                    <a:pt x="16" y="31"/>
                  </a:lnTo>
                  <a:lnTo>
                    <a:pt x="7" y="43"/>
                  </a:lnTo>
                  <a:lnTo>
                    <a:pt x="2" y="55"/>
                  </a:lnTo>
                  <a:lnTo>
                    <a:pt x="0" y="70"/>
                  </a:lnTo>
                  <a:lnTo>
                    <a:pt x="110" y="70"/>
                  </a:lnTo>
                  <a:lnTo>
                    <a:pt x="7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1" name="Freeform 213"/>
            <p:cNvSpPr>
              <a:spLocks/>
            </p:cNvSpPr>
            <p:nvPr/>
          </p:nvSpPr>
          <p:spPr bwMode="auto">
            <a:xfrm>
              <a:off x="6035" y="6307"/>
              <a:ext cx="110" cy="70"/>
            </a:xfrm>
            <a:custGeom>
              <a:avLst/>
              <a:gdLst/>
              <a:ahLst/>
              <a:cxnLst>
                <a:cxn ang="0">
                  <a:pos x="76" y="0"/>
                </a:cxn>
                <a:cxn ang="0">
                  <a:pos x="76" y="0"/>
                </a:cxn>
                <a:cxn ang="0">
                  <a:pos x="66" y="4"/>
                </a:cxn>
                <a:cxn ang="0">
                  <a:pos x="53" y="9"/>
                </a:cxn>
                <a:cxn ang="0">
                  <a:pos x="40" y="15"/>
                </a:cxn>
                <a:cxn ang="0">
                  <a:pos x="28" y="21"/>
                </a:cxn>
                <a:cxn ang="0">
                  <a:pos x="16" y="31"/>
                </a:cxn>
                <a:cxn ang="0">
                  <a:pos x="7" y="43"/>
                </a:cxn>
                <a:cxn ang="0">
                  <a:pos x="2" y="55"/>
                </a:cxn>
                <a:cxn ang="0">
                  <a:pos x="0" y="70"/>
                </a:cxn>
                <a:cxn ang="0">
                  <a:pos x="110" y="70"/>
                </a:cxn>
              </a:cxnLst>
              <a:rect l="0" t="0" r="r" b="b"/>
              <a:pathLst>
                <a:path w="110" h="70">
                  <a:moveTo>
                    <a:pt x="76" y="0"/>
                  </a:moveTo>
                  <a:lnTo>
                    <a:pt x="76" y="0"/>
                  </a:lnTo>
                  <a:lnTo>
                    <a:pt x="66" y="4"/>
                  </a:lnTo>
                  <a:lnTo>
                    <a:pt x="53" y="9"/>
                  </a:lnTo>
                  <a:lnTo>
                    <a:pt x="40" y="15"/>
                  </a:lnTo>
                  <a:lnTo>
                    <a:pt x="28" y="21"/>
                  </a:lnTo>
                  <a:lnTo>
                    <a:pt x="16" y="31"/>
                  </a:lnTo>
                  <a:lnTo>
                    <a:pt x="7" y="43"/>
                  </a:lnTo>
                  <a:lnTo>
                    <a:pt x="2" y="55"/>
                  </a:lnTo>
                  <a:lnTo>
                    <a:pt x="0" y="70"/>
                  </a:lnTo>
                  <a:lnTo>
                    <a:pt x="110" y="70"/>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2" name="Freeform 214"/>
            <p:cNvSpPr>
              <a:spLocks/>
            </p:cNvSpPr>
            <p:nvPr/>
          </p:nvSpPr>
          <p:spPr bwMode="auto">
            <a:xfrm>
              <a:off x="6145" y="6307"/>
              <a:ext cx="110" cy="70"/>
            </a:xfrm>
            <a:custGeom>
              <a:avLst/>
              <a:gdLst/>
              <a:ahLst/>
              <a:cxnLst>
                <a:cxn ang="0">
                  <a:pos x="34" y="0"/>
                </a:cxn>
                <a:cxn ang="0">
                  <a:pos x="34" y="0"/>
                </a:cxn>
                <a:cxn ang="0">
                  <a:pos x="43" y="4"/>
                </a:cxn>
                <a:cxn ang="0">
                  <a:pos x="56" y="9"/>
                </a:cxn>
                <a:cxn ang="0">
                  <a:pos x="69" y="15"/>
                </a:cxn>
                <a:cxn ang="0">
                  <a:pos x="82" y="21"/>
                </a:cxn>
                <a:cxn ang="0">
                  <a:pos x="94" y="31"/>
                </a:cxn>
                <a:cxn ang="0">
                  <a:pos x="103" y="43"/>
                </a:cxn>
                <a:cxn ang="0">
                  <a:pos x="108" y="55"/>
                </a:cxn>
                <a:cxn ang="0">
                  <a:pos x="110" y="70"/>
                </a:cxn>
                <a:cxn ang="0">
                  <a:pos x="0" y="70"/>
                </a:cxn>
                <a:cxn ang="0">
                  <a:pos x="34" y="0"/>
                </a:cxn>
              </a:cxnLst>
              <a:rect l="0" t="0" r="r" b="b"/>
              <a:pathLst>
                <a:path w="110" h="70">
                  <a:moveTo>
                    <a:pt x="34" y="0"/>
                  </a:moveTo>
                  <a:lnTo>
                    <a:pt x="34" y="0"/>
                  </a:lnTo>
                  <a:lnTo>
                    <a:pt x="43" y="4"/>
                  </a:lnTo>
                  <a:lnTo>
                    <a:pt x="56" y="9"/>
                  </a:lnTo>
                  <a:lnTo>
                    <a:pt x="69" y="15"/>
                  </a:lnTo>
                  <a:lnTo>
                    <a:pt x="82" y="21"/>
                  </a:lnTo>
                  <a:lnTo>
                    <a:pt x="94" y="31"/>
                  </a:lnTo>
                  <a:lnTo>
                    <a:pt x="103" y="43"/>
                  </a:lnTo>
                  <a:lnTo>
                    <a:pt x="108" y="55"/>
                  </a:lnTo>
                  <a:lnTo>
                    <a:pt x="110" y="70"/>
                  </a:lnTo>
                  <a:lnTo>
                    <a:pt x="0" y="70"/>
                  </a:lnTo>
                  <a:lnTo>
                    <a:pt x="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3" name="Freeform 215"/>
            <p:cNvSpPr>
              <a:spLocks/>
            </p:cNvSpPr>
            <p:nvPr/>
          </p:nvSpPr>
          <p:spPr bwMode="auto">
            <a:xfrm>
              <a:off x="6145" y="6307"/>
              <a:ext cx="110" cy="70"/>
            </a:xfrm>
            <a:custGeom>
              <a:avLst/>
              <a:gdLst/>
              <a:ahLst/>
              <a:cxnLst>
                <a:cxn ang="0">
                  <a:pos x="34" y="0"/>
                </a:cxn>
                <a:cxn ang="0">
                  <a:pos x="34" y="0"/>
                </a:cxn>
                <a:cxn ang="0">
                  <a:pos x="43" y="4"/>
                </a:cxn>
                <a:cxn ang="0">
                  <a:pos x="56" y="9"/>
                </a:cxn>
                <a:cxn ang="0">
                  <a:pos x="69" y="15"/>
                </a:cxn>
                <a:cxn ang="0">
                  <a:pos x="82" y="21"/>
                </a:cxn>
                <a:cxn ang="0">
                  <a:pos x="94" y="31"/>
                </a:cxn>
                <a:cxn ang="0">
                  <a:pos x="103" y="43"/>
                </a:cxn>
                <a:cxn ang="0">
                  <a:pos x="108" y="55"/>
                </a:cxn>
                <a:cxn ang="0">
                  <a:pos x="110" y="70"/>
                </a:cxn>
                <a:cxn ang="0">
                  <a:pos x="0" y="70"/>
                </a:cxn>
              </a:cxnLst>
              <a:rect l="0" t="0" r="r" b="b"/>
              <a:pathLst>
                <a:path w="110" h="70">
                  <a:moveTo>
                    <a:pt x="34" y="0"/>
                  </a:moveTo>
                  <a:lnTo>
                    <a:pt x="34" y="0"/>
                  </a:lnTo>
                  <a:lnTo>
                    <a:pt x="43" y="4"/>
                  </a:lnTo>
                  <a:lnTo>
                    <a:pt x="56" y="9"/>
                  </a:lnTo>
                  <a:lnTo>
                    <a:pt x="69" y="15"/>
                  </a:lnTo>
                  <a:lnTo>
                    <a:pt x="82" y="21"/>
                  </a:lnTo>
                  <a:lnTo>
                    <a:pt x="94" y="31"/>
                  </a:lnTo>
                  <a:lnTo>
                    <a:pt x="103" y="43"/>
                  </a:lnTo>
                  <a:lnTo>
                    <a:pt x="108" y="55"/>
                  </a:lnTo>
                  <a:lnTo>
                    <a:pt x="110" y="70"/>
                  </a:lnTo>
                  <a:lnTo>
                    <a:pt x="0" y="70"/>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4" name="Freeform 216"/>
            <p:cNvSpPr>
              <a:spLocks/>
            </p:cNvSpPr>
            <p:nvPr/>
          </p:nvSpPr>
          <p:spPr bwMode="auto">
            <a:xfrm>
              <a:off x="6242" y="6341"/>
              <a:ext cx="313" cy="51"/>
            </a:xfrm>
            <a:custGeom>
              <a:avLst/>
              <a:gdLst/>
              <a:ahLst/>
              <a:cxnLst>
                <a:cxn ang="0">
                  <a:pos x="0" y="4"/>
                </a:cxn>
                <a:cxn ang="0">
                  <a:pos x="0" y="4"/>
                </a:cxn>
                <a:cxn ang="0">
                  <a:pos x="18" y="0"/>
                </a:cxn>
                <a:cxn ang="0">
                  <a:pos x="37" y="0"/>
                </a:cxn>
                <a:cxn ang="0">
                  <a:pos x="58" y="0"/>
                </a:cxn>
                <a:cxn ang="0">
                  <a:pos x="79" y="2"/>
                </a:cxn>
                <a:cxn ang="0">
                  <a:pos x="100" y="5"/>
                </a:cxn>
                <a:cxn ang="0">
                  <a:pos x="122" y="7"/>
                </a:cxn>
                <a:cxn ang="0">
                  <a:pos x="145" y="10"/>
                </a:cxn>
                <a:cxn ang="0">
                  <a:pos x="166" y="15"/>
                </a:cxn>
                <a:cxn ang="0">
                  <a:pos x="189" y="18"/>
                </a:cxn>
                <a:cxn ang="0">
                  <a:pos x="210" y="21"/>
                </a:cxn>
                <a:cxn ang="0">
                  <a:pos x="229" y="25"/>
                </a:cxn>
                <a:cxn ang="0">
                  <a:pos x="248" y="28"/>
                </a:cxn>
                <a:cxn ang="0">
                  <a:pos x="266" y="30"/>
                </a:cxn>
                <a:cxn ang="0">
                  <a:pos x="284" y="30"/>
                </a:cxn>
                <a:cxn ang="0">
                  <a:pos x="300" y="30"/>
                </a:cxn>
                <a:cxn ang="0">
                  <a:pos x="313" y="26"/>
                </a:cxn>
                <a:cxn ang="0">
                  <a:pos x="313" y="49"/>
                </a:cxn>
                <a:cxn ang="0">
                  <a:pos x="294" y="51"/>
                </a:cxn>
                <a:cxn ang="0">
                  <a:pos x="274" y="49"/>
                </a:cxn>
                <a:cxn ang="0">
                  <a:pos x="253" y="47"/>
                </a:cxn>
                <a:cxn ang="0">
                  <a:pos x="231" y="44"/>
                </a:cxn>
                <a:cxn ang="0">
                  <a:pos x="208" y="41"/>
                </a:cxn>
                <a:cxn ang="0">
                  <a:pos x="185" y="38"/>
                </a:cxn>
                <a:cxn ang="0">
                  <a:pos x="163" y="33"/>
                </a:cxn>
                <a:cxn ang="0">
                  <a:pos x="142" y="30"/>
                </a:cxn>
                <a:cxn ang="0">
                  <a:pos x="119" y="26"/>
                </a:cxn>
                <a:cxn ang="0">
                  <a:pos x="98" y="21"/>
                </a:cxn>
                <a:cxn ang="0">
                  <a:pos x="80" y="20"/>
                </a:cxn>
                <a:cxn ang="0">
                  <a:pos x="63" y="18"/>
                </a:cxn>
                <a:cxn ang="0">
                  <a:pos x="47" y="18"/>
                </a:cxn>
                <a:cxn ang="0">
                  <a:pos x="32" y="18"/>
                </a:cxn>
                <a:cxn ang="0">
                  <a:pos x="19" y="21"/>
                </a:cxn>
                <a:cxn ang="0">
                  <a:pos x="11" y="26"/>
                </a:cxn>
              </a:cxnLst>
              <a:rect l="0" t="0" r="r" b="b"/>
              <a:pathLst>
                <a:path w="313" h="51">
                  <a:moveTo>
                    <a:pt x="0" y="4"/>
                  </a:moveTo>
                  <a:lnTo>
                    <a:pt x="0" y="4"/>
                  </a:lnTo>
                  <a:lnTo>
                    <a:pt x="18" y="0"/>
                  </a:lnTo>
                  <a:lnTo>
                    <a:pt x="37" y="0"/>
                  </a:lnTo>
                  <a:lnTo>
                    <a:pt x="58" y="0"/>
                  </a:lnTo>
                  <a:lnTo>
                    <a:pt x="79" y="2"/>
                  </a:lnTo>
                  <a:lnTo>
                    <a:pt x="100" y="5"/>
                  </a:lnTo>
                  <a:lnTo>
                    <a:pt x="122" y="7"/>
                  </a:lnTo>
                  <a:lnTo>
                    <a:pt x="145" y="10"/>
                  </a:lnTo>
                  <a:lnTo>
                    <a:pt x="166" y="15"/>
                  </a:lnTo>
                  <a:lnTo>
                    <a:pt x="189" y="18"/>
                  </a:lnTo>
                  <a:lnTo>
                    <a:pt x="210" y="21"/>
                  </a:lnTo>
                  <a:lnTo>
                    <a:pt x="229" y="25"/>
                  </a:lnTo>
                  <a:lnTo>
                    <a:pt x="248" y="28"/>
                  </a:lnTo>
                  <a:lnTo>
                    <a:pt x="266" y="30"/>
                  </a:lnTo>
                  <a:lnTo>
                    <a:pt x="284" y="30"/>
                  </a:lnTo>
                  <a:lnTo>
                    <a:pt x="300" y="30"/>
                  </a:lnTo>
                  <a:lnTo>
                    <a:pt x="313" y="26"/>
                  </a:lnTo>
                  <a:lnTo>
                    <a:pt x="313" y="49"/>
                  </a:lnTo>
                  <a:lnTo>
                    <a:pt x="294" y="51"/>
                  </a:lnTo>
                  <a:lnTo>
                    <a:pt x="274" y="49"/>
                  </a:lnTo>
                  <a:lnTo>
                    <a:pt x="253" y="47"/>
                  </a:lnTo>
                  <a:lnTo>
                    <a:pt x="231" y="44"/>
                  </a:lnTo>
                  <a:lnTo>
                    <a:pt x="208" y="41"/>
                  </a:lnTo>
                  <a:lnTo>
                    <a:pt x="185" y="38"/>
                  </a:lnTo>
                  <a:lnTo>
                    <a:pt x="163" y="33"/>
                  </a:lnTo>
                  <a:lnTo>
                    <a:pt x="142" y="30"/>
                  </a:lnTo>
                  <a:lnTo>
                    <a:pt x="119" y="26"/>
                  </a:lnTo>
                  <a:lnTo>
                    <a:pt x="98" y="21"/>
                  </a:lnTo>
                  <a:lnTo>
                    <a:pt x="80" y="20"/>
                  </a:lnTo>
                  <a:lnTo>
                    <a:pt x="63" y="18"/>
                  </a:lnTo>
                  <a:lnTo>
                    <a:pt x="47" y="18"/>
                  </a:lnTo>
                  <a:lnTo>
                    <a:pt x="32" y="18"/>
                  </a:lnTo>
                  <a:lnTo>
                    <a:pt x="19" y="21"/>
                  </a:lnTo>
                  <a:lnTo>
                    <a:pt x="11" y="26"/>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5" name="Freeform 217"/>
            <p:cNvSpPr>
              <a:spLocks/>
            </p:cNvSpPr>
            <p:nvPr/>
          </p:nvSpPr>
          <p:spPr bwMode="auto">
            <a:xfrm>
              <a:off x="5798" y="5099"/>
              <a:ext cx="560" cy="613"/>
            </a:xfrm>
            <a:custGeom>
              <a:avLst/>
              <a:gdLst/>
              <a:ahLst/>
              <a:cxnLst>
                <a:cxn ang="0">
                  <a:pos x="176" y="275"/>
                </a:cxn>
                <a:cxn ang="0">
                  <a:pos x="145" y="324"/>
                </a:cxn>
                <a:cxn ang="0">
                  <a:pos x="135" y="392"/>
                </a:cxn>
                <a:cxn ang="0">
                  <a:pos x="148" y="468"/>
                </a:cxn>
                <a:cxn ang="0">
                  <a:pos x="190" y="540"/>
                </a:cxn>
                <a:cxn ang="0">
                  <a:pos x="221" y="570"/>
                </a:cxn>
                <a:cxn ang="0">
                  <a:pos x="256" y="592"/>
                </a:cxn>
                <a:cxn ang="0">
                  <a:pos x="295" y="607"/>
                </a:cxn>
                <a:cxn ang="0">
                  <a:pos x="334" y="613"/>
                </a:cxn>
                <a:cxn ang="0">
                  <a:pos x="374" y="612"/>
                </a:cxn>
                <a:cxn ang="0">
                  <a:pos x="415" y="602"/>
                </a:cxn>
                <a:cxn ang="0">
                  <a:pos x="452" y="586"/>
                </a:cxn>
                <a:cxn ang="0">
                  <a:pos x="487" y="560"/>
                </a:cxn>
                <a:cxn ang="0">
                  <a:pos x="539" y="494"/>
                </a:cxn>
                <a:cxn ang="0">
                  <a:pos x="560" y="416"/>
                </a:cxn>
                <a:cxn ang="0">
                  <a:pos x="550" y="335"/>
                </a:cxn>
                <a:cxn ang="0">
                  <a:pos x="510" y="261"/>
                </a:cxn>
                <a:cxn ang="0">
                  <a:pos x="479" y="231"/>
                </a:cxn>
                <a:cxn ang="0">
                  <a:pos x="445" y="209"/>
                </a:cxn>
                <a:cxn ang="0">
                  <a:pos x="410" y="193"/>
                </a:cxn>
                <a:cxn ang="0">
                  <a:pos x="373" y="181"/>
                </a:cxn>
                <a:cxn ang="0">
                  <a:pos x="339" y="180"/>
                </a:cxn>
                <a:cxn ang="0">
                  <a:pos x="307" y="181"/>
                </a:cxn>
                <a:cxn ang="0">
                  <a:pos x="277" y="191"/>
                </a:cxn>
                <a:cxn ang="0">
                  <a:pos x="255" y="206"/>
                </a:cxn>
                <a:cxn ang="0">
                  <a:pos x="101" y="20"/>
                </a:cxn>
                <a:cxn ang="0">
                  <a:pos x="106" y="3"/>
                </a:cxn>
                <a:cxn ang="0">
                  <a:pos x="53" y="47"/>
                </a:cxn>
                <a:cxn ang="0">
                  <a:pos x="0" y="96"/>
                </a:cxn>
                <a:cxn ang="0">
                  <a:pos x="6" y="92"/>
                </a:cxn>
                <a:cxn ang="0">
                  <a:pos x="14" y="92"/>
                </a:cxn>
                <a:cxn ang="0">
                  <a:pos x="22" y="94"/>
                </a:cxn>
                <a:cxn ang="0">
                  <a:pos x="176" y="275"/>
                </a:cxn>
              </a:cxnLst>
              <a:rect l="0" t="0" r="r" b="b"/>
              <a:pathLst>
                <a:path w="560" h="613">
                  <a:moveTo>
                    <a:pt x="176" y="275"/>
                  </a:moveTo>
                  <a:lnTo>
                    <a:pt x="176" y="275"/>
                  </a:lnTo>
                  <a:lnTo>
                    <a:pt x="158" y="296"/>
                  </a:lnTo>
                  <a:lnTo>
                    <a:pt x="145" y="324"/>
                  </a:lnTo>
                  <a:lnTo>
                    <a:pt x="137" y="354"/>
                  </a:lnTo>
                  <a:lnTo>
                    <a:pt x="135" y="392"/>
                  </a:lnTo>
                  <a:lnTo>
                    <a:pt x="139" y="429"/>
                  </a:lnTo>
                  <a:lnTo>
                    <a:pt x="148" y="468"/>
                  </a:lnTo>
                  <a:lnTo>
                    <a:pt x="166" y="505"/>
                  </a:lnTo>
                  <a:lnTo>
                    <a:pt x="190" y="540"/>
                  </a:lnTo>
                  <a:lnTo>
                    <a:pt x="206" y="555"/>
                  </a:lnTo>
                  <a:lnTo>
                    <a:pt x="221" y="570"/>
                  </a:lnTo>
                  <a:lnTo>
                    <a:pt x="239" y="582"/>
                  </a:lnTo>
                  <a:lnTo>
                    <a:pt x="256" y="592"/>
                  </a:lnTo>
                  <a:lnTo>
                    <a:pt x="276" y="600"/>
                  </a:lnTo>
                  <a:lnTo>
                    <a:pt x="295" y="607"/>
                  </a:lnTo>
                  <a:lnTo>
                    <a:pt x="315" y="610"/>
                  </a:lnTo>
                  <a:lnTo>
                    <a:pt x="334" y="613"/>
                  </a:lnTo>
                  <a:lnTo>
                    <a:pt x="355" y="613"/>
                  </a:lnTo>
                  <a:lnTo>
                    <a:pt x="374" y="612"/>
                  </a:lnTo>
                  <a:lnTo>
                    <a:pt x="394" y="608"/>
                  </a:lnTo>
                  <a:lnTo>
                    <a:pt x="415" y="602"/>
                  </a:lnTo>
                  <a:lnTo>
                    <a:pt x="434" y="594"/>
                  </a:lnTo>
                  <a:lnTo>
                    <a:pt x="452" y="586"/>
                  </a:lnTo>
                  <a:lnTo>
                    <a:pt x="470" y="574"/>
                  </a:lnTo>
                  <a:lnTo>
                    <a:pt x="487" y="560"/>
                  </a:lnTo>
                  <a:lnTo>
                    <a:pt x="516" y="529"/>
                  </a:lnTo>
                  <a:lnTo>
                    <a:pt x="539" y="494"/>
                  </a:lnTo>
                  <a:lnTo>
                    <a:pt x="554" y="456"/>
                  </a:lnTo>
                  <a:lnTo>
                    <a:pt x="560" y="416"/>
                  </a:lnTo>
                  <a:lnTo>
                    <a:pt x="560" y="375"/>
                  </a:lnTo>
                  <a:lnTo>
                    <a:pt x="550" y="335"/>
                  </a:lnTo>
                  <a:lnTo>
                    <a:pt x="534" y="296"/>
                  </a:lnTo>
                  <a:lnTo>
                    <a:pt x="510" y="261"/>
                  </a:lnTo>
                  <a:lnTo>
                    <a:pt x="495" y="244"/>
                  </a:lnTo>
                  <a:lnTo>
                    <a:pt x="479" y="231"/>
                  </a:lnTo>
                  <a:lnTo>
                    <a:pt x="463" y="219"/>
                  </a:lnTo>
                  <a:lnTo>
                    <a:pt x="445" y="209"/>
                  </a:lnTo>
                  <a:lnTo>
                    <a:pt x="428" y="199"/>
                  </a:lnTo>
                  <a:lnTo>
                    <a:pt x="410" y="193"/>
                  </a:lnTo>
                  <a:lnTo>
                    <a:pt x="392" y="186"/>
                  </a:lnTo>
                  <a:lnTo>
                    <a:pt x="373" y="181"/>
                  </a:lnTo>
                  <a:lnTo>
                    <a:pt x="357" y="180"/>
                  </a:lnTo>
                  <a:lnTo>
                    <a:pt x="339" y="180"/>
                  </a:lnTo>
                  <a:lnTo>
                    <a:pt x="323" y="180"/>
                  </a:lnTo>
                  <a:lnTo>
                    <a:pt x="307" y="181"/>
                  </a:lnTo>
                  <a:lnTo>
                    <a:pt x="292" y="186"/>
                  </a:lnTo>
                  <a:lnTo>
                    <a:pt x="277" y="191"/>
                  </a:lnTo>
                  <a:lnTo>
                    <a:pt x="266" y="198"/>
                  </a:lnTo>
                  <a:lnTo>
                    <a:pt x="255" y="206"/>
                  </a:lnTo>
                  <a:lnTo>
                    <a:pt x="106" y="28"/>
                  </a:lnTo>
                  <a:lnTo>
                    <a:pt x="101" y="20"/>
                  </a:lnTo>
                  <a:lnTo>
                    <a:pt x="103" y="10"/>
                  </a:lnTo>
                  <a:lnTo>
                    <a:pt x="106" y="3"/>
                  </a:lnTo>
                  <a:lnTo>
                    <a:pt x="108" y="0"/>
                  </a:lnTo>
                  <a:lnTo>
                    <a:pt x="53" y="47"/>
                  </a:lnTo>
                  <a:lnTo>
                    <a:pt x="0" y="96"/>
                  </a:lnTo>
                  <a:lnTo>
                    <a:pt x="0" y="96"/>
                  </a:lnTo>
                  <a:lnTo>
                    <a:pt x="3" y="94"/>
                  </a:lnTo>
                  <a:lnTo>
                    <a:pt x="6" y="92"/>
                  </a:lnTo>
                  <a:lnTo>
                    <a:pt x="9" y="92"/>
                  </a:lnTo>
                  <a:lnTo>
                    <a:pt x="14" y="92"/>
                  </a:lnTo>
                  <a:lnTo>
                    <a:pt x="18" y="92"/>
                  </a:lnTo>
                  <a:lnTo>
                    <a:pt x="22" y="94"/>
                  </a:lnTo>
                  <a:lnTo>
                    <a:pt x="26" y="97"/>
                  </a:lnTo>
                  <a:lnTo>
                    <a:pt x="176" y="275"/>
                  </a:lnTo>
                  <a:close/>
                </a:path>
              </a:pathLst>
            </a:custGeom>
            <a:solidFill>
              <a:srgbClr val="FDA4B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6" name="Freeform 218"/>
            <p:cNvSpPr>
              <a:spLocks/>
            </p:cNvSpPr>
            <p:nvPr/>
          </p:nvSpPr>
          <p:spPr bwMode="auto">
            <a:xfrm>
              <a:off x="5798" y="5099"/>
              <a:ext cx="560" cy="613"/>
            </a:xfrm>
            <a:custGeom>
              <a:avLst/>
              <a:gdLst/>
              <a:ahLst/>
              <a:cxnLst>
                <a:cxn ang="0">
                  <a:pos x="176" y="275"/>
                </a:cxn>
                <a:cxn ang="0">
                  <a:pos x="145" y="324"/>
                </a:cxn>
                <a:cxn ang="0">
                  <a:pos x="135" y="392"/>
                </a:cxn>
                <a:cxn ang="0">
                  <a:pos x="148" y="468"/>
                </a:cxn>
                <a:cxn ang="0">
                  <a:pos x="190" y="540"/>
                </a:cxn>
                <a:cxn ang="0">
                  <a:pos x="221" y="570"/>
                </a:cxn>
                <a:cxn ang="0">
                  <a:pos x="256" y="592"/>
                </a:cxn>
                <a:cxn ang="0">
                  <a:pos x="295" y="607"/>
                </a:cxn>
                <a:cxn ang="0">
                  <a:pos x="334" y="613"/>
                </a:cxn>
                <a:cxn ang="0">
                  <a:pos x="374" y="612"/>
                </a:cxn>
                <a:cxn ang="0">
                  <a:pos x="415" y="602"/>
                </a:cxn>
                <a:cxn ang="0">
                  <a:pos x="452" y="586"/>
                </a:cxn>
                <a:cxn ang="0">
                  <a:pos x="487" y="560"/>
                </a:cxn>
                <a:cxn ang="0">
                  <a:pos x="539" y="494"/>
                </a:cxn>
                <a:cxn ang="0">
                  <a:pos x="560" y="416"/>
                </a:cxn>
                <a:cxn ang="0">
                  <a:pos x="550" y="335"/>
                </a:cxn>
                <a:cxn ang="0">
                  <a:pos x="510" y="261"/>
                </a:cxn>
                <a:cxn ang="0">
                  <a:pos x="479" y="231"/>
                </a:cxn>
                <a:cxn ang="0">
                  <a:pos x="445" y="209"/>
                </a:cxn>
                <a:cxn ang="0">
                  <a:pos x="410" y="193"/>
                </a:cxn>
                <a:cxn ang="0">
                  <a:pos x="373" y="181"/>
                </a:cxn>
                <a:cxn ang="0">
                  <a:pos x="339" y="180"/>
                </a:cxn>
                <a:cxn ang="0">
                  <a:pos x="307" y="181"/>
                </a:cxn>
                <a:cxn ang="0">
                  <a:pos x="277" y="191"/>
                </a:cxn>
                <a:cxn ang="0">
                  <a:pos x="255" y="206"/>
                </a:cxn>
                <a:cxn ang="0">
                  <a:pos x="101" y="20"/>
                </a:cxn>
                <a:cxn ang="0">
                  <a:pos x="106" y="3"/>
                </a:cxn>
                <a:cxn ang="0">
                  <a:pos x="53" y="47"/>
                </a:cxn>
                <a:cxn ang="0">
                  <a:pos x="0" y="96"/>
                </a:cxn>
                <a:cxn ang="0">
                  <a:pos x="6" y="92"/>
                </a:cxn>
                <a:cxn ang="0">
                  <a:pos x="14" y="92"/>
                </a:cxn>
                <a:cxn ang="0">
                  <a:pos x="22" y="94"/>
                </a:cxn>
                <a:cxn ang="0">
                  <a:pos x="176" y="275"/>
                </a:cxn>
              </a:cxnLst>
              <a:rect l="0" t="0" r="r" b="b"/>
              <a:pathLst>
                <a:path w="560" h="613">
                  <a:moveTo>
                    <a:pt x="176" y="275"/>
                  </a:moveTo>
                  <a:lnTo>
                    <a:pt x="176" y="275"/>
                  </a:lnTo>
                  <a:lnTo>
                    <a:pt x="158" y="296"/>
                  </a:lnTo>
                  <a:lnTo>
                    <a:pt x="145" y="324"/>
                  </a:lnTo>
                  <a:lnTo>
                    <a:pt x="137" y="354"/>
                  </a:lnTo>
                  <a:lnTo>
                    <a:pt x="135" y="392"/>
                  </a:lnTo>
                  <a:lnTo>
                    <a:pt x="139" y="429"/>
                  </a:lnTo>
                  <a:lnTo>
                    <a:pt x="148" y="468"/>
                  </a:lnTo>
                  <a:lnTo>
                    <a:pt x="166" y="505"/>
                  </a:lnTo>
                  <a:lnTo>
                    <a:pt x="190" y="540"/>
                  </a:lnTo>
                  <a:lnTo>
                    <a:pt x="206" y="555"/>
                  </a:lnTo>
                  <a:lnTo>
                    <a:pt x="221" y="570"/>
                  </a:lnTo>
                  <a:lnTo>
                    <a:pt x="239" y="582"/>
                  </a:lnTo>
                  <a:lnTo>
                    <a:pt x="256" y="592"/>
                  </a:lnTo>
                  <a:lnTo>
                    <a:pt x="276" y="600"/>
                  </a:lnTo>
                  <a:lnTo>
                    <a:pt x="295" y="607"/>
                  </a:lnTo>
                  <a:lnTo>
                    <a:pt x="315" y="610"/>
                  </a:lnTo>
                  <a:lnTo>
                    <a:pt x="334" y="613"/>
                  </a:lnTo>
                  <a:lnTo>
                    <a:pt x="355" y="613"/>
                  </a:lnTo>
                  <a:lnTo>
                    <a:pt x="374" y="612"/>
                  </a:lnTo>
                  <a:lnTo>
                    <a:pt x="394" y="608"/>
                  </a:lnTo>
                  <a:lnTo>
                    <a:pt x="415" y="602"/>
                  </a:lnTo>
                  <a:lnTo>
                    <a:pt x="434" y="594"/>
                  </a:lnTo>
                  <a:lnTo>
                    <a:pt x="452" y="586"/>
                  </a:lnTo>
                  <a:lnTo>
                    <a:pt x="470" y="574"/>
                  </a:lnTo>
                  <a:lnTo>
                    <a:pt x="487" y="560"/>
                  </a:lnTo>
                  <a:lnTo>
                    <a:pt x="516" y="529"/>
                  </a:lnTo>
                  <a:lnTo>
                    <a:pt x="539" y="494"/>
                  </a:lnTo>
                  <a:lnTo>
                    <a:pt x="554" y="456"/>
                  </a:lnTo>
                  <a:lnTo>
                    <a:pt x="560" y="416"/>
                  </a:lnTo>
                  <a:lnTo>
                    <a:pt x="560" y="375"/>
                  </a:lnTo>
                  <a:lnTo>
                    <a:pt x="550" y="335"/>
                  </a:lnTo>
                  <a:lnTo>
                    <a:pt x="534" y="296"/>
                  </a:lnTo>
                  <a:lnTo>
                    <a:pt x="510" y="261"/>
                  </a:lnTo>
                  <a:lnTo>
                    <a:pt x="495" y="244"/>
                  </a:lnTo>
                  <a:lnTo>
                    <a:pt x="479" y="231"/>
                  </a:lnTo>
                  <a:lnTo>
                    <a:pt x="463" y="219"/>
                  </a:lnTo>
                  <a:lnTo>
                    <a:pt x="445" y="209"/>
                  </a:lnTo>
                  <a:lnTo>
                    <a:pt x="428" y="199"/>
                  </a:lnTo>
                  <a:lnTo>
                    <a:pt x="410" y="193"/>
                  </a:lnTo>
                  <a:lnTo>
                    <a:pt x="392" y="186"/>
                  </a:lnTo>
                  <a:lnTo>
                    <a:pt x="373" y="181"/>
                  </a:lnTo>
                  <a:lnTo>
                    <a:pt x="357" y="180"/>
                  </a:lnTo>
                  <a:lnTo>
                    <a:pt x="339" y="180"/>
                  </a:lnTo>
                  <a:lnTo>
                    <a:pt x="323" y="180"/>
                  </a:lnTo>
                  <a:lnTo>
                    <a:pt x="307" y="181"/>
                  </a:lnTo>
                  <a:lnTo>
                    <a:pt x="292" y="186"/>
                  </a:lnTo>
                  <a:lnTo>
                    <a:pt x="277" y="191"/>
                  </a:lnTo>
                  <a:lnTo>
                    <a:pt x="266" y="198"/>
                  </a:lnTo>
                  <a:lnTo>
                    <a:pt x="255" y="206"/>
                  </a:lnTo>
                  <a:lnTo>
                    <a:pt x="106" y="28"/>
                  </a:lnTo>
                  <a:lnTo>
                    <a:pt x="101" y="20"/>
                  </a:lnTo>
                  <a:lnTo>
                    <a:pt x="103" y="10"/>
                  </a:lnTo>
                  <a:lnTo>
                    <a:pt x="106" y="3"/>
                  </a:lnTo>
                  <a:lnTo>
                    <a:pt x="108" y="0"/>
                  </a:lnTo>
                  <a:lnTo>
                    <a:pt x="53" y="47"/>
                  </a:lnTo>
                  <a:lnTo>
                    <a:pt x="0" y="96"/>
                  </a:lnTo>
                  <a:lnTo>
                    <a:pt x="0" y="96"/>
                  </a:lnTo>
                  <a:lnTo>
                    <a:pt x="3" y="94"/>
                  </a:lnTo>
                  <a:lnTo>
                    <a:pt x="6" y="92"/>
                  </a:lnTo>
                  <a:lnTo>
                    <a:pt x="9" y="92"/>
                  </a:lnTo>
                  <a:lnTo>
                    <a:pt x="14" y="92"/>
                  </a:lnTo>
                  <a:lnTo>
                    <a:pt x="18" y="92"/>
                  </a:lnTo>
                  <a:lnTo>
                    <a:pt x="22" y="94"/>
                  </a:lnTo>
                  <a:lnTo>
                    <a:pt x="26" y="97"/>
                  </a:lnTo>
                  <a:lnTo>
                    <a:pt x="176" y="275"/>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7" name="Freeform 219"/>
            <p:cNvSpPr>
              <a:spLocks/>
            </p:cNvSpPr>
            <p:nvPr/>
          </p:nvSpPr>
          <p:spPr bwMode="auto">
            <a:xfrm>
              <a:off x="5867" y="5183"/>
              <a:ext cx="158" cy="159"/>
            </a:xfrm>
            <a:custGeom>
              <a:avLst/>
              <a:gdLst/>
              <a:ahLst/>
              <a:cxnLst>
                <a:cxn ang="0">
                  <a:pos x="158" y="60"/>
                </a:cxn>
                <a:cxn ang="0">
                  <a:pos x="108" y="0"/>
                </a:cxn>
                <a:cxn ang="0">
                  <a:pos x="0" y="99"/>
                </a:cxn>
                <a:cxn ang="0">
                  <a:pos x="50" y="159"/>
                </a:cxn>
                <a:cxn ang="0">
                  <a:pos x="158" y="60"/>
                </a:cxn>
              </a:cxnLst>
              <a:rect l="0" t="0" r="r" b="b"/>
              <a:pathLst>
                <a:path w="158" h="159">
                  <a:moveTo>
                    <a:pt x="158" y="60"/>
                  </a:moveTo>
                  <a:lnTo>
                    <a:pt x="108" y="0"/>
                  </a:lnTo>
                  <a:lnTo>
                    <a:pt x="0" y="99"/>
                  </a:lnTo>
                  <a:lnTo>
                    <a:pt x="50" y="159"/>
                  </a:lnTo>
                  <a:lnTo>
                    <a:pt x="158" y="60"/>
                  </a:lnTo>
                  <a:close/>
                </a:path>
              </a:pathLst>
            </a:custGeom>
            <a:solidFill>
              <a:srgbClr val="AD6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8" name="Freeform 220"/>
            <p:cNvSpPr>
              <a:spLocks/>
            </p:cNvSpPr>
            <p:nvPr/>
          </p:nvSpPr>
          <p:spPr bwMode="auto">
            <a:xfrm>
              <a:off x="5867" y="5183"/>
              <a:ext cx="158" cy="159"/>
            </a:xfrm>
            <a:custGeom>
              <a:avLst/>
              <a:gdLst/>
              <a:ahLst/>
              <a:cxnLst>
                <a:cxn ang="0">
                  <a:pos x="158" y="60"/>
                </a:cxn>
                <a:cxn ang="0">
                  <a:pos x="108" y="0"/>
                </a:cxn>
                <a:cxn ang="0">
                  <a:pos x="0" y="99"/>
                </a:cxn>
                <a:cxn ang="0">
                  <a:pos x="50" y="159"/>
                </a:cxn>
                <a:cxn ang="0">
                  <a:pos x="158" y="60"/>
                </a:cxn>
              </a:cxnLst>
              <a:rect l="0" t="0" r="r" b="b"/>
              <a:pathLst>
                <a:path w="158" h="159">
                  <a:moveTo>
                    <a:pt x="158" y="60"/>
                  </a:moveTo>
                  <a:lnTo>
                    <a:pt x="108" y="0"/>
                  </a:lnTo>
                  <a:lnTo>
                    <a:pt x="0" y="99"/>
                  </a:lnTo>
                  <a:lnTo>
                    <a:pt x="50" y="159"/>
                  </a:lnTo>
                  <a:lnTo>
                    <a:pt x="158" y="60"/>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69" name="Freeform 221"/>
            <p:cNvSpPr>
              <a:spLocks/>
            </p:cNvSpPr>
            <p:nvPr/>
          </p:nvSpPr>
          <p:spPr bwMode="auto">
            <a:xfrm>
              <a:off x="5901" y="5216"/>
              <a:ext cx="36" cy="34"/>
            </a:xfrm>
            <a:custGeom>
              <a:avLst/>
              <a:gdLst/>
              <a:ahLst/>
              <a:cxnLst>
                <a:cxn ang="0">
                  <a:pos x="0" y="0"/>
                </a:cxn>
                <a:cxn ang="0">
                  <a:pos x="36" y="3"/>
                </a:cxn>
                <a:cxn ang="0">
                  <a:pos x="0" y="34"/>
                </a:cxn>
                <a:cxn ang="0">
                  <a:pos x="0" y="0"/>
                </a:cxn>
              </a:cxnLst>
              <a:rect l="0" t="0" r="r" b="b"/>
              <a:pathLst>
                <a:path w="36" h="34">
                  <a:moveTo>
                    <a:pt x="0" y="0"/>
                  </a:moveTo>
                  <a:lnTo>
                    <a:pt x="36" y="3"/>
                  </a:lnTo>
                  <a:lnTo>
                    <a:pt x="0" y="34"/>
                  </a:lnTo>
                  <a:lnTo>
                    <a:pt x="0" y="0"/>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0" name="Line 222"/>
            <p:cNvSpPr>
              <a:spLocks noChangeShapeType="1"/>
            </p:cNvSpPr>
            <p:nvPr/>
          </p:nvSpPr>
          <p:spPr bwMode="auto">
            <a:xfrm>
              <a:off x="5940" y="5483"/>
              <a:ext cx="429" cy="1"/>
            </a:xfrm>
            <a:prstGeom prst="line">
              <a:avLst/>
            </a:prstGeom>
            <a:noFill/>
            <a:ln w="12">
              <a:solidFill>
                <a:srgbClr val="00279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1" name="Freeform 223"/>
            <p:cNvSpPr>
              <a:spLocks/>
            </p:cNvSpPr>
            <p:nvPr/>
          </p:nvSpPr>
          <p:spPr bwMode="auto">
            <a:xfrm>
              <a:off x="6011" y="5353"/>
              <a:ext cx="16" cy="107"/>
            </a:xfrm>
            <a:custGeom>
              <a:avLst/>
              <a:gdLst/>
              <a:ahLst/>
              <a:cxnLst>
                <a:cxn ang="0">
                  <a:pos x="11" y="0"/>
                </a:cxn>
                <a:cxn ang="0">
                  <a:pos x="11" y="0"/>
                </a:cxn>
                <a:cxn ang="0">
                  <a:pos x="6" y="11"/>
                </a:cxn>
                <a:cxn ang="0">
                  <a:pos x="3" y="21"/>
                </a:cxn>
                <a:cxn ang="0">
                  <a:pos x="1" y="31"/>
                </a:cxn>
                <a:cxn ang="0">
                  <a:pos x="6" y="41"/>
                </a:cxn>
                <a:cxn ang="0">
                  <a:pos x="14" y="49"/>
                </a:cxn>
                <a:cxn ang="0">
                  <a:pos x="16" y="58"/>
                </a:cxn>
                <a:cxn ang="0">
                  <a:pos x="14" y="66"/>
                </a:cxn>
                <a:cxn ang="0">
                  <a:pos x="6" y="76"/>
                </a:cxn>
                <a:cxn ang="0">
                  <a:pos x="0" y="84"/>
                </a:cxn>
                <a:cxn ang="0">
                  <a:pos x="0" y="91"/>
                </a:cxn>
                <a:cxn ang="0">
                  <a:pos x="1" y="99"/>
                </a:cxn>
                <a:cxn ang="0">
                  <a:pos x="6" y="107"/>
                </a:cxn>
                <a:cxn ang="0">
                  <a:pos x="11" y="0"/>
                </a:cxn>
              </a:cxnLst>
              <a:rect l="0" t="0" r="r" b="b"/>
              <a:pathLst>
                <a:path w="16" h="107">
                  <a:moveTo>
                    <a:pt x="11" y="0"/>
                  </a:moveTo>
                  <a:lnTo>
                    <a:pt x="11" y="0"/>
                  </a:lnTo>
                  <a:lnTo>
                    <a:pt x="6" y="11"/>
                  </a:lnTo>
                  <a:lnTo>
                    <a:pt x="3" y="21"/>
                  </a:lnTo>
                  <a:lnTo>
                    <a:pt x="1" y="31"/>
                  </a:lnTo>
                  <a:lnTo>
                    <a:pt x="6" y="41"/>
                  </a:lnTo>
                  <a:lnTo>
                    <a:pt x="14" y="49"/>
                  </a:lnTo>
                  <a:lnTo>
                    <a:pt x="16" y="58"/>
                  </a:lnTo>
                  <a:lnTo>
                    <a:pt x="14" y="66"/>
                  </a:lnTo>
                  <a:lnTo>
                    <a:pt x="6" y="76"/>
                  </a:lnTo>
                  <a:lnTo>
                    <a:pt x="0" y="84"/>
                  </a:lnTo>
                  <a:lnTo>
                    <a:pt x="0" y="91"/>
                  </a:lnTo>
                  <a:lnTo>
                    <a:pt x="1" y="99"/>
                  </a:lnTo>
                  <a:lnTo>
                    <a:pt x="6" y="107"/>
                  </a:lnTo>
                  <a:lnTo>
                    <a:pt x="11" y="0"/>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2" name="Freeform 224"/>
            <p:cNvSpPr>
              <a:spLocks/>
            </p:cNvSpPr>
            <p:nvPr/>
          </p:nvSpPr>
          <p:spPr bwMode="auto">
            <a:xfrm>
              <a:off x="6011" y="5353"/>
              <a:ext cx="16" cy="107"/>
            </a:xfrm>
            <a:custGeom>
              <a:avLst/>
              <a:gdLst/>
              <a:ahLst/>
              <a:cxnLst>
                <a:cxn ang="0">
                  <a:pos x="11" y="0"/>
                </a:cxn>
                <a:cxn ang="0">
                  <a:pos x="11" y="0"/>
                </a:cxn>
                <a:cxn ang="0">
                  <a:pos x="6" y="11"/>
                </a:cxn>
                <a:cxn ang="0">
                  <a:pos x="3" y="21"/>
                </a:cxn>
                <a:cxn ang="0">
                  <a:pos x="1" y="31"/>
                </a:cxn>
                <a:cxn ang="0">
                  <a:pos x="6" y="41"/>
                </a:cxn>
                <a:cxn ang="0">
                  <a:pos x="14" y="49"/>
                </a:cxn>
                <a:cxn ang="0">
                  <a:pos x="16" y="58"/>
                </a:cxn>
                <a:cxn ang="0">
                  <a:pos x="14" y="66"/>
                </a:cxn>
                <a:cxn ang="0">
                  <a:pos x="6" y="76"/>
                </a:cxn>
                <a:cxn ang="0">
                  <a:pos x="0" y="84"/>
                </a:cxn>
                <a:cxn ang="0">
                  <a:pos x="0" y="91"/>
                </a:cxn>
                <a:cxn ang="0">
                  <a:pos x="1" y="99"/>
                </a:cxn>
                <a:cxn ang="0">
                  <a:pos x="6" y="107"/>
                </a:cxn>
              </a:cxnLst>
              <a:rect l="0" t="0" r="r" b="b"/>
              <a:pathLst>
                <a:path w="16" h="107">
                  <a:moveTo>
                    <a:pt x="11" y="0"/>
                  </a:moveTo>
                  <a:lnTo>
                    <a:pt x="11" y="0"/>
                  </a:lnTo>
                  <a:lnTo>
                    <a:pt x="6" y="11"/>
                  </a:lnTo>
                  <a:lnTo>
                    <a:pt x="3" y="21"/>
                  </a:lnTo>
                  <a:lnTo>
                    <a:pt x="1" y="31"/>
                  </a:lnTo>
                  <a:lnTo>
                    <a:pt x="6" y="41"/>
                  </a:lnTo>
                  <a:lnTo>
                    <a:pt x="14" y="49"/>
                  </a:lnTo>
                  <a:lnTo>
                    <a:pt x="16" y="58"/>
                  </a:lnTo>
                  <a:lnTo>
                    <a:pt x="14" y="66"/>
                  </a:lnTo>
                  <a:lnTo>
                    <a:pt x="6" y="76"/>
                  </a:lnTo>
                  <a:lnTo>
                    <a:pt x="0" y="84"/>
                  </a:lnTo>
                  <a:lnTo>
                    <a:pt x="0" y="91"/>
                  </a:lnTo>
                  <a:lnTo>
                    <a:pt x="1" y="99"/>
                  </a:lnTo>
                  <a:lnTo>
                    <a:pt x="6" y="107"/>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3" name="Freeform 225"/>
            <p:cNvSpPr>
              <a:spLocks/>
            </p:cNvSpPr>
            <p:nvPr/>
          </p:nvSpPr>
          <p:spPr bwMode="auto">
            <a:xfrm>
              <a:off x="6079" y="5309"/>
              <a:ext cx="14" cy="106"/>
            </a:xfrm>
            <a:custGeom>
              <a:avLst/>
              <a:gdLst/>
              <a:ahLst/>
              <a:cxnLst>
                <a:cxn ang="0">
                  <a:pos x="9" y="0"/>
                </a:cxn>
                <a:cxn ang="0">
                  <a:pos x="9" y="0"/>
                </a:cxn>
                <a:cxn ang="0">
                  <a:pos x="6" y="12"/>
                </a:cxn>
                <a:cxn ang="0">
                  <a:pos x="3" y="21"/>
                </a:cxn>
                <a:cxn ang="0">
                  <a:pos x="1" y="31"/>
                </a:cxn>
                <a:cxn ang="0">
                  <a:pos x="6" y="39"/>
                </a:cxn>
                <a:cxn ang="0">
                  <a:pos x="13" y="47"/>
                </a:cxn>
                <a:cxn ang="0">
                  <a:pos x="14" y="57"/>
                </a:cxn>
                <a:cxn ang="0">
                  <a:pos x="13" y="65"/>
                </a:cxn>
                <a:cxn ang="0">
                  <a:pos x="6" y="75"/>
                </a:cxn>
                <a:cxn ang="0">
                  <a:pos x="1" y="83"/>
                </a:cxn>
                <a:cxn ang="0">
                  <a:pos x="0" y="89"/>
                </a:cxn>
                <a:cxn ang="0">
                  <a:pos x="1" y="98"/>
                </a:cxn>
                <a:cxn ang="0">
                  <a:pos x="6" y="106"/>
                </a:cxn>
                <a:cxn ang="0">
                  <a:pos x="9" y="0"/>
                </a:cxn>
              </a:cxnLst>
              <a:rect l="0" t="0" r="r" b="b"/>
              <a:pathLst>
                <a:path w="14" h="106">
                  <a:moveTo>
                    <a:pt x="9" y="0"/>
                  </a:moveTo>
                  <a:lnTo>
                    <a:pt x="9" y="0"/>
                  </a:lnTo>
                  <a:lnTo>
                    <a:pt x="6" y="12"/>
                  </a:lnTo>
                  <a:lnTo>
                    <a:pt x="3" y="21"/>
                  </a:lnTo>
                  <a:lnTo>
                    <a:pt x="1" y="31"/>
                  </a:lnTo>
                  <a:lnTo>
                    <a:pt x="6" y="39"/>
                  </a:lnTo>
                  <a:lnTo>
                    <a:pt x="13" y="47"/>
                  </a:lnTo>
                  <a:lnTo>
                    <a:pt x="14" y="57"/>
                  </a:lnTo>
                  <a:lnTo>
                    <a:pt x="13" y="65"/>
                  </a:lnTo>
                  <a:lnTo>
                    <a:pt x="6" y="75"/>
                  </a:lnTo>
                  <a:lnTo>
                    <a:pt x="1" y="83"/>
                  </a:lnTo>
                  <a:lnTo>
                    <a:pt x="0" y="89"/>
                  </a:lnTo>
                  <a:lnTo>
                    <a:pt x="1" y="98"/>
                  </a:lnTo>
                  <a:lnTo>
                    <a:pt x="6" y="106"/>
                  </a:lnTo>
                  <a:lnTo>
                    <a:pt x="9" y="0"/>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4" name="Freeform 226"/>
            <p:cNvSpPr>
              <a:spLocks/>
            </p:cNvSpPr>
            <p:nvPr/>
          </p:nvSpPr>
          <p:spPr bwMode="auto">
            <a:xfrm>
              <a:off x="6079" y="5309"/>
              <a:ext cx="14" cy="106"/>
            </a:xfrm>
            <a:custGeom>
              <a:avLst/>
              <a:gdLst/>
              <a:ahLst/>
              <a:cxnLst>
                <a:cxn ang="0">
                  <a:pos x="9" y="0"/>
                </a:cxn>
                <a:cxn ang="0">
                  <a:pos x="9" y="0"/>
                </a:cxn>
                <a:cxn ang="0">
                  <a:pos x="6" y="12"/>
                </a:cxn>
                <a:cxn ang="0">
                  <a:pos x="3" y="21"/>
                </a:cxn>
                <a:cxn ang="0">
                  <a:pos x="1" y="31"/>
                </a:cxn>
                <a:cxn ang="0">
                  <a:pos x="6" y="39"/>
                </a:cxn>
                <a:cxn ang="0">
                  <a:pos x="13" y="47"/>
                </a:cxn>
                <a:cxn ang="0">
                  <a:pos x="14" y="57"/>
                </a:cxn>
                <a:cxn ang="0">
                  <a:pos x="13" y="65"/>
                </a:cxn>
                <a:cxn ang="0">
                  <a:pos x="6" y="75"/>
                </a:cxn>
                <a:cxn ang="0">
                  <a:pos x="1" y="83"/>
                </a:cxn>
                <a:cxn ang="0">
                  <a:pos x="0" y="89"/>
                </a:cxn>
                <a:cxn ang="0">
                  <a:pos x="1" y="98"/>
                </a:cxn>
                <a:cxn ang="0">
                  <a:pos x="6" y="106"/>
                </a:cxn>
              </a:cxnLst>
              <a:rect l="0" t="0" r="r" b="b"/>
              <a:pathLst>
                <a:path w="14" h="106">
                  <a:moveTo>
                    <a:pt x="9" y="0"/>
                  </a:moveTo>
                  <a:lnTo>
                    <a:pt x="9" y="0"/>
                  </a:lnTo>
                  <a:lnTo>
                    <a:pt x="6" y="12"/>
                  </a:lnTo>
                  <a:lnTo>
                    <a:pt x="3" y="21"/>
                  </a:lnTo>
                  <a:lnTo>
                    <a:pt x="1" y="31"/>
                  </a:lnTo>
                  <a:lnTo>
                    <a:pt x="6" y="39"/>
                  </a:lnTo>
                  <a:lnTo>
                    <a:pt x="13" y="47"/>
                  </a:lnTo>
                  <a:lnTo>
                    <a:pt x="14" y="57"/>
                  </a:lnTo>
                  <a:lnTo>
                    <a:pt x="13" y="65"/>
                  </a:lnTo>
                  <a:lnTo>
                    <a:pt x="6" y="75"/>
                  </a:lnTo>
                  <a:lnTo>
                    <a:pt x="1" y="83"/>
                  </a:lnTo>
                  <a:lnTo>
                    <a:pt x="0" y="89"/>
                  </a:lnTo>
                  <a:lnTo>
                    <a:pt x="1" y="98"/>
                  </a:lnTo>
                  <a:lnTo>
                    <a:pt x="6" y="106"/>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5" name="Freeform 227"/>
            <p:cNvSpPr>
              <a:spLocks/>
            </p:cNvSpPr>
            <p:nvPr/>
          </p:nvSpPr>
          <p:spPr bwMode="auto">
            <a:xfrm>
              <a:off x="6153" y="5335"/>
              <a:ext cx="18" cy="104"/>
            </a:xfrm>
            <a:custGeom>
              <a:avLst/>
              <a:gdLst/>
              <a:ahLst/>
              <a:cxnLst>
                <a:cxn ang="0">
                  <a:pos x="13" y="0"/>
                </a:cxn>
                <a:cxn ang="0">
                  <a:pos x="13" y="0"/>
                </a:cxn>
                <a:cxn ang="0">
                  <a:pos x="8" y="10"/>
                </a:cxn>
                <a:cxn ang="0">
                  <a:pos x="3" y="20"/>
                </a:cxn>
                <a:cxn ang="0">
                  <a:pos x="2" y="29"/>
                </a:cxn>
                <a:cxn ang="0">
                  <a:pos x="8" y="38"/>
                </a:cxn>
                <a:cxn ang="0">
                  <a:pos x="16" y="47"/>
                </a:cxn>
                <a:cxn ang="0">
                  <a:pos x="18" y="55"/>
                </a:cxn>
                <a:cxn ang="0">
                  <a:pos x="16" y="65"/>
                </a:cxn>
                <a:cxn ang="0">
                  <a:pos x="8" y="73"/>
                </a:cxn>
                <a:cxn ang="0">
                  <a:pos x="0" y="81"/>
                </a:cxn>
                <a:cxn ang="0">
                  <a:pos x="0" y="88"/>
                </a:cxn>
                <a:cxn ang="0">
                  <a:pos x="2" y="96"/>
                </a:cxn>
                <a:cxn ang="0">
                  <a:pos x="8" y="104"/>
                </a:cxn>
                <a:cxn ang="0">
                  <a:pos x="13" y="0"/>
                </a:cxn>
              </a:cxnLst>
              <a:rect l="0" t="0" r="r" b="b"/>
              <a:pathLst>
                <a:path w="18" h="104">
                  <a:moveTo>
                    <a:pt x="13" y="0"/>
                  </a:moveTo>
                  <a:lnTo>
                    <a:pt x="13" y="0"/>
                  </a:lnTo>
                  <a:lnTo>
                    <a:pt x="8" y="10"/>
                  </a:lnTo>
                  <a:lnTo>
                    <a:pt x="3" y="20"/>
                  </a:lnTo>
                  <a:lnTo>
                    <a:pt x="2" y="29"/>
                  </a:lnTo>
                  <a:lnTo>
                    <a:pt x="8" y="38"/>
                  </a:lnTo>
                  <a:lnTo>
                    <a:pt x="16" y="47"/>
                  </a:lnTo>
                  <a:lnTo>
                    <a:pt x="18" y="55"/>
                  </a:lnTo>
                  <a:lnTo>
                    <a:pt x="16" y="65"/>
                  </a:lnTo>
                  <a:lnTo>
                    <a:pt x="8" y="73"/>
                  </a:lnTo>
                  <a:lnTo>
                    <a:pt x="0" y="81"/>
                  </a:lnTo>
                  <a:lnTo>
                    <a:pt x="0" y="88"/>
                  </a:lnTo>
                  <a:lnTo>
                    <a:pt x="2" y="96"/>
                  </a:lnTo>
                  <a:lnTo>
                    <a:pt x="8" y="104"/>
                  </a:lnTo>
                  <a:lnTo>
                    <a:pt x="13" y="0"/>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6" name="Freeform 228"/>
            <p:cNvSpPr>
              <a:spLocks/>
            </p:cNvSpPr>
            <p:nvPr/>
          </p:nvSpPr>
          <p:spPr bwMode="auto">
            <a:xfrm>
              <a:off x="6153" y="5335"/>
              <a:ext cx="18" cy="104"/>
            </a:xfrm>
            <a:custGeom>
              <a:avLst/>
              <a:gdLst/>
              <a:ahLst/>
              <a:cxnLst>
                <a:cxn ang="0">
                  <a:pos x="13" y="0"/>
                </a:cxn>
                <a:cxn ang="0">
                  <a:pos x="13" y="0"/>
                </a:cxn>
                <a:cxn ang="0">
                  <a:pos x="8" y="10"/>
                </a:cxn>
                <a:cxn ang="0">
                  <a:pos x="3" y="20"/>
                </a:cxn>
                <a:cxn ang="0">
                  <a:pos x="2" y="29"/>
                </a:cxn>
                <a:cxn ang="0">
                  <a:pos x="8" y="38"/>
                </a:cxn>
                <a:cxn ang="0">
                  <a:pos x="16" y="47"/>
                </a:cxn>
                <a:cxn ang="0">
                  <a:pos x="18" y="55"/>
                </a:cxn>
                <a:cxn ang="0">
                  <a:pos x="16" y="65"/>
                </a:cxn>
                <a:cxn ang="0">
                  <a:pos x="8" y="73"/>
                </a:cxn>
                <a:cxn ang="0">
                  <a:pos x="0" y="81"/>
                </a:cxn>
                <a:cxn ang="0">
                  <a:pos x="0" y="88"/>
                </a:cxn>
                <a:cxn ang="0">
                  <a:pos x="2" y="96"/>
                </a:cxn>
                <a:cxn ang="0">
                  <a:pos x="8" y="104"/>
                </a:cxn>
              </a:cxnLst>
              <a:rect l="0" t="0" r="r" b="b"/>
              <a:pathLst>
                <a:path w="18" h="104">
                  <a:moveTo>
                    <a:pt x="13" y="0"/>
                  </a:moveTo>
                  <a:lnTo>
                    <a:pt x="13" y="0"/>
                  </a:lnTo>
                  <a:lnTo>
                    <a:pt x="8" y="10"/>
                  </a:lnTo>
                  <a:lnTo>
                    <a:pt x="3" y="20"/>
                  </a:lnTo>
                  <a:lnTo>
                    <a:pt x="2" y="29"/>
                  </a:lnTo>
                  <a:lnTo>
                    <a:pt x="8" y="38"/>
                  </a:lnTo>
                  <a:lnTo>
                    <a:pt x="16" y="47"/>
                  </a:lnTo>
                  <a:lnTo>
                    <a:pt x="18" y="55"/>
                  </a:lnTo>
                  <a:lnTo>
                    <a:pt x="16" y="65"/>
                  </a:lnTo>
                  <a:lnTo>
                    <a:pt x="8" y="73"/>
                  </a:lnTo>
                  <a:lnTo>
                    <a:pt x="0" y="81"/>
                  </a:lnTo>
                  <a:lnTo>
                    <a:pt x="0" y="88"/>
                  </a:lnTo>
                  <a:lnTo>
                    <a:pt x="2" y="96"/>
                  </a:lnTo>
                  <a:lnTo>
                    <a:pt x="8" y="104"/>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7" name="Freeform 229"/>
            <p:cNvSpPr>
              <a:spLocks/>
            </p:cNvSpPr>
            <p:nvPr/>
          </p:nvSpPr>
          <p:spPr bwMode="auto">
            <a:xfrm>
              <a:off x="6243" y="5343"/>
              <a:ext cx="17" cy="107"/>
            </a:xfrm>
            <a:custGeom>
              <a:avLst/>
              <a:gdLst/>
              <a:ahLst/>
              <a:cxnLst>
                <a:cxn ang="0">
                  <a:pos x="12" y="0"/>
                </a:cxn>
                <a:cxn ang="0">
                  <a:pos x="12" y="0"/>
                </a:cxn>
                <a:cxn ang="0">
                  <a:pos x="7" y="12"/>
                </a:cxn>
                <a:cxn ang="0">
                  <a:pos x="4" y="21"/>
                </a:cxn>
                <a:cxn ang="0">
                  <a:pos x="2" y="31"/>
                </a:cxn>
                <a:cxn ang="0">
                  <a:pos x="7" y="41"/>
                </a:cxn>
                <a:cxn ang="0">
                  <a:pos x="15" y="49"/>
                </a:cxn>
                <a:cxn ang="0">
                  <a:pos x="17" y="59"/>
                </a:cxn>
                <a:cxn ang="0">
                  <a:pos x="15" y="67"/>
                </a:cxn>
                <a:cxn ang="0">
                  <a:pos x="7" y="76"/>
                </a:cxn>
                <a:cxn ang="0">
                  <a:pos x="2" y="85"/>
                </a:cxn>
                <a:cxn ang="0">
                  <a:pos x="0" y="91"/>
                </a:cxn>
                <a:cxn ang="0">
                  <a:pos x="2" y="99"/>
                </a:cxn>
                <a:cxn ang="0">
                  <a:pos x="7" y="107"/>
                </a:cxn>
                <a:cxn ang="0">
                  <a:pos x="12" y="0"/>
                </a:cxn>
              </a:cxnLst>
              <a:rect l="0" t="0" r="r" b="b"/>
              <a:pathLst>
                <a:path w="17" h="107">
                  <a:moveTo>
                    <a:pt x="12" y="0"/>
                  </a:moveTo>
                  <a:lnTo>
                    <a:pt x="12" y="0"/>
                  </a:lnTo>
                  <a:lnTo>
                    <a:pt x="7" y="12"/>
                  </a:lnTo>
                  <a:lnTo>
                    <a:pt x="4" y="21"/>
                  </a:lnTo>
                  <a:lnTo>
                    <a:pt x="2" y="31"/>
                  </a:lnTo>
                  <a:lnTo>
                    <a:pt x="7" y="41"/>
                  </a:lnTo>
                  <a:lnTo>
                    <a:pt x="15" y="49"/>
                  </a:lnTo>
                  <a:lnTo>
                    <a:pt x="17" y="59"/>
                  </a:lnTo>
                  <a:lnTo>
                    <a:pt x="15" y="67"/>
                  </a:lnTo>
                  <a:lnTo>
                    <a:pt x="7" y="76"/>
                  </a:lnTo>
                  <a:lnTo>
                    <a:pt x="2" y="85"/>
                  </a:lnTo>
                  <a:lnTo>
                    <a:pt x="0" y="91"/>
                  </a:lnTo>
                  <a:lnTo>
                    <a:pt x="2" y="99"/>
                  </a:lnTo>
                  <a:lnTo>
                    <a:pt x="7" y="107"/>
                  </a:lnTo>
                  <a:lnTo>
                    <a:pt x="12" y="0"/>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8" name="Freeform 230"/>
            <p:cNvSpPr>
              <a:spLocks/>
            </p:cNvSpPr>
            <p:nvPr/>
          </p:nvSpPr>
          <p:spPr bwMode="auto">
            <a:xfrm>
              <a:off x="6243" y="5343"/>
              <a:ext cx="17" cy="107"/>
            </a:xfrm>
            <a:custGeom>
              <a:avLst/>
              <a:gdLst/>
              <a:ahLst/>
              <a:cxnLst>
                <a:cxn ang="0">
                  <a:pos x="12" y="0"/>
                </a:cxn>
                <a:cxn ang="0">
                  <a:pos x="12" y="0"/>
                </a:cxn>
                <a:cxn ang="0">
                  <a:pos x="7" y="12"/>
                </a:cxn>
                <a:cxn ang="0">
                  <a:pos x="4" y="21"/>
                </a:cxn>
                <a:cxn ang="0">
                  <a:pos x="2" y="31"/>
                </a:cxn>
                <a:cxn ang="0">
                  <a:pos x="7" y="41"/>
                </a:cxn>
                <a:cxn ang="0">
                  <a:pos x="15" y="49"/>
                </a:cxn>
                <a:cxn ang="0">
                  <a:pos x="17" y="59"/>
                </a:cxn>
                <a:cxn ang="0">
                  <a:pos x="15" y="67"/>
                </a:cxn>
                <a:cxn ang="0">
                  <a:pos x="7" y="76"/>
                </a:cxn>
                <a:cxn ang="0">
                  <a:pos x="2" y="85"/>
                </a:cxn>
                <a:cxn ang="0">
                  <a:pos x="0" y="91"/>
                </a:cxn>
                <a:cxn ang="0">
                  <a:pos x="2" y="99"/>
                </a:cxn>
                <a:cxn ang="0">
                  <a:pos x="7" y="107"/>
                </a:cxn>
              </a:cxnLst>
              <a:rect l="0" t="0" r="r" b="b"/>
              <a:pathLst>
                <a:path w="17" h="107">
                  <a:moveTo>
                    <a:pt x="12" y="0"/>
                  </a:moveTo>
                  <a:lnTo>
                    <a:pt x="12" y="0"/>
                  </a:lnTo>
                  <a:lnTo>
                    <a:pt x="7" y="12"/>
                  </a:lnTo>
                  <a:lnTo>
                    <a:pt x="4" y="21"/>
                  </a:lnTo>
                  <a:lnTo>
                    <a:pt x="2" y="31"/>
                  </a:lnTo>
                  <a:lnTo>
                    <a:pt x="7" y="41"/>
                  </a:lnTo>
                  <a:lnTo>
                    <a:pt x="15" y="49"/>
                  </a:lnTo>
                  <a:lnTo>
                    <a:pt x="17" y="59"/>
                  </a:lnTo>
                  <a:lnTo>
                    <a:pt x="15" y="67"/>
                  </a:lnTo>
                  <a:lnTo>
                    <a:pt x="7" y="76"/>
                  </a:lnTo>
                  <a:lnTo>
                    <a:pt x="2" y="85"/>
                  </a:lnTo>
                  <a:lnTo>
                    <a:pt x="0" y="91"/>
                  </a:lnTo>
                  <a:lnTo>
                    <a:pt x="2" y="99"/>
                  </a:lnTo>
                  <a:lnTo>
                    <a:pt x="7" y="107"/>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79" name="Freeform 231"/>
            <p:cNvSpPr>
              <a:spLocks/>
            </p:cNvSpPr>
            <p:nvPr/>
          </p:nvSpPr>
          <p:spPr bwMode="auto">
            <a:xfrm>
              <a:off x="6045" y="5436"/>
              <a:ext cx="9" cy="8"/>
            </a:xfrm>
            <a:custGeom>
              <a:avLst/>
              <a:gdLst/>
              <a:ahLst/>
              <a:cxnLst>
                <a:cxn ang="0">
                  <a:pos x="5" y="8"/>
                </a:cxn>
                <a:cxn ang="0">
                  <a:pos x="5" y="8"/>
                </a:cxn>
                <a:cxn ang="0">
                  <a:pos x="6" y="8"/>
                </a:cxn>
                <a:cxn ang="0">
                  <a:pos x="8" y="6"/>
                </a:cxn>
                <a:cxn ang="0">
                  <a:pos x="9" y="6"/>
                </a:cxn>
                <a:cxn ang="0">
                  <a:pos x="9" y="4"/>
                </a:cxn>
                <a:cxn ang="0">
                  <a:pos x="9" y="3"/>
                </a:cxn>
                <a:cxn ang="0">
                  <a:pos x="8" y="1"/>
                </a:cxn>
                <a:cxn ang="0">
                  <a:pos x="6" y="0"/>
                </a:cxn>
                <a:cxn ang="0">
                  <a:pos x="5" y="0"/>
                </a:cxn>
                <a:cxn ang="0">
                  <a:pos x="3" y="0"/>
                </a:cxn>
                <a:cxn ang="0">
                  <a:pos x="1" y="1"/>
                </a:cxn>
                <a:cxn ang="0">
                  <a:pos x="0" y="3"/>
                </a:cxn>
                <a:cxn ang="0">
                  <a:pos x="0" y="4"/>
                </a:cxn>
                <a:cxn ang="0">
                  <a:pos x="0" y="6"/>
                </a:cxn>
                <a:cxn ang="0">
                  <a:pos x="1" y="6"/>
                </a:cxn>
                <a:cxn ang="0">
                  <a:pos x="3" y="8"/>
                </a:cxn>
                <a:cxn ang="0">
                  <a:pos x="5" y="8"/>
                </a:cxn>
              </a:cxnLst>
              <a:rect l="0" t="0" r="r" b="b"/>
              <a:pathLst>
                <a:path w="9" h="8">
                  <a:moveTo>
                    <a:pt x="5" y="8"/>
                  </a:moveTo>
                  <a:lnTo>
                    <a:pt x="5" y="8"/>
                  </a:lnTo>
                  <a:lnTo>
                    <a:pt x="6" y="8"/>
                  </a:lnTo>
                  <a:lnTo>
                    <a:pt x="8" y="6"/>
                  </a:lnTo>
                  <a:lnTo>
                    <a:pt x="9" y="6"/>
                  </a:lnTo>
                  <a:lnTo>
                    <a:pt x="9" y="4"/>
                  </a:lnTo>
                  <a:lnTo>
                    <a:pt x="9" y="3"/>
                  </a:lnTo>
                  <a:lnTo>
                    <a:pt x="8" y="1"/>
                  </a:lnTo>
                  <a:lnTo>
                    <a:pt x="6" y="0"/>
                  </a:lnTo>
                  <a:lnTo>
                    <a:pt x="5" y="0"/>
                  </a:lnTo>
                  <a:lnTo>
                    <a:pt x="3" y="0"/>
                  </a:lnTo>
                  <a:lnTo>
                    <a:pt x="1" y="1"/>
                  </a:lnTo>
                  <a:lnTo>
                    <a:pt x="0" y="3"/>
                  </a:lnTo>
                  <a:lnTo>
                    <a:pt x="0" y="4"/>
                  </a:lnTo>
                  <a:lnTo>
                    <a:pt x="0" y="6"/>
                  </a:lnTo>
                  <a:lnTo>
                    <a:pt x="1" y="6"/>
                  </a:lnTo>
                  <a:lnTo>
                    <a:pt x="3" y="8"/>
                  </a:lnTo>
                  <a:lnTo>
                    <a:pt x="5" y="8"/>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0" name="Freeform 232"/>
            <p:cNvSpPr>
              <a:spLocks/>
            </p:cNvSpPr>
            <p:nvPr/>
          </p:nvSpPr>
          <p:spPr bwMode="auto">
            <a:xfrm>
              <a:off x="6045" y="5436"/>
              <a:ext cx="9" cy="8"/>
            </a:xfrm>
            <a:custGeom>
              <a:avLst/>
              <a:gdLst/>
              <a:ahLst/>
              <a:cxnLst>
                <a:cxn ang="0">
                  <a:pos x="5" y="8"/>
                </a:cxn>
                <a:cxn ang="0">
                  <a:pos x="5" y="8"/>
                </a:cxn>
                <a:cxn ang="0">
                  <a:pos x="6" y="8"/>
                </a:cxn>
                <a:cxn ang="0">
                  <a:pos x="8" y="6"/>
                </a:cxn>
                <a:cxn ang="0">
                  <a:pos x="9" y="6"/>
                </a:cxn>
                <a:cxn ang="0">
                  <a:pos x="9" y="4"/>
                </a:cxn>
                <a:cxn ang="0">
                  <a:pos x="9" y="3"/>
                </a:cxn>
                <a:cxn ang="0">
                  <a:pos x="8" y="1"/>
                </a:cxn>
                <a:cxn ang="0">
                  <a:pos x="6" y="0"/>
                </a:cxn>
                <a:cxn ang="0">
                  <a:pos x="5" y="0"/>
                </a:cxn>
                <a:cxn ang="0">
                  <a:pos x="3" y="0"/>
                </a:cxn>
                <a:cxn ang="0">
                  <a:pos x="1" y="1"/>
                </a:cxn>
                <a:cxn ang="0">
                  <a:pos x="0" y="3"/>
                </a:cxn>
                <a:cxn ang="0">
                  <a:pos x="0" y="4"/>
                </a:cxn>
                <a:cxn ang="0">
                  <a:pos x="0" y="6"/>
                </a:cxn>
                <a:cxn ang="0">
                  <a:pos x="1" y="6"/>
                </a:cxn>
                <a:cxn ang="0">
                  <a:pos x="3" y="8"/>
                </a:cxn>
                <a:cxn ang="0">
                  <a:pos x="5" y="8"/>
                </a:cxn>
              </a:cxnLst>
              <a:rect l="0" t="0" r="r" b="b"/>
              <a:pathLst>
                <a:path w="9" h="8">
                  <a:moveTo>
                    <a:pt x="5" y="8"/>
                  </a:moveTo>
                  <a:lnTo>
                    <a:pt x="5" y="8"/>
                  </a:lnTo>
                  <a:lnTo>
                    <a:pt x="6" y="8"/>
                  </a:lnTo>
                  <a:lnTo>
                    <a:pt x="8" y="6"/>
                  </a:lnTo>
                  <a:lnTo>
                    <a:pt x="9" y="6"/>
                  </a:lnTo>
                  <a:lnTo>
                    <a:pt x="9" y="4"/>
                  </a:lnTo>
                  <a:lnTo>
                    <a:pt x="9" y="3"/>
                  </a:lnTo>
                  <a:lnTo>
                    <a:pt x="8" y="1"/>
                  </a:lnTo>
                  <a:lnTo>
                    <a:pt x="6" y="0"/>
                  </a:lnTo>
                  <a:lnTo>
                    <a:pt x="5" y="0"/>
                  </a:lnTo>
                  <a:lnTo>
                    <a:pt x="3" y="0"/>
                  </a:lnTo>
                  <a:lnTo>
                    <a:pt x="1" y="1"/>
                  </a:lnTo>
                  <a:lnTo>
                    <a:pt x="0" y="3"/>
                  </a:lnTo>
                  <a:lnTo>
                    <a:pt x="0" y="4"/>
                  </a:lnTo>
                  <a:lnTo>
                    <a:pt x="0" y="6"/>
                  </a:lnTo>
                  <a:lnTo>
                    <a:pt x="1" y="6"/>
                  </a:lnTo>
                  <a:lnTo>
                    <a:pt x="3" y="8"/>
                  </a:lnTo>
                  <a:lnTo>
                    <a:pt x="5" y="8"/>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1" name="Freeform 233"/>
            <p:cNvSpPr>
              <a:spLocks/>
            </p:cNvSpPr>
            <p:nvPr/>
          </p:nvSpPr>
          <p:spPr bwMode="auto">
            <a:xfrm>
              <a:off x="6121" y="5381"/>
              <a:ext cx="9" cy="9"/>
            </a:xfrm>
            <a:custGeom>
              <a:avLst/>
              <a:gdLst/>
              <a:ahLst/>
              <a:cxnLst>
                <a:cxn ang="0">
                  <a:pos x="5" y="9"/>
                </a:cxn>
                <a:cxn ang="0">
                  <a:pos x="5" y="9"/>
                </a:cxn>
                <a:cxn ang="0">
                  <a:pos x="6" y="8"/>
                </a:cxn>
                <a:cxn ang="0">
                  <a:pos x="8" y="8"/>
                </a:cxn>
                <a:cxn ang="0">
                  <a:pos x="9" y="6"/>
                </a:cxn>
                <a:cxn ang="0">
                  <a:pos x="9" y="4"/>
                </a:cxn>
                <a:cxn ang="0">
                  <a:pos x="9" y="3"/>
                </a:cxn>
                <a:cxn ang="0">
                  <a:pos x="8" y="1"/>
                </a:cxn>
                <a:cxn ang="0">
                  <a:pos x="6" y="1"/>
                </a:cxn>
                <a:cxn ang="0">
                  <a:pos x="5" y="0"/>
                </a:cxn>
                <a:cxn ang="0">
                  <a:pos x="3" y="1"/>
                </a:cxn>
                <a:cxn ang="0">
                  <a:pos x="1" y="1"/>
                </a:cxn>
                <a:cxn ang="0">
                  <a:pos x="0" y="3"/>
                </a:cxn>
                <a:cxn ang="0">
                  <a:pos x="0" y="4"/>
                </a:cxn>
                <a:cxn ang="0">
                  <a:pos x="0" y="6"/>
                </a:cxn>
                <a:cxn ang="0">
                  <a:pos x="1" y="8"/>
                </a:cxn>
                <a:cxn ang="0">
                  <a:pos x="3" y="8"/>
                </a:cxn>
                <a:cxn ang="0">
                  <a:pos x="5" y="9"/>
                </a:cxn>
              </a:cxnLst>
              <a:rect l="0" t="0" r="r" b="b"/>
              <a:pathLst>
                <a:path w="9" h="9">
                  <a:moveTo>
                    <a:pt x="5" y="9"/>
                  </a:moveTo>
                  <a:lnTo>
                    <a:pt x="5" y="9"/>
                  </a:lnTo>
                  <a:lnTo>
                    <a:pt x="6" y="8"/>
                  </a:lnTo>
                  <a:lnTo>
                    <a:pt x="8" y="8"/>
                  </a:lnTo>
                  <a:lnTo>
                    <a:pt x="9" y="6"/>
                  </a:lnTo>
                  <a:lnTo>
                    <a:pt x="9" y="4"/>
                  </a:lnTo>
                  <a:lnTo>
                    <a:pt x="9" y="3"/>
                  </a:lnTo>
                  <a:lnTo>
                    <a:pt x="8" y="1"/>
                  </a:lnTo>
                  <a:lnTo>
                    <a:pt x="6" y="1"/>
                  </a:lnTo>
                  <a:lnTo>
                    <a:pt x="5" y="0"/>
                  </a:lnTo>
                  <a:lnTo>
                    <a:pt x="3" y="1"/>
                  </a:lnTo>
                  <a:lnTo>
                    <a:pt x="1" y="1"/>
                  </a:lnTo>
                  <a:lnTo>
                    <a:pt x="0" y="3"/>
                  </a:lnTo>
                  <a:lnTo>
                    <a:pt x="0" y="4"/>
                  </a:lnTo>
                  <a:lnTo>
                    <a:pt x="0" y="6"/>
                  </a:lnTo>
                  <a:lnTo>
                    <a:pt x="1" y="8"/>
                  </a:lnTo>
                  <a:lnTo>
                    <a:pt x="3" y="8"/>
                  </a:lnTo>
                  <a:lnTo>
                    <a:pt x="5" y="9"/>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2" name="Freeform 234"/>
            <p:cNvSpPr>
              <a:spLocks/>
            </p:cNvSpPr>
            <p:nvPr/>
          </p:nvSpPr>
          <p:spPr bwMode="auto">
            <a:xfrm>
              <a:off x="6121" y="5381"/>
              <a:ext cx="9" cy="9"/>
            </a:xfrm>
            <a:custGeom>
              <a:avLst/>
              <a:gdLst/>
              <a:ahLst/>
              <a:cxnLst>
                <a:cxn ang="0">
                  <a:pos x="5" y="9"/>
                </a:cxn>
                <a:cxn ang="0">
                  <a:pos x="5" y="9"/>
                </a:cxn>
                <a:cxn ang="0">
                  <a:pos x="6" y="8"/>
                </a:cxn>
                <a:cxn ang="0">
                  <a:pos x="8" y="8"/>
                </a:cxn>
                <a:cxn ang="0">
                  <a:pos x="9" y="6"/>
                </a:cxn>
                <a:cxn ang="0">
                  <a:pos x="9" y="4"/>
                </a:cxn>
                <a:cxn ang="0">
                  <a:pos x="9" y="3"/>
                </a:cxn>
                <a:cxn ang="0">
                  <a:pos x="8" y="1"/>
                </a:cxn>
                <a:cxn ang="0">
                  <a:pos x="6" y="1"/>
                </a:cxn>
                <a:cxn ang="0">
                  <a:pos x="5" y="0"/>
                </a:cxn>
                <a:cxn ang="0">
                  <a:pos x="3" y="1"/>
                </a:cxn>
                <a:cxn ang="0">
                  <a:pos x="1" y="1"/>
                </a:cxn>
                <a:cxn ang="0">
                  <a:pos x="0" y="3"/>
                </a:cxn>
                <a:cxn ang="0">
                  <a:pos x="0" y="4"/>
                </a:cxn>
                <a:cxn ang="0">
                  <a:pos x="0" y="6"/>
                </a:cxn>
                <a:cxn ang="0">
                  <a:pos x="1" y="8"/>
                </a:cxn>
                <a:cxn ang="0">
                  <a:pos x="3" y="8"/>
                </a:cxn>
                <a:cxn ang="0">
                  <a:pos x="5" y="9"/>
                </a:cxn>
              </a:cxnLst>
              <a:rect l="0" t="0" r="r" b="b"/>
              <a:pathLst>
                <a:path w="9" h="9">
                  <a:moveTo>
                    <a:pt x="5" y="9"/>
                  </a:moveTo>
                  <a:lnTo>
                    <a:pt x="5" y="9"/>
                  </a:lnTo>
                  <a:lnTo>
                    <a:pt x="6" y="8"/>
                  </a:lnTo>
                  <a:lnTo>
                    <a:pt x="8" y="8"/>
                  </a:lnTo>
                  <a:lnTo>
                    <a:pt x="9" y="6"/>
                  </a:lnTo>
                  <a:lnTo>
                    <a:pt x="9" y="4"/>
                  </a:lnTo>
                  <a:lnTo>
                    <a:pt x="9" y="3"/>
                  </a:lnTo>
                  <a:lnTo>
                    <a:pt x="8" y="1"/>
                  </a:lnTo>
                  <a:lnTo>
                    <a:pt x="6" y="1"/>
                  </a:lnTo>
                  <a:lnTo>
                    <a:pt x="5" y="0"/>
                  </a:lnTo>
                  <a:lnTo>
                    <a:pt x="3" y="1"/>
                  </a:lnTo>
                  <a:lnTo>
                    <a:pt x="1" y="1"/>
                  </a:lnTo>
                  <a:lnTo>
                    <a:pt x="0" y="3"/>
                  </a:lnTo>
                  <a:lnTo>
                    <a:pt x="0" y="4"/>
                  </a:lnTo>
                  <a:lnTo>
                    <a:pt x="0" y="6"/>
                  </a:lnTo>
                  <a:lnTo>
                    <a:pt x="1" y="8"/>
                  </a:lnTo>
                  <a:lnTo>
                    <a:pt x="3" y="8"/>
                  </a:lnTo>
                  <a:lnTo>
                    <a:pt x="5" y="9"/>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3" name="Freeform 235"/>
            <p:cNvSpPr>
              <a:spLocks/>
            </p:cNvSpPr>
            <p:nvPr/>
          </p:nvSpPr>
          <p:spPr bwMode="auto">
            <a:xfrm>
              <a:off x="6051" y="5369"/>
              <a:ext cx="10" cy="7"/>
            </a:xfrm>
            <a:custGeom>
              <a:avLst/>
              <a:gdLst/>
              <a:ahLst/>
              <a:cxnLst>
                <a:cxn ang="0">
                  <a:pos x="5" y="7"/>
                </a:cxn>
                <a:cxn ang="0">
                  <a:pos x="5" y="7"/>
                </a:cxn>
                <a:cxn ang="0">
                  <a:pos x="7" y="7"/>
                </a:cxn>
                <a:cxn ang="0">
                  <a:pos x="8" y="5"/>
                </a:cxn>
                <a:cxn ang="0">
                  <a:pos x="10" y="5"/>
                </a:cxn>
                <a:cxn ang="0">
                  <a:pos x="10" y="4"/>
                </a:cxn>
                <a:cxn ang="0">
                  <a:pos x="10" y="2"/>
                </a:cxn>
                <a:cxn ang="0">
                  <a:pos x="8" y="2"/>
                </a:cxn>
                <a:cxn ang="0">
                  <a:pos x="7" y="0"/>
                </a:cxn>
                <a:cxn ang="0">
                  <a:pos x="5" y="0"/>
                </a:cxn>
                <a:cxn ang="0">
                  <a:pos x="3" y="0"/>
                </a:cxn>
                <a:cxn ang="0">
                  <a:pos x="2" y="2"/>
                </a:cxn>
                <a:cxn ang="0">
                  <a:pos x="2" y="2"/>
                </a:cxn>
                <a:cxn ang="0">
                  <a:pos x="0" y="4"/>
                </a:cxn>
                <a:cxn ang="0">
                  <a:pos x="2" y="5"/>
                </a:cxn>
                <a:cxn ang="0">
                  <a:pos x="2" y="5"/>
                </a:cxn>
                <a:cxn ang="0">
                  <a:pos x="3" y="7"/>
                </a:cxn>
                <a:cxn ang="0">
                  <a:pos x="5" y="7"/>
                </a:cxn>
              </a:cxnLst>
              <a:rect l="0" t="0" r="r" b="b"/>
              <a:pathLst>
                <a:path w="10" h="7">
                  <a:moveTo>
                    <a:pt x="5" y="7"/>
                  </a:moveTo>
                  <a:lnTo>
                    <a:pt x="5" y="7"/>
                  </a:lnTo>
                  <a:lnTo>
                    <a:pt x="7" y="7"/>
                  </a:lnTo>
                  <a:lnTo>
                    <a:pt x="8" y="5"/>
                  </a:lnTo>
                  <a:lnTo>
                    <a:pt x="10" y="5"/>
                  </a:lnTo>
                  <a:lnTo>
                    <a:pt x="10" y="4"/>
                  </a:lnTo>
                  <a:lnTo>
                    <a:pt x="10" y="2"/>
                  </a:lnTo>
                  <a:lnTo>
                    <a:pt x="8" y="2"/>
                  </a:lnTo>
                  <a:lnTo>
                    <a:pt x="7" y="0"/>
                  </a:lnTo>
                  <a:lnTo>
                    <a:pt x="5" y="0"/>
                  </a:lnTo>
                  <a:lnTo>
                    <a:pt x="3" y="0"/>
                  </a:lnTo>
                  <a:lnTo>
                    <a:pt x="2" y="2"/>
                  </a:lnTo>
                  <a:lnTo>
                    <a:pt x="2" y="2"/>
                  </a:lnTo>
                  <a:lnTo>
                    <a:pt x="0" y="4"/>
                  </a:lnTo>
                  <a:lnTo>
                    <a:pt x="2" y="5"/>
                  </a:lnTo>
                  <a:lnTo>
                    <a:pt x="2" y="5"/>
                  </a:lnTo>
                  <a:lnTo>
                    <a:pt x="3" y="7"/>
                  </a:lnTo>
                  <a:lnTo>
                    <a:pt x="5" y="7"/>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4" name="Freeform 236"/>
            <p:cNvSpPr>
              <a:spLocks/>
            </p:cNvSpPr>
            <p:nvPr/>
          </p:nvSpPr>
          <p:spPr bwMode="auto">
            <a:xfrm>
              <a:off x="6051" y="5369"/>
              <a:ext cx="10" cy="7"/>
            </a:xfrm>
            <a:custGeom>
              <a:avLst/>
              <a:gdLst/>
              <a:ahLst/>
              <a:cxnLst>
                <a:cxn ang="0">
                  <a:pos x="5" y="7"/>
                </a:cxn>
                <a:cxn ang="0">
                  <a:pos x="5" y="7"/>
                </a:cxn>
                <a:cxn ang="0">
                  <a:pos x="7" y="7"/>
                </a:cxn>
                <a:cxn ang="0">
                  <a:pos x="8" y="5"/>
                </a:cxn>
                <a:cxn ang="0">
                  <a:pos x="10" y="5"/>
                </a:cxn>
                <a:cxn ang="0">
                  <a:pos x="10" y="4"/>
                </a:cxn>
                <a:cxn ang="0">
                  <a:pos x="10" y="2"/>
                </a:cxn>
                <a:cxn ang="0">
                  <a:pos x="8" y="2"/>
                </a:cxn>
                <a:cxn ang="0">
                  <a:pos x="7" y="0"/>
                </a:cxn>
                <a:cxn ang="0">
                  <a:pos x="5" y="0"/>
                </a:cxn>
                <a:cxn ang="0">
                  <a:pos x="3" y="0"/>
                </a:cxn>
                <a:cxn ang="0">
                  <a:pos x="2" y="2"/>
                </a:cxn>
                <a:cxn ang="0">
                  <a:pos x="2" y="2"/>
                </a:cxn>
                <a:cxn ang="0">
                  <a:pos x="0" y="4"/>
                </a:cxn>
                <a:cxn ang="0">
                  <a:pos x="2" y="5"/>
                </a:cxn>
                <a:cxn ang="0">
                  <a:pos x="2" y="5"/>
                </a:cxn>
                <a:cxn ang="0">
                  <a:pos x="3" y="7"/>
                </a:cxn>
                <a:cxn ang="0">
                  <a:pos x="5" y="7"/>
                </a:cxn>
              </a:cxnLst>
              <a:rect l="0" t="0" r="r" b="b"/>
              <a:pathLst>
                <a:path w="10" h="7">
                  <a:moveTo>
                    <a:pt x="5" y="7"/>
                  </a:moveTo>
                  <a:lnTo>
                    <a:pt x="5" y="7"/>
                  </a:lnTo>
                  <a:lnTo>
                    <a:pt x="7" y="7"/>
                  </a:lnTo>
                  <a:lnTo>
                    <a:pt x="8" y="5"/>
                  </a:lnTo>
                  <a:lnTo>
                    <a:pt x="10" y="5"/>
                  </a:lnTo>
                  <a:lnTo>
                    <a:pt x="10" y="4"/>
                  </a:lnTo>
                  <a:lnTo>
                    <a:pt x="10" y="2"/>
                  </a:lnTo>
                  <a:lnTo>
                    <a:pt x="8" y="2"/>
                  </a:lnTo>
                  <a:lnTo>
                    <a:pt x="7" y="0"/>
                  </a:lnTo>
                  <a:lnTo>
                    <a:pt x="5" y="0"/>
                  </a:lnTo>
                  <a:lnTo>
                    <a:pt x="3" y="0"/>
                  </a:lnTo>
                  <a:lnTo>
                    <a:pt x="2" y="2"/>
                  </a:lnTo>
                  <a:lnTo>
                    <a:pt x="2" y="2"/>
                  </a:lnTo>
                  <a:lnTo>
                    <a:pt x="0" y="4"/>
                  </a:lnTo>
                  <a:lnTo>
                    <a:pt x="2" y="5"/>
                  </a:lnTo>
                  <a:lnTo>
                    <a:pt x="2" y="5"/>
                  </a:lnTo>
                  <a:lnTo>
                    <a:pt x="3" y="7"/>
                  </a:lnTo>
                  <a:lnTo>
                    <a:pt x="5" y="7"/>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5" name="Freeform 237"/>
            <p:cNvSpPr>
              <a:spLocks/>
            </p:cNvSpPr>
            <p:nvPr/>
          </p:nvSpPr>
          <p:spPr bwMode="auto">
            <a:xfrm>
              <a:off x="6109" y="5439"/>
              <a:ext cx="12" cy="8"/>
            </a:xfrm>
            <a:custGeom>
              <a:avLst/>
              <a:gdLst/>
              <a:ahLst/>
              <a:cxnLst>
                <a:cxn ang="0">
                  <a:pos x="7" y="8"/>
                </a:cxn>
                <a:cxn ang="0">
                  <a:pos x="7" y="8"/>
                </a:cxn>
                <a:cxn ang="0">
                  <a:pos x="8" y="8"/>
                </a:cxn>
                <a:cxn ang="0">
                  <a:pos x="10" y="6"/>
                </a:cxn>
                <a:cxn ang="0">
                  <a:pos x="12" y="5"/>
                </a:cxn>
                <a:cxn ang="0">
                  <a:pos x="12" y="3"/>
                </a:cxn>
                <a:cxn ang="0">
                  <a:pos x="12" y="1"/>
                </a:cxn>
                <a:cxn ang="0">
                  <a:pos x="10" y="1"/>
                </a:cxn>
                <a:cxn ang="0">
                  <a:pos x="8" y="0"/>
                </a:cxn>
                <a:cxn ang="0">
                  <a:pos x="7" y="0"/>
                </a:cxn>
                <a:cxn ang="0">
                  <a:pos x="4" y="0"/>
                </a:cxn>
                <a:cxn ang="0">
                  <a:pos x="2" y="1"/>
                </a:cxn>
                <a:cxn ang="0">
                  <a:pos x="0" y="1"/>
                </a:cxn>
                <a:cxn ang="0">
                  <a:pos x="0" y="3"/>
                </a:cxn>
                <a:cxn ang="0">
                  <a:pos x="0" y="5"/>
                </a:cxn>
                <a:cxn ang="0">
                  <a:pos x="2" y="6"/>
                </a:cxn>
                <a:cxn ang="0">
                  <a:pos x="4" y="8"/>
                </a:cxn>
                <a:cxn ang="0">
                  <a:pos x="7" y="8"/>
                </a:cxn>
              </a:cxnLst>
              <a:rect l="0" t="0" r="r" b="b"/>
              <a:pathLst>
                <a:path w="12" h="8">
                  <a:moveTo>
                    <a:pt x="7" y="8"/>
                  </a:moveTo>
                  <a:lnTo>
                    <a:pt x="7" y="8"/>
                  </a:lnTo>
                  <a:lnTo>
                    <a:pt x="8" y="8"/>
                  </a:lnTo>
                  <a:lnTo>
                    <a:pt x="10" y="6"/>
                  </a:lnTo>
                  <a:lnTo>
                    <a:pt x="12" y="5"/>
                  </a:lnTo>
                  <a:lnTo>
                    <a:pt x="12" y="3"/>
                  </a:lnTo>
                  <a:lnTo>
                    <a:pt x="12" y="1"/>
                  </a:lnTo>
                  <a:lnTo>
                    <a:pt x="10" y="1"/>
                  </a:lnTo>
                  <a:lnTo>
                    <a:pt x="8" y="0"/>
                  </a:lnTo>
                  <a:lnTo>
                    <a:pt x="7" y="0"/>
                  </a:lnTo>
                  <a:lnTo>
                    <a:pt x="4" y="0"/>
                  </a:lnTo>
                  <a:lnTo>
                    <a:pt x="2" y="1"/>
                  </a:lnTo>
                  <a:lnTo>
                    <a:pt x="0" y="1"/>
                  </a:lnTo>
                  <a:lnTo>
                    <a:pt x="0" y="3"/>
                  </a:lnTo>
                  <a:lnTo>
                    <a:pt x="0" y="5"/>
                  </a:lnTo>
                  <a:lnTo>
                    <a:pt x="2" y="6"/>
                  </a:lnTo>
                  <a:lnTo>
                    <a:pt x="4" y="8"/>
                  </a:lnTo>
                  <a:lnTo>
                    <a:pt x="7" y="8"/>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6" name="Freeform 238"/>
            <p:cNvSpPr>
              <a:spLocks/>
            </p:cNvSpPr>
            <p:nvPr/>
          </p:nvSpPr>
          <p:spPr bwMode="auto">
            <a:xfrm>
              <a:off x="6109" y="5439"/>
              <a:ext cx="12" cy="8"/>
            </a:xfrm>
            <a:custGeom>
              <a:avLst/>
              <a:gdLst/>
              <a:ahLst/>
              <a:cxnLst>
                <a:cxn ang="0">
                  <a:pos x="7" y="8"/>
                </a:cxn>
                <a:cxn ang="0">
                  <a:pos x="7" y="8"/>
                </a:cxn>
                <a:cxn ang="0">
                  <a:pos x="8" y="8"/>
                </a:cxn>
                <a:cxn ang="0">
                  <a:pos x="10" y="6"/>
                </a:cxn>
                <a:cxn ang="0">
                  <a:pos x="12" y="5"/>
                </a:cxn>
                <a:cxn ang="0">
                  <a:pos x="12" y="3"/>
                </a:cxn>
                <a:cxn ang="0">
                  <a:pos x="12" y="1"/>
                </a:cxn>
                <a:cxn ang="0">
                  <a:pos x="10" y="1"/>
                </a:cxn>
                <a:cxn ang="0">
                  <a:pos x="8" y="0"/>
                </a:cxn>
                <a:cxn ang="0">
                  <a:pos x="7" y="0"/>
                </a:cxn>
                <a:cxn ang="0">
                  <a:pos x="4" y="0"/>
                </a:cxn>
                <a:cxn ang="0">
                  <a:pos x="2" y="1"/>
                </a:cxn>
                <a:cxn ang="0">
                  <a:pos x="0" y="1"/>
                </a:cxn>
                <a:cxn ang="0">
                  <a:pos x="0" y="3"/>
                </a:cxn>
                <a:cxn ang="0">
                  <a:pos x="0" y="5"/>
                </a:cxn>
                <a:cxn ang="0">
                  <a:pos x="2" y="6"/>
                </a:cxn>
                <a:cxn ang="0">
                  <a:pos x="4" y="8"/>
                </a:cxn>
                <a:cxn ang="0">
                  <a:pos x="7" y="8"/>
                </a:cxn>
              </a:cxnLst>
              <a:rect l="0" t="0" r="r" b="b"/>
              <a:pathLst>
                <a:path w="12" h="8">
                  <a:moveTo>
                    <a:pt x="7" y="8"/>
                  </a:moveTo>
                  <a:lnTo>
                    <a:pt x="7" y="8"/>
                  </a:lnTo>
                  <a:lnTo>
                    <a:pt x="8" y="8"/>
                  </a:lnTo>
                  <a:lnTo>
                    <a:pt x="10" y="6"/>
                  </a:lnTo>
                  <a:lnTo>
                    <a:pt x="12" y="5"/>
                  </a:lnTo>
                  <a:lnTo>
                    <a:pt x="12" y="3"/>
                  </a:lnTo>
                  <a:lnTo>
                    <a:pt x="12" y="1"/>
                  </a:lnTo>
                  <a:lnTo>
                    <a:pt x="10" y="1"/>
                  </a:lnTo>
                  <a:lnTo>
                    <a:pt x="8" y="0"/>
                  </a:lnTo>
                  <a:lnTo>
                    <a:pt x="7" y="0"/>
                  </a:lnTo>
                  <a:lnTo>
                    <a:pt x="4" y="0"/>
                  </a:lnTo>
                  <a:lnTo>
                    <a:pt x="2" y="1"/>
                  </a:lnTo>
                  <a:lnTo>
                    <a:pt x="0" y="1"/>
                  </a:lnTo>
                  <a:lnTo>
                    <a:pt x="0" y="3"/>
                  </a:lnTo>
                  <a:lnTo>
                    <a:pt x="0" y="5"/>
                  </a:lnTo>
                  <a:lnTo>
                    <a:pt x="2" y="6"/>
                  </a:lnTo>
                  <a:lnTo>
                    <a:pt x="4" y="8"/>
                  </a:lnTo>
                  <a:lnTo>
                    <a:pt x="7" y="8"/>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7" name="Freeform 239"/>
            <p:cNvSpPr>
              <a:spLocks/>
            </p:cNvSpPr>
            <p:nvPr/>
          </p:nvSpPr>
          <p:spPr bwMode="auto">
            <a:xfrm>
              <a:off x="6211" y="5419"/>
              <a:ext cx="10" cy="12"/>
            </a:xfrm>
            <a:custGeom>
              <a:avLst/>
              <a:gdLst/>
              <a:ahLst/>
              <a:cxnLst>
                <a:cxn ang="0">
                  <a:pos x="5" y="12"/>
                </a:cxn>
                <a:cxn ang="0">
                  <a:pos x="5" y="12"/>
                </a:cxn>
                <a:cxn ang="0">
                  <a:pos x="7" y="10"/>
                </a:cxn>
                <a:cxn ang="0">
                  <a:pos x="8" y="10"/>
                </a:cxn>
                <a:cxn ang="0">
                  <a:pos x="8" y="9"/>
                </a:cxn>
                <a:cxn ang="0">
                  <a:pos x="10" y="5"/>
                </a:cxn>
                <a:cxn ang="0">
                  <a:pos x="8" y="4"/>
                </a:cxn>
                <a:cxn ang="0">
                  <a:pos x="8" y="2"/>
                </a:cxn>
                <a:cxn ang="0">
                  <a:pos x="7" y="2"/>
                </a:cxn>
                <a:cxn ang="0">
                  <a:pos x="5" y="0"/>
                </a:cxn>
                <a:cxn ang="0">
                  <a:pos x="3" y="2"/>
                </a:cxn>
                <a:cxn ang="0">
                  <a:pos x="2" y="2"/>
                </a:cxn>
                <a:cxn ang="0">
                  <a:pos x="2" y="4"/>
                </a:cxn>
                <a:cxn ang="0">
                  <a:pos x="0" y="5"/>
                </a:cxn>
                <a:cxn ang="0">
                  <a:pos x="2" y="9"/>
                </a:cxn>
                <a:cxn ang="0">
                  <a:pos x="2" y="10"/>
                </a:cxn>
                <a:cxn ang="0">
                  <a:pos x="3" y="10"/>
                </a:cxn>
                <a:cxn ang="0">
                  <a:pos x="5" y="12"/>
                </a:cxn>
              </a:cxnLst>
              <a:rect l="0" t="0" r="r" b="b"/>
              <a:pathLst>
                <a:path w="10" h="12">
                  <a:moveTo>
                    <a:pt x="5" y="12"/>
                  </a:moveTo>
                  <a:lnTo>
                    <a:pt x="5" y="12"/>
                  </a:lnTo>
                  <a:lnTo>
                    <a:pt x="7" y="10"/>
                  </a:lnTo>
                  <a:lnTo>
                    <a:pt x="8" y="10"/>
                  </a:lnTo>
                  <a:lnTo>
                    <a:pt x="8" y="9"/>
                  </a:lnTo>
                  <a:lnTo>
                    <a:pt x="10" y="5"/>
                  </a:lnTo>
                  <a:lnTo>
                    <a:pt x="8" y="4"/>
                  </a:lnTo>
                  <a:lnTo>
                    <a:pt x="8" y="2"/>
                  </a:lnTo>
                  <a:lnTo>
                    <a:pt x="7" y="2"/>
                  </a:lnTo>
                  <a:lnTo>
                    <a:pt x="5" y="0"/>
                  </a:lnTo>
                  <a:lnTo>
                    <a:pt x="3" y="2"/>
                  </a:lnTo>
                  <a:lnTo>
                    <a:pt x="2" y="2"/>
                  </a:lnTo>
                  <a:lnTo>
                    <a:pt x="2" y="4"/>
                  </a:lnTo>
                  <a:lnTo>
                    <a:pt x="0" y="5"/>
                  </a:lnTo>
                  <a:lnTo>
                    <a:pt x="2" y="9"/>
                  </a:lnTo>
                  <a:lnTo>
                    <a:pt x="2" y="10"/>
                  </a:lnTo>
                  <a:lnTo>
                    <a:pt x="3" y="10"/>
                  </a:lnTo>
                  <a:lnTo>
                    <a:pt x="5" y="12"/>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8" name="Freeform 240"/>
            <p:cNvSpPr>
              <a:spLocks/>
            </p:cNvSpPr>
            <p:nvPr/>
          </p:nvSpPr>
          <p:spPr bwMode="auto">
            <a:xfrm>
              <a:off x="6211" y="5419"/>
              <a:ext cx="10" cy="12"/>
            </a:xfrm>
            <a:custGeom>
              <a:avLst/>
              <a:gdLst/>
              <a:ahLst/>
              <a:cxnLst>
                <a:cxn ang="0">
                  <a:pos x="5" y="12"/>
                </a:cxn>
                <a:cxn ang="0">
                  <a:pos x="5" y="12"/>
                </a:cxn>
                <a:cxn ang="0">
                  <a:pos x="7" y="10"/>
                </a:cxn>
                <a:cxn ang="0">
                  <a:pos x="8" y="10"/>
                </a:cxn>
                <a:cxn ang="0">
                  <a:pos x="8" y="9"/>
                </a:cxn>
                <a:cxn ang="0">
                  <a:pos x="10" y="5"/>
                </a:cxn>
                <a:cxn ang="0">
                  <a:pos x="8" y="4"/>
                </a:cxn>
                <a:cxn ang="0">
                  <a:pos x="8" y="2"/>
                </a:cxn>
                <a:cxn ang="0">
                  <a:pos x="7" y="2"/>
                </a:cxn>
                <a:cxn ang="0">
                  <a:pos x="5" y="0"/>
                </a:cxn>
                <a:cxn ang="0">
                  <a:pos x="3" y="2"/>
                </a:cxn>
                <a:cxn ang="0">
                  <a:pos x="2" y="2"/>
                </a:cxn>
                <a:cxn ang="0">
                  <a:pos x="2" y="4"/>
                </a:cxn>
                <a:cxn ang="0">
                  <a:pos x="0" y="5"/>
                </a:cxn>
                <a:cxn ang="0">
                  <a:pos x="2" y="9"/>
                </a:cxn>
                <a:cxn ang="0">
                  <a:pos x="2" y="10"/>
                </a:cxn>
                <a:cxn ang="0">
                  <a:pos x="3" y="10"/>
                </a:cxn>
                <a:cxn ang="0">
                  <a:pos x="5" y="12"/>
                </a:cxn>
              </a:cxnLst>
              <a:rect l="0" t="0" r="r" b="b"/>
              <a:pathLst>
                <a:path w="10" h="12">
                  <a:moveTo>
                    <a:pt x="5" y="12"/>
                  </a:moveTo>
                  <a:lnTo>
                    <a:pt x="5" y="12"/>
                  </a:lnTo>
                  <a:lnTo>
                    <a:pt x="7" y="10"/>
                  </a:lnTo>
                  <a:lnTo>
                    <a:pt x="8" y="10"/>
                  </a:lnTo>
                  <a:lnTo>
                    <a:pt x="8" y="9"/>
                  </a:lnTo>
                  <a:lnTo>
                    <a:pt x="10" y="5"/>
                  </a:lnTo>
                  <a:lnTo>
                    <a:pt x="8" y="4"/>
                  </a:lnTo>
                  <a:lnTo>
                    <a:pt x="8" y="2"/>
                  </a:lnTo>
                  <a:lnTo>
                    <a:pt x="7" y="2"/>
                  </a:lnTo>
                  <a:lnTo>
                    <a:pt x="5" y="0"/>
                  </a:lnTo>
                  <a:lnTo>
                    <a:pt x="3" y="2"/>
                  </a:lnTo>
                  <a:lnTo>
                    <a:pt x="2" y="2"/>
                  </a:lnTo>
                  <a:lnTo>
                    <a:pt x="2" y="4"/>
                  </a:lnTo>
                  <a:lnTo>
                    <a:pt x="0" y="5"/>
                  </a:lnTo>
                  <a:lnTo>
                    <a:pt x="2" y="9"/>
                  </a:lnTo>
                  <a:lnTo>
                    <a:pt x="2" y="10"/>
                  </a:lnTo>
                  <a:lnTo>
                    <a:pt x="3" y="10"/>
                  </a:lnTo>
                  <a:lnTo>
                    <a:pt x="5" y="12"/>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89" name="Freeform 241"/>
            <p:cNvSpPr>
              <a:spLocks/>
            </p:cNvSpPr>
            <p:nvPr/>
          </p:nvSpPr>
          <p:spPr bwMode="auto">
            <a:xfrm>
              <a:off x="6188" y="5368"/>
              <a:ext cx="10" cy="8"/>
            </a:xfrm>
            <a:custGeom>
              <a:avLst/>
              <a:gdLst/>
              <a:ahLst/>
              <a:cxnLst>
                <a:cxn ang="0">
                  <a:pos x="5" y="8"/>
                </a:cxn>
                <a:cxn ang="0">
                  <a:pos x="5" y="8"/>
                </a:cxn>
                <a:cxn ang="0">
                  <a:pos x="7" y="8"/>
                </a:cxn>
                <a:cxn ang="0">
                  <a:pos x="9" y="6"/>
                </a:cxn>
                <a:cxn ang="0">
                  <a:pos x="10" y="6"/>
                </a:cxn>
                <a:cxn ang="0">
                  <a:pos x="10" y="5"/>
                </a:cxn>
                <a:cxn ang="0">
                  <a:pos x="10" y="3"/>
                </a:cxn>
                <a:cxn ang="0">
                  <a:pos x="9" y="1"/>
                </a:cxn>
                <a:cxn ang="0">
                  <a:pos x="7" y="0"/>
                </a:cxn>
                <a:cxn ang="0">
                  <a:pos x="5" y="0"/>
                </a:cxn>
                <a:cxn ang="0">
                  <a:pos x="4" y="0"/>
                </a:cxn>
                <a:cxn ang="0">
                  <a:pos x="2" y="1"/>
                </a:cxn>
                <a:cxn ang="0">
                  <a:pos x="2" y="3"/>
                </a:cxn>
                <a:cxn ang="0">
                  <a:pos x="0" y="5"/>
                </a:cxn>
                <a:cxn ang="0">
                  <a:pos x="2" y="6"/>
                </a:cxn>
                <a:cxn ang="0">
                  <a:pos x="2" y="6"/>
                </a:cxn>
                <a:cxn ang="0">
                  <a:pos x="4" y="8"/>
                </a:cxn>
                <a:cxn ang="0">
                  <a:pos x="5" y="8"/>
                </a:cxn>
              </a:cxnLst>
              <a:rect l="0" t="0" r="r" b="b"/>
              <a:pathLst>
                <a:path w="10" h="8">
                  <a:moveTo>
                    <a:pt x="5" y="8"/>
                  </a:moveTo>
                  <a:lnTo>
                    <a:pt x="5" y="8"/>
                  </a:lnTo>
                  <a:lnTo>
                    <a:pt x="7" y="8"/>
                  </a:lnTo>
                  <a:lnTo>
                    <a:pt x="9" y="6"/>
                  </a:lnTo>
                  <a:lnTo>
                    <a:pt x="10" y="6"/>
                  </a:lnTo>
                  <a:lnTo>
                    <a:pt x="10" y="5"/>
                  </a:lnTo>
                  <a:lnTo>
                    <a:pt x="10" y="3"/>
                  </a:lnTo>
                  <a:lnTo>
                    <a:pt x="9" y="1"/>
                  </a:lnTo>
                  <a:lnTo>
                    <a:pt x="7" y="0"/>
                  </a:lnTo>
                  <a:lnTo>
                    <a:pt x="5" y="0"/>
                  </a:lnTo>
                  <a:lnTo>
                    <a:pt x="4" y="0"/>
                  </a:lnTo>
                  <a:lnTo>
                    <a:pt x="2" y="1"/>
                  </a:lnTo>
                  <a:lnTo>
                    <a:pt x="2" y="3"/>
                  </a:lnTo>
                  <a:lnTo>
                    <a:pt x="0" y="5"/>
                  </a:lnTo>
                  <a:lnTo>
                    <a:pt x="2" y="6"/>
                  </a:lnTo>
                  <a:lnTo>
                    <a:pt x="2" y="6"/>
                  </a:lnTo>
                  <a:lnTo>
                    <a:pt x="4" y="8"/>
                  </a:lnTo>
                  <a:lnTo>
                    <a:pt x="5" y="8"/>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0" name="Freeform 242"/>
            <p:cNvSpPr>
              <a:spLocks/>
            </p:cNvSpPr>
            <p:nvPr/>
          </p:nvSpPr>
          <p:spPr bwMode="auto">
            <a:xfrm>
              <a:off x="6188" y="5368"/>
              <a:ext cx="10" cy="8"/>
            </a:xfrm>
            <a:custGeom>
              <a:avLst/>
              <a:gdLst/>
              <a:ahLst/>
              <a:cxnLst>
                <a:cxn ang="0">
                  <a:pos x="5" y="8"/>
                </a:cxn>
                <a:cxn ang="0">
                  <a:pos x="5" y="8"/>
                </a:cxn>
                <a:cxn ang="0">
                  <a:pos x="7" y="8"/>
                </a:cxn>
                <a:cxn ang="0">
                  <a:pos x="9" y="6"/>
                </a:cxn>
                <a:cxn ang="0">
                  <a:pos x="10" y="6"/>
                </a:cxn>
                <a:cxn ang="0">
                  <a:pos x="10" y="5"/>
                </a:cxn>
                <a:cxn ang="0">
                  <a:pos x="10" y="3"/>
                </a:cxn>
                <a:cxn ang="0">
                  <a:pos x="9" y="1"/>
                </a:cxn>
                <a:cxn ang="0">
                  <a:pos x="7" y="0"/>
                </a:cxn>
                <a:cxn ang="0">
                  <a:pos x="5" y="0"/>
                </a:cxn>
                <a:cxn ang="0">
                  <a:pos x="4" y="0"/>
                </a:cxn>
                <a:cxn ang="0">
                  <a:pos x="2" y="1"/>
                </a:cxn>
                <a:cxn ang="0">
                  <a:pos x="2" y="3"/>
                </a:cxn>
                <a:cxn ang="0">
                  <a:pos x="0" y="5"/>
                </a:cxn>
                <a:cxn ang="0">
                  <a:pos x="2" y="6"/>
                </a:cxn>
                <a:cxn ang="0">
                  <a:pos x="2" y="6"/>
                </a:cxn>
                <a:cxn ang="0">
                  <a:pos x="4" y="8"/>
                </a:cxn>
                <a:cxn ang="0">
                  <a:pos x="5" y="8"/>
                </a:cxn>
              </a:cxnLst>
              <a:rect l="0" t="0" r="r" b="b"/>
              <a:pathLst>
                <a:path w="10" h="8">
                  <a:moveTo>
                    <a:pt x="5" y="8"/>
                  </a:moveTo>
                  <a:lnTo>
                    <a:pt x="5" y="8"/>
                  </a:lnTo>
                  <a:lnTo>
                    <a:pt x="7" y="8"/>
                  </a:lnTo>
                  <a:lnTo>
                    <a:pt x="9" y="6"/>
                  </a:lnTo>
                  <a:lnTo>
                    <a:pt x="10" y="6"/>
                  </a:lnTo>
                  <a:lnTo>
                    <a:pt x="10" y="5"/>
                  </a:lnTo>
                  <a:lnTo>
                    <a:pt x="10" y="3"/>
                  </a:lnTo>
                  <a:lnTo>
                    <a:pt x="9" y="1"/>
                  </a:lnTo>
                  <a:lnTo>
                    <a:pt x="7" y="0"/>
                  </a:lnTo>
                  <a:lnTo>
                    <a:pt x="5" y="0"/>
                  </a:lnTo>
                  <a:lnTo>
                    <a:pt x="4" y="0"/>
                  </a:lnTo>
                  <a:lnTo>
                    <a:pt x="2" y="1"/>
                  </a:lnTo>
                  <a:lnTo>
                    <a:pt x="2" y="3"/>
                  </a:lnTo>
                  <a:lnTo>
                    <a:pt x="0" y="5"/>
                  </a:lnTo>
                  <a:lnTo>
                    <a:pt x="2" y="6"/>
                  </a:lnTo>
                  <a:lnTo>
                    <a:pt x="2" y="6"/>
                  </a:lnTo>
                  <a:lnTo>
                    <a:pt x="4" y="8"/>
                  </a:lnTo>
                  <a:lnTo>
                    <a:pt x="5" y="8"/>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1" name="Freeform 243"/>
            <p:cNvSpPr>
              <a:spLocks/>
            </p:cNvSpPr>
            <p:nvPr/>
          </p:nvSpPr>
          <p:spPr bwMode="auto">
            <a:xfrm>
              <a:off x="6126" y="5303"/>
              <a:ext cx="9" cy="6"/>
            </a:xfrm>
            <a:custGeom>
              <a:avLst/>
              <a:gdLst/>
              <a:ahLst/>
              <a:cxnLst>
                <a:cxn ang="0">
                  <a:pos x="4" y="6"/>
                </a:cxn>
                <a:cxn ang="0">
                  <a:pos x="4" y="6"/>
                </a:cxn>
                <a:cxn ang="0">
                  <a:pos x="6" y="6"/>
                </a:cxn>
                <a:cxn ang="0">
                  <a:pos x="8" y="5"/>
                </a:cxn>
                <a:cxn ang="0">
                  <a:pos x="9" y="5"/>
                </a:cxn>
                <a:cxn ang="0">
                  <a:pos x="9" y="3"/>
                </a:cxn>
                <a:cxn ang="0">
                  <a:pos x="9" y="2"/>
                </a:cxn>
                <a:cxn ang="0">
                  <a:pos x="8" y="2"/>
                </a:cxn>
                <a:cxn ang="0">
                  <a:pos x="6" y="0"/>
                </a:cxn>
                <a:cxn ang="0">
                  <a:pos x="4" y="0"/>
                </a:cxn>
                <a:cxn ang="0">
                  <a:pos x="3" y="0"/>
                </a:cxn>
                <a:cxn ang="0">
                  <a:pos x="1" y="2"/>
                </a:cxn>
                <a:cxn ang="0">
                  <a:pos x="0" y="2"/>
                </a:cxn>
                <a:cxn ang="0">
                  <a:pos x="0" y="3"/>
                </a:cxn>
                <a:cxn ang="0">
                  <a:pos x="0" y="5"/>
                </a:cxn>
                <a:cxn ang="0">
                  <a:pos x="1" y="5"/>
                </a:cxn>
                <a:cxn ang="0">
                  <a:pos x="3" y="6"/>
                </a:cxn>
                <a:cxn ang="0">
                  <a:pos x="4" y="6"/>
                </a:cxn>
              </a:cxnLst>
              <a:rect l="0" t="0" r="r" b="b"/>
              <a:pathLst>
                <a:path w="9" h="6">
                  <a:moveTo>
                    <a:pt x="4" y="6"/>
                  </a:moveTo>
                  <a:lnTo>
                    <a:pt x="4" y="6"/>
                  </a:lnTo>
                  <a:lnTo>
                    <a:pt x="6" y="6"/>
                  </a:lnTo>
                  <a:lnTo>
                    <a:pt x="8" y="5"/>
                  </a:lnTo>
                  <a:lnTo>
                    <a:pt x="9" y="5"/>
                  </a:lnTo>
                  <a:lnTo>
                    <a:pt x="9" y="3"/>
                  </a:lnTo>
                  <a:lnTo>
                    <a:pt x="9" y="2"/>
                  </a:lnTo>
                  <a:lnTo>
                    <a:pt x="8" y="2"/>
                  </a:lnTo>
                  <a:lnTo>
                    <a:pt x="6" y="0"/>
                  </a:lnTo>
                  <a:lnTo>
                    <a:pt x="4" y="0"/>
                  </a:lnTo>
                  <a:lnTo>
                    <a:pt x="3" y="0"/>
                  </a:lnTo>
                  <a:lnTo>
                    <a:pt x="1" y="2"/>
                  </a:lnTo>
                  <a:lnTo>
                    <a:pt x="0" y="2"/>
                  </a:lnTo>
                  <a:lnTo>
                    <a:pt x="0" y="3"/>
                  </a:lnTo>
                  <a:lnTo>
                    <a:pt x="0" y="5"/>
                  </a:lnTo>
                  <a:lnTo>
                    <a:pt x="1" y="5"/>
                  </a:lnTo>
                  <a:lnTo>
                    <a:pt x="3" y="6"/>
                  </a:lnTo>
                  <a:lnTo>
                    <a:pt x="4" y="6"/>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2" name="Freeform 244"/>
            <p:cNvSpPr>
              <a:spLocks/>
            </p:cNvSpPr>
            <p:nvPr/>
          </p:nvSpPr>
          <p:spPr bwMode="auto">
            <a:xfrm>
              <a:off x="6126" y="5303"/>
              <a:ext cx="9" cy="6"/>
            </a:xfrm>
            <a:custGeom>
              <a:avLst/>
              <a:gdLst/>
              <a:ahLst/>
              <a:cxnLst>
                <a:cxn ang="0">
                  <a:pos x="4" y="6"/>
                </a:cxn>
                <a:cxn ang="0">
                  <a:pos x="4" y="6"/>
                </a:cxn>
                <a:cxn ang="0">
                  <a:pos x="6" y="6"/>
                </a:cxn>
                <a:cxn ang="0">
                  <a:pos x="8" y="5"/>
                </a:cxn>
                <a:cxn ang="0">
                  <a:pos x="9" y="5"/>
                </a:cxn>
                <a:cxn ang="0">
                  <a:pos x="9" y="3"/>
                </a:cxn>
                <a:cxn ang="0">
                  <a:pos x="9" y="2"/>
                </a:cxn>
                <a:cxn ang="0">
                  <a:pos x="8" y="2"/>
                </a:cxn>
                <a:cxn ang="0">
                  <a:pos x="6" y="0"/>
                </a:cxn>
                <a:cxn ang="0">
                  <a:pos x="4" y="0"/>
                </a:cxn>
                <a:cxn ang="0">
                  <a:pos x="3" y="0"/>
                </a:cxn>
                <a:cxn ang="0">
                  <a:pos x="1" y="2"/>
                </a:cxn>
                <a:cxn ang="0">
                  <a:pos x="0" y="2"/>
                </a:cxn>
                <a:cxn ang="0">
                  <a:pos x="0" y="3"/>
                </a:cxn>
                <a:cxn ang="0">
                  <a:pos x="0" y="5"/>
                </a:cxn>
                <a:cxn ang="0">
                  <a:pos x="1" y="5"/>
                </a:cxn>
                <a:cxn ang="0">
                  <a:pos x="3" y="6"/>
                </a:cxn>
                <a:cxn ang="0">
                  <a:pos x="4" y="6"/>
                </a:cxn>
              </a:cxnLst>
              <a:rect l="0" t="0" r="r" b="b"/>
              <a:pathLst>
                <a:path w="9" h="6">
                  <a:moveTo>
                    <a:pt x="4" y="6"/>
                  </a:moveTo>
                  <a:lnTo>
                    <a:pt x="4" y="6"/>
                  </a:lnTo>
                  <a:lnTo>
                    <a:pt x="6" y="6"/>
                  </a:lnTo>
                  <a:lnTo>
                    <a:pt x="8" y="5"/>
                  </a:lnTo>
                  <a:lnTo>
                    <a:pt x="9" y="5"/>
                  </a:lnTo>
                  <a:lnTo>
                    <a:pt x="9" y="3"/>
                  </a:lnTo>
                  <a:lnTo>
                    <a:pt x="9" y="2"/>
                  </a:lnTo>
                  <a:lnTo>
                    <a:pt x="8" y="2"/>
                  </a:lnTo>
                  <a:lnTo>
                    <a:pt x="6" y="0"/>
                  </a:lnTo>
                  <a:lnTo>
                    <a:pt x="4" y="0"/>
                  </a:lnTo>
                  <a:lnTo>
                    <a:pt x="3" y="0"/>
                  </a:lnTo>
                  <a:lnTo>
                    <a:pt x="1" y="2"/>
                  </a:lnTo>
                  <a:lnTo>
                    <a:pt x="0" y="2"/>
                  </a:lnTo>
                  <a:lnTo>
                    <a:pt x="0" y="3"/>
                  </a:lnTo>
                  <a:lnTo>
                    <a:pt x="0" y="5"/>
                  </a:lnTo>
                  <a:lnTo>
                    <a:pt x="1" y="5"/>
                  </a:lnTo>
                  <a:lnTo>
                    <a:pt x="3" y="6"/>
                  </a:lnTo>
                  <a:lnTo>
                    <a:pt x="4" y="6"/>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3" name="Freeform 245"/>
            <p:cNvSpPr>
              <a:spLocks/>
            </p:cNvSpPr>
            <p:nvPr/>
          </p:nvSpPr>
          <p:spPr bwMode="auto">
            <a:xfrm>
              <a:off x="5990" y="5324"/>
              <a:ext cx="10" cy="8"/>
            </a:xfrm>
            <a:custGeom>
              <a:avLst/>
              <a:gdLst/>
              <a:ahLst/>
              <a:cxnLst>
                <a:cxn ang="0">
                  <a:pos x="5" y="8"/>
                </a:cxn>
                <a:cxn ang="0">
                  <a:pos x="5" y="8"/>
                </a:cxn>
                <a:cxn ang="0">
                  <a:pos x="6" y="8"/>
                </a:cxn>
                <a:cxn ang="0">
                  <a:pos x="8" y="6"/>
                </a:cxn>
                <a:cxn ang="0">
                  <a:pos x="10" y="6"/>
                </a:cxn>
                <a:cxn ang="0">
                  <a:pos x="10" y="5"/>
                </a:cxn>
                <a:cxn ang="0">
                  <a:pos x="10" y="2"/>
                </a:cxn>
                <a:cxn ang="0">
                  <a:pos x="8" y="2"/>
                </a:cxn>
                <a:cxn ang="0">
                  <a:pos x="6" y="0"/>
                </a:cxn>
                <a:cxn ang="0">
                  <a:pos x="5" y="0"/>
                </a:cxn>
                <a:cxn ang="0">
                  <a:pos x="3" y="0"/>
                </a:cxn>
                <a:cxn ang="0">
                  <a:pos x="2" y="2"/>
                </a:cxn>
                <a:cxn ang="0">
                  <a:pos x="0" y="2"/>
                </a:cxn>
                <a:cxn ang="0">
                  <a:pos x="0" y="5"/>
                </a:cxn>
                <a:cxn ang="0">
                  <a:pos x="0" y="6"/>
                </a:cxn>
                <a:cxn ang="0">
                  <a:pos x="2" y="6"/>
                </a:cxn>
                <a:cxn ang="0">
                  <a:pos x="3" y="8"/>
                </a:cxn>
                <a:cxn ang="0">
                  <a:pos x="5" y="8"/>
                </a:cxn>
              </a:cxnLst>
              <a:rect l="0" t="0" r="r" b="b"/>
              <a:pathLst>
                <a:path w="10" h="8">
                  <a:moveTo>
                    <a:pt x="5" y="8"/>
                  </a:moveTo>
                  <a:lnTo>
                    <a:pt x="5" y="8"/>
                  </a:lnTo>
                  <a:lnTo>
                    <a:pt x="6" y="8"/>
                  </a:lnTo>
                  <a:lnTo>
                    <a:pt x="8" y="6"/>
                  </a:lnTo>
                  <a:lnTo>
                    <a:pt x="10" y="6"/>
                  </a:lnTo>
                  <a:lnTo>
                    <a:pt x="10" y="5"/>
                  </a:lnTo>
                  <a:lnTo>
                    <a:pt x="10" y="2"/>
                  </a:lnTo>
                  <a:lnTo>
                    <a:pt x="8" y="2"/>
                  </a:lnTo>
                  <a:lnTo>
                    <a:pt x="6" y="0"/>
                  </a:lnTo>
                  <a:lnTo>
                    <a:pt x="5" y="0"/>
                  </a:lnTo>
                  <a:lnTo>
                    <a:pt x="3" y="0"/>
                  </a:lnTo>
                  <a:lnTo>
                    <a:pt x="2" y="2"/>
                  </a:lnTo>
                  <a:lnTo>
                    <a:pt x="0" y="2"/>
                  </a:lnTo>
                  <a:lnTo>
                    <a:pt x="0" y="5"/>
                  </a:lnTo>
                  <a:lnTo>
                    <a:pt x="0" y="6"/>
                  </a:lnTo>
                  <a:lnTo>
                    <a:pt x="2" y="6"/>
                  </a:lnTo>
                  <a:lnTo>
                    <a:pt x="3" y="8"/>
                  </a:lnTo>
                  <a:lnTo>
                    <a:pt x="5" y="8"/>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4" name="Freeform 246"/>
            <p:cNvSpPr>
              <a:spLocks/>
            </p:cNvSpPr>
            <p:nvPr/>
          </p:nvSpPr>
          <p:spPr bwMode="auto">
            <a:xfrm>
              <a:off x="5990" y="5324"/>
              <a:ext cx="10" cy="8"/>
            </a:xfrm>
            <a:custGeom>
              <a:avLst/>
              <a:gdLst/>
              <a:ahLst/>
              <a:cxnLst>
                <a:cxn ang="0">
                  <a:pos x="5" y="8"/>
                </a:cxn>
                <a:cxn ang="0">
                  <a:pos x="5" y="8"/>
                </a:cxn>
                <a:cxn ang="0">
                  <a:pos x="6" y="8"/>
                </a:cxn>
                <a:cxn ang="0">
                  <a:pos x="8" y="6"/>
                </a:cxn>
                <a:cxn ang="0">
                  <a:pos x="10" y="6"/>
                </a:cxn>
                <a:cxn ang="0">
                  <a:pos x="10" y="5"/>
                </a:cxn>
                <a:cxn ang="0">
                  <a:pos x="10" y="2"/>
                </a:cxn>
                <a:cxn ang="0">
                  <a:pos x="8" y="2"/>
                </a:cxn>
                <a:cxn ang="0">
                  <a:pos x="6" y="0"/>
                </a:cxn>
                <a:cxn ang="0">
                  <a:pos x="5" y="0"/>
                </a:cxn>
                <a:cxn ang="0">
                  <a:pos x="3" y="0"/>
                </a:cxn>
                <a:cxn ang="0">
                  <a:pos x="2" y="2"/>
                </a:cxn>
                <a:cxn ang="0">
                  <a:pos x="0" y="2"/>
                </a:cxn>
                <a:cxn ang="0">
                  <a:pos x="0" y="5"/>
                </a:cxn>
                <a:cxn ang="0">
                  <a:pos x="0" y="6"/>
                </a:cxn>
                <a:cxn ang="0">
                  <a:pos x="2" y="6"/>
                </a:cxn>
                <a:cxn ang="0">
                  <a:pos x="3" y="8"/>
                </a:cxn>
                <a:cxn ang="0">
                  <a:pos x="5" y="8"/>
                </a:cxn>
              </a:cxnLst>
              <a:rect l="0" t="0" r="r" b="b"/>
              <a:pathLst>
                <a:path w="10" h="8">
                  <a:moveTo>
                    <a:pt x="5" y="8"/>
                  </a:moveTo>
                  <a:lnTo>
                    <a:pt x="5" y="8"/>
                  </a:lnTo>
                  <a:lnTo>
                    <a:pt x="6" y="8"/>
                  </a:lnTo>
                  <a:lnTo>
                    <a:pt x="8" y="6"/>
                  </a:lnTo>
                  <a:lnTo>
                    <a:pt x="10" y="6"/>
                  </a:lnTo>
                  <a:lnTo>
                    <a:pt x="10" y="5"/>
                  </a:lnTo>
                  <a:lnTo>
                    <a:pt x="10" y="2"/>
                  </a:lnTo>
                  <a:lnTo>
                    <a:pt x="8" y="2"/>
                  </a:lnTo>
                  <a:lnTo>
                    <a:pt x="6" y="0"/>
                  </a:lnTo>
                  <a:lnTo>
                    <a:pt x="5" y="0"/>
                  </a:lnTo>
                  <a:lnTo>
                    <a:pt x="3" y="0"/>
                  </a:lnTo>
                  <a:lnTo>
                    <a:pt x="2" y="2"/>
                  </a:lnTo>
                  <a:lnTo>
                    <a:pt x="0" y="2"/>
                  </a:lnTo>
                  <a:lnTo>
                    <a:pt x="0" y="5"/>
                  </a:lnTo>
                  <a:lnTo>
                    <a:pt x="0" y="6"/>
                  </a:lnTo>
                  <a:lnTo>
                    <a:pt x="2" y="6"/>
                  </a:lnTo>
                  <a:lnTo>
                    <a:pt x="3" y="8"/>
                  </a:lnTo>
                  <a:lnTo>
                    <a:pt x="5" y="8"/>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5" name="Freeform 247"/>
            <p:cNvSpPr>
              <a:spLocks/>
            </p:cNvSpPr>
            <p:nvPr/>
          </p:nvSpPr>
          <p:spPr bwMode="auto">
            <a:xfrm>
              <a:off x="5995" y="5274"/>
              <a:ext cx="9" cy="11"/>
            </a:xfrm>
            <a:custGeom>
              <a:avLst/>
              <a:gdLst/>
              <a:ahLst/>
              <a:cxnLst>
                <a:cxn ang="0">
                  <a:pos x="5" y="11"/>
                </a:cxn>
                <a:cxn ang="0">
                  <a:pos x="5" y="11"/>
                </a:cxn>
                <a:cxn ang="0">
                  <a:pos x="6" y="10"/>
                </a:cxn>
                <a:cxn ang="0">
                  <a:pos x="8" y="10"/>
                </a:cxn>
                <a:cxn ang="0">
                  <a:pos x="9" y="8"/>
                </a:cxn>
                <a:cxn ang="0">
                  <a:pos x="9" y="5"/>
                </a:cxn>
                <a:cxn ang="0">
                  <a:pos x="9" y="3"/>
                </a:cxn>
                <a:cxn ang="0">
                  <a:pos x="8" y="1"/>
                </a:cxn>
                <a:cxn ang="0">
                  <a:pos x="6" y="1"/>
                </a:cxn>
                <a:cxn ang="0">
                  <a:pos x="5" y="0"/>
                </a:cxn>
                <a:cxn ang="0">
                  <a:pos x="3" y="1"/>
                </a:cxn>
                <a:cxn ang="0">
                  <a:pos x="1" y="1"/>
                </a:cxn>
                <a:cxn ang="0">
                  <a:pos x="1" y="3"/>
                </a:cxn>
                <a:cxn ang="0">
                  <a:pos x="0" y="5"/>
                </a:cxn>
                <a:cxn ang="0">
                  <a:pos x="1" y="8"/>
                </a:cxn>
                <a:cxn ang="0">
                  <a:pos x="1" y="10"/>
                </a:cxn>
                <a:cxn ang="0">
                  <a:pos x="3" y="10"/>
                </a:cxn>
                <a:cxn ang="0">
                  <a:pos x="5" y="11"/>
                </a:cxn>
              </a:cxnLst>
              <a:rect l="0" t="0" r="r" b="b"/>
              <a:pathLst>
                <a:path w="9" h="11">
                  <a:moveTo>
                    <a:pt x="5" y="11"/>
                  </a:moveTo>
                  <a:lnTo>
                    <a:pt x="5" y="11"/>
                  </a:lnTo>
                  <a:lnTo>
                    <a:pt x="6" y="10"/>
                  </a:lnTo>
                  <a:lnTo>
                    <a:pt x="8" y="10"/>
                  </a:lnTo>
                  <a:lnTo>
                    <a:pt x="9" y="8"/>
                  </a:lnTo>
                  <a:lnTo>
                    <a:pt x="9" y="5"/>
                  </a:lnTo>
                  <a:lnTo>
                    <a:pt x="9" y="3"/>
                  </a:lnTo>
                  <a:lnTo>
                    <a:pt x="8" y="1"/>
                  </a:lnTo>
                  <a:lnTo>
                    <a:pt x="6" y="1"/>
                  </a:lnTo>
                  <a:lnTo>
                    <a:pt x="5" y="0"/>
                  </a:lnTo>
                  <a:lnTo>
                    <a:pt x="3" y="1"/>
                  </a:lnTo>
                  <a:lnTo>
                    <a:pt x="1" y="1"/>
                  </a:lnTo>
                  <a:lnTo>
                    <a:pt x="1" y="3"/>
                  </a:lnTo>
                  <a:lnTo>
                    <a:pt x="0" y="5"/>
                  </a:lnTo>
                  <a:lnTo>
                    <a:pt x="1" y="8"/>
                  </a:lnTo>
                  <a:lnTo>
                    <a:pt x="1" y="10"/>
                  </a:lnTo>
                  <a:lnTo>
                    <a:pt x="3" y="10"/>
                  </a:lnTo>
                  <a:lnTo>
                    <a:pt x="5" y="11"/>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6" name="Freeform 248"/>
            <p:cNvSpPr>
              <a:spLocks/>
            </p:cNvSpPr>
            <p:nvPr/>
          </p:nvSpPr>
          <p:spPr bwMode="auto">
            <a:xfrm>
              <a:off x="5995" y="5274"/>
              <a:ext cx="9" cy="11"/>
            </a:xfrm>
            <a:custGeom>
              <a:avLst/>
              <a:gdLst/>
              <a:ahLst/>
              <a:cxnLst>
                <a:cxn ang="0">
                  <a:pos x="5" y="11"/>
                </a:cxn>
                <a:cxn ang="0">
                  <a:pos x="5" y="11"/>
                </a:cxn>
                <a:cxn ang="0">
                  <a:pos x="6" y="10"/>
                </a:cxn>
                <a:cxn ang="0">
                  <a:pos x="8" y="10"/>
                </a:cxn>
                <a:cxn ang="0">
                  <a:pos x="9" y="8"/>
                </a:cxn>
                <a:cxn ang="0">
                  <a:pos x="9" y="5"/>
                </a:cxn>
                <a:cxn ang="0">
                  <a:pos x="9" y="3"/>
                </a:cxn>
                <a:cxn ang="0">
                  <a:pos x="8" y="1"/>
                </a:cxn>
                <a:cxn ang="0">
                  <a:pos x="6" y="1"/>
                </a:cxn>
                <a:cxn ang="0">
                  <a:pos x="5" y="0"/>
                </a:cxn>
                <a:cxn ang="0">
                  <a:pos x="3" y="1"/>
                </a:cxn>
                <a:cxn ang="0">
                  <a:pos x="1" y="1"/>
                </a:cxn>
                <a:cxn ang="0">
                  <a:pos x="1" y="3"/>
                </a:cxn>
                <a:cxn ang="0">
                  <a:pos x="0" y="5"/>
                </a:cxn>
                <a:cxn ang="0">
                  <a:pos x="1" y="8"/>
                </a:cxn>
                <a:cxn ang="0">
                  <a:pos x="1" y="10"/>
                </a:cxn>
                <a:cxn ang="0">
                  <a:pos x="3" y="10"/>
                </a:cxn>
                <a:cxn ang="0">
                  <a:pos x="5" y="11"/>
                </a:cxn>
              </a:cxnLst>
              <a:rect l="0" t="0" r="r" b="b"/>
              <a:pathLst>
                <a:path w="9" h="11">
                  <a:moveTo>
                    <a:pt x="5" y="11"/>
                  </a:moveTo>
                  <a:lnTo>
                    <a:pt x="5" y="11"/>
                  </a:lnTo>
                  <a:lnTo>
                    <a:pt x="6" y="10"/>
                  </a:lnTo>
                  <a:lnTo>
                    <a:pt x="8" y="10"/>
                  </a:lnTo>
                  <a:lnTo>
                    <a:pt x="9" y="8"/>
                  </a:lnTo>
                  <a:lnTo>
                    <a:pt x="9" y="5"/>
                  </a:lnTo>
                  <a:lnTo>
                    <a:pt x="9" y="3"/>
                  </a:lnTo>
                  <a:lnTo>
                    <a:pt x="8" y="1"/>
                  </a:lnTo>
                  <a:lnTo>
                    <a:pt x="6" y="1"/>
                  </a:lnTo>
                  <a:lnTo>
                    <a:pt x="5" y="0"/>
                  </a:lnTo>
                  <a:lnTo>
                    <a:pt x="3" y="1"/>
                  </a:lnTo>
                  <a:lnTo>
                    <a:pt x="1" y="1"/>
                  </a:lnTo>
                  <a:lnTo>
                    <a:pt x="1" y="3"/>
                  </a:lnTo>
                  <a:lnTo>
                    <a:pt x="0" y="5"/>
                  </a:lnTo>
                  <a:lnTo>
                    <a:pt x="1" y="8"/>
                  </a:lnTo>
                  <a:lnTo>
                    <a:pt x="1" y="10"/>
                  </a:lnTo>
                  <a:lnTo>
                    <a:pt x="3" y="10"/>
                  </a:lnTo>
                  <a:lnTo>
                    <a:pt x="5" y="11"/>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7" name="Freeform 249"/>
            <p:cNvSpPr>
              <a:spLocks/>
            </p:cNvSpPr>
            <p:nvPr/>
          </p:nvSpPr>
          <p:spPr bwMode="auto">
            <a:xfrm>
              <a:off x="5909" y="5177"/>
              <a:ext cx="8" cy="11"/>
            </a:xfrm>
            <a:custGeom>
              <a:avLst/>
              <a:gdLst/>
              <a:ahLst/>
              <a:cxnLst>
                <a:cxn ang="0">
                  <a:pos x="5" y="11"/>
                </a:cxn>
                <a:cxn ang="0">
                  <a:pos x="5" y="11"/>
                </a:cxn>
                <a:cxn ang="0">
                  <a:pos x="7" y="10"/>
                </a:cxn>
                <a:cxn ang="0">
                  <a:pos x="7" y="10"/>
                </a:cxn>
                <a:cxn ang="0">
                  <a:pos x="8" y="8"/>
                </a:cxn>
                <a:cxn ang="0">
                  <a:pos x="8" y="5"/>
                </a:cxn>
                <a:cxn ang="0">
                  <a:pos x="8" y="3"/>
                </a:cxn>
                <a:cxn ang="0">
                  <a:pos x="7" y="1"/>
                </a:cxn>
                <a:cxn ang="0">
                  <a:pos x="7" y="1"/>
                </a:cxn>
                <a:cxn ang="0">
                  <a:pos x="5" y="0"/>
                </a:cxn>
                <a:cxn ang="0">
                  <a:pos x="2" y="1"/>
                </a:cxn>
                <a:cxn ang="0">
                  <a:pos x="2" y="1"/>
                </a:cxn>
                <a:cxn ang="0">
                  <a:pos x="0" y="3"/>
                </a:cxn>
                <a:cxn ang="0">
                  <a:pos x="0" y="5"/>
                </a:cxn>
                <a:cxn ang="0">
                  <a:pos x="0" y="8"/>
                </a:cxn>
                <a:cxn ang="0">
                  <a:pos x="2" y="10"/>
                </a:cxn>
                <a:cxn ang="0">
                  <a:pos x="2" y="10"/>
                </a:cxn>
                <a:cxn ang="0">
                  <a:pos x="5" y="11"/>
                </a:cxn>
              </a:cxnLst>
              <a:rect l="0" t="0" r="r" b="b"/>
              <a:pathLst>
                <a:path w="8" h="11">
                  <a:moveTo>
                    <a:pt x="5" y="11"/>
                  </a:moveTo>
                  <a:lnTo>
                    <a:pt x="5" y="11"/>
                  </a:lnTo>
                  <a:lnTo>
                    <a:pt x="7" y="10"/>
                  </a:lnTo>
                  <a:lnTo>
                    <a:pt x="7" y="10"/>
                  </a:lnTo>
                  <a:lnTo>
                    <a:pt x="8" y="8"/>
                  </a:lnTo>
                  <a:lnTo>
                    <a:pt x="8" y="5"/>
                  </a:lnTo>
                  <a:lnTo>
                    <a:pt x="8" y="3"/>
                  </a:lnTo>
                  <a:lnTo>
                    <a:pt x="7" y="1"/>
                  </a:lnTo>
                  <a:lnTo>
                    <a:pt x="7" y="1"/>
                  </a:lnTo>
                  <a:lnTo>
                    <a:pt x="5" y="0"/>
                  </a:lnTo>
                  <a:lnTo>
                    <a:pt x="2" y="1"/>
                  </a:lnTo>
                  <a:lnTo>
                    <a:pt x="2" y="1"/>
                  </a:lnTo>
                  <a:lnTo>
                    <a:pt x="0" y="3"/>
                  </a:lnTo>
                  <a:lnTo>
                    <a:pt x="0" y="5"/>
                  </a:lnTo>
                  <a:lnTo>
                    <a:pt x="0" y="8"/>
                  </a:lnTo>
                  <a:lnTo>
                    <a:pt x="2" y="10"/>
                  </a:lnTo>
                  <a:lnTo>
                    <a:pt x="2" y="10"/>
                  </a:lnTo>
                  <a:lnTo>
                    <a:pt x="5" y="11"/>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8" name="Freeform 250"/>
            <p:cNvSpPr>
              <a:spLocks/>
            </p:cNvSpPr>
            <p:nvPr/>
          </p:nvSpPr>
          <p:spPr bwMode="auto">
            <a:xfrm>
              <a:off x="5909" y="5177"/>
              <a:ext cx="8" cy="11"/>
            </a:xfrm>
            <a:custGeom>
              <a:avLst/>
              <a:gdLst/>
              <a:ahLst/>
              <a:cxnLst>
                <a:cxn ang="0">
                  <a:pos x="5" y="11"/>
                </a:cxn>
                <a:cxn ang="0">
                  <a:pos x="5" y="11"/>
                </a:cxn>
                <a:cxn ang="0">
                  <a:pos x="7" y="10"/>
                </a:cxn>
                <a:cxn ang="0">
                  <a:pos x="7" y="10"/>
                </a:cxn>
                <a:cxn ang="0">
                  <a:pos x="8" y="8"/>
                </a:cxn>
                <a:cxn ang="0">
                  <a:pos x="8" y="5"/>
                </a:cxn>
                <a:cxn ang="0">
                  <a:pos x="8" y="3"/>
                </a:cxn>
                <a:cxn ang="0">
                  <a:pos x="7" y="1"/>
                </a:cxn>
                <a:cxn ang="0">
                  <a:pos x="7" y="1"/>
                </a:cxn>
                <a:cxn ang="0">
                  <a:pos x="5" y="0"/>
                </a:cxn>
                <a:cxn ang="0">
                  <a:pos x="2" y="1"/>
                </a:cxn>
                <a:cxn ang="0">
                  <a:pos x="2" y="1"/>
                </a:cxn>
                <a:cxn ang="0">
                  <a:pos x="0" y="3"/>
                </a:cxn>
                <a:cxn ang="0">
                  <a:pos x="0" y="5"/>
                </a:cxn>
                <a:cxn ang="0">
                  <a:pos x="0" y="8"/>
                </a:cxn>
                <a:cxn ang="0">
                  <a:pos x="2" y="10"/>
                </a:cxn>
                <a:cxn ang="0">
                  <a:pos x="2" y="10"/>
                </a:cxn>
                <a:cxn ang="0">
                  <a:pos x="5" y="11"/>
                </a:cxn>
              </a:cxnLst>
              <a:rect l="0" t="0" r="r" b="b"/>
              <a:pathLst>
                <a:path w="8" h="11">
                  <a:moveTo>
                    <a:pt x="5" y="11"/>
                  </a:moveTo>
                  <a:lnTo>
                    <a:pt x="5" y="11"/>
                  </a:lnTo>
                  <a:lnTo>
                    <a:pt x="7" y="10"/>
                  </a:lnTo>
                  <a:lnTo>
                    <a:pt x="7" y="10"/>
                  </a:lnTo>
                  <a:lnTo>
                    <a:pt x="8" y="8"/>
                  </a:lnTo>
                  <a:lnTo>
                    <a:pt x="8" y="5"/>
                  </a:lnTo>
                  <a:lnTo>
                    <a:pt x="8" y="3"/>
                  </a:lnTo>
                  <a:lnTo>
                    <a:pt x="7" y="1"/>
                  </a:lnTo>
                  <a:lnTo>
                    <a:pt x="7" y="1"/>
                  </a:lnTo>
                  <a:lnTo>
                    <a:pt x="5" y="0"/>
                  </a:lnTo>
                  <a:lnTo>
                    <a:pt x="2" y="1"/>
                  </a:lnTo>
                  <a:lnTo>
                    <a:pt x="2" y="1"/>
                  </a:lnTo>
                  <a:lnTo>
                    <a:pt x="0" y="3"/>
                  </a:lnTo>
                  <a:lnTo>
                    <a:pt x="0" y="5"/>
                  </a:lnTo>
                  <a:lnTo>
                    <a:pt x="0" y="8"/>
                  </a:lnTo>
                  <a:lnTo>
                    <a:pt x="2" y="10"/>
                  </a:lnTo>
                  <a:lnTo>
                    <a:pt x="2" y="10"/>
                  </a:lnTo>
                  <a:lnTo>
                    <a:pt x="5" y="11"/>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299" name="Freeform 251"/>
            <p:cNvSpPr>
              <a:spLocks/>
            </p:cNvSpPr>
            <p:nvPr/>
          </p:nvSpPr>
          <p:spPr bwMode="auto">
            <a:xfrm>
              <a:off x="5857" y="5198"/>
              <a:ext cx="12" cy="11"/>
            </a:xfrm>
            <a:custGeom>
              <a:avLst/>
              <a:gdLst/>
              <a:ahLst/>
              <a:cxnLst>
                <a:cxn ang="0">
                  <a:pos x="7" y="11"/>
                </a:cxn>
                <a:cxn ang="0">
                  <a:pos x="7" y="11"/>
                </a:cxn>
                <a:cxn ang="0">
                  <a:pos x="9" y="10"/>
                </a:cxn>
                <a:cxn ang="0">
                  <a:pos x="10" y="10"/>
                </a:cxn>
                <a:cxn ang="0">
                  <a:pos x="12" y="8"/>
                </a:cxn>
                <a:cxn ang="0">
                  <a:pos x="12" y="6"/>
                </a:cxn>
                <a:cxn ang="0">
                  <a:pos x="12" y="3"/>
                </a:cxn>
                <a:cxn ang="0">
                  <a:pos x="10" y="1"/>
                </a:cxn>
                <a:cxn ang="0">
                  <a:pos x="9" y="1"/>
                </a:cxn>
                <a:cxn ang="0">
                  <a:pos x="7" y="0"/>
                </a:cxn>
                <a:cxn ang="0">
                  <a:pos x="4" y="1"/>
                </a:cxn>
                <a:cxn ang="0">
                  <a:pos x="2" y="1"/>
                </a:cxn>
                <a:cxn ang="0">
                  <a:pos x="0" y="3"/>
                </a:cxn>
                <a:cxn ang="0">
                  <a:pos x="0" y="6"/>
                </a:cxn>
                <a:cxn ang="0">
                  <a:pos x="0" y="8"/>
                </a:cxn>
                <a:cxn ang="0">
                  <a:pos x="2" y="10"/>
                </a:cxn>
                <a:cxn ang="0">
                  <a:pos x="4" y="10"/>
                </a:cxn>
                <a:cxn ang="0">
                  <a:pos x="7" y="11"/>
                </a:cxn>
              </a:cxnLst>
              <a:rect l="0" t="0" r="r" b="b"/>
              <a:pathLst>
                <a:path w="12" h="11">
                  <a:moveTo>
                    <a:pt x="7" y="11"/>
                  </a:moveTo>
                  <a:lnTo>
                    <a:pt x="7" y="11"/>
                  </a:lnTo>
                  <a:lnTo>
                    <a:pt x="9" y="10"/>
                  </a:lnTo>
                  <a:lnTo>
                    <a:pt x="10" y="10"/>
                  </a:lnTo>
                  <a:lnTo>
                    <a:pt x="12" y="8"/>
                  </a:lnTo>
                  <a:lnTo>
                    <a:pt x="12" y="6"/>
                  </a:lnTo>
                  <a:lnTo>
                    <a:pt x="12" y="3"/>
                  </a:lnTo>
                  <a:lnTo>
                    <a:pt x="10" y="1"/>
                  </a:lnTo>
                  <a:lnTo>
                    <a:pt x="9" y="1"/>
                  </a:lnTo>
                  <a:lnTo>
                    <a:pt x="7" y="0"/>
                  </a:lnTo>
                  <a:lnTo>
                    <a:pt x="4" y="1"/>
                  </a:lnTo>
                  <a:lnTo>
                    <a:pt x="2" y="1"/>
                  </a:lnTo>
                  <a:lnTo>
                    <a:pt x="0" y="3"/>
                  </a:lnTo>
                  <a:lnTo>
                    <a:pt x="0" y="6"/>
                  </a:lnTo>
                  <a:lnTo>
                    <a:pt x="0" y="8"/>
                  </a:lnTo>
                  <a:lnTo>
                    <a:pt x="2" y="10"/>
                  </a:lnTo>
                  <a:lnTo>
                    <a:pt x="4" y="10"/>
                  </a:lnTo>
                  <a:lnTo>
                    <a:pt x="7" y="11"/>
                  </a:lnTo>
                  <a:close/>
                </a:path>
              </a:pathLst>
            </a:custGeom>
            <a:solidFill>
              <a:srgbClr val="7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0" name="Freeform 252"/>
            <p:cNvSpPr>
              <a:spLocks/>
            </p:cNvSpPr>
            <p:nvPr/>
          </p:nvSpPr>
          <p:spPr bwMode="auto">
            <a:xfrm>
              <a:off x="5857" y="5198"/>
              <a:ext cx="12" cy="11"/>
            </a:xfrm>
            <a:custGeom>
              <a:avLst/>
              <a:gdLst/>
              <a:ahLst/>
              <a:cxnLst>
                <a:cxn ang="0">
                  <a:pos x="7" y="11"/>
                </a:cxn>
                <a:cxn ang="0">
                  <a:pos x="7" y="11"/>
                </a:cxn>
                <a:cxn ang="0">
                  <a:pos x="9" y="10"/>
                </a:cxn>
                <a:cxn ang="0">
                  <a:pos x="10" y="10"/>
                </a:cxn>
                <a:cxn ang="0">
                  <a:pos x="12" y="8"/>
                </a:cxn>
                <a:cxn ang="0">
                  <a:pos x="12" y="6"/>
                </a:cxn>
                <a:cxn ang="0">
                  <a:pos x="12" y="3"/>
                </a:cxn>
                <a:cxn ang="0">
                  <a:pos x="10" y="1"/>
                </a:cxn>
                <a:cxn ang="0">
                  <a:pos x="9" y="1"/>
                </a:cxn>
                <a:cxn ang="0">
                  <a:pos x="7" y="0"/>
                </a:cxn>
                <a:cxn ang="0">
                  <a:pos x="4" y="1"/>
                </a:cxn>
                <a:cxn ang="0">
                  <a:pos x="2" y="1"/>
                </a:cxn>
                <a:cxn ang="0">
                  <a:pos x="0" y="3"/>
                </a:cxn>
                <a:cxn ang="0">
                  <a:pos x="0" y="6"/>
                </a:cxn>
                <a:cxn ang="0">
                  <a:pos x="0" y="8"/>
                </a:cxn>
                <a:cxn ang="0">
                  <a:pos x="2" y="10"/>
                </a:cxn>
                <a:cxn ang="0">
                  <a:pos x="4" y="10"/>
                </a:cxn>
                <a:cxn ang="0">
                  <a:pos x="7" y="11"/>
                </a:cxn>
              </a:cxnLst>
              <a:rect l="0" t="0" r="r" b="b"/>
              <a:pathLst>
                <a:path w="12" h="11">
                  <a:moveTo>
                    <a:pt x="7" y="11"/>
                  </a:moveTo>
                  <a:lnTo>
                    <a:pt x="7" y="11"/>
                  </a:lnTo>
                  <a:lnTo>
                    <a:pt x="9" y="10"/>
                  </a:lnTo>
                  <a:lnTo>
                    <a:pt x="10" y="10"/>
                  </a:lnTo>
                  <a:lnTo>
                    <a:pt x="12" y="8"/>
                  </a:lnTo>
                  <a:lnTo>
                    <a:pt x="12" y="6"/>
                  </a:lnTo>
                  <a:lnTo>
                    <a:pt x="12" y="3"/>
                  </a:lnTo>
                  <a:lnTo>
                    <a:pt x="10" y="1"/>
                  </a:lnTo>
                  <a:lnTo>
                    <a:pt x="9" y="1"/>
                  </a:lnTo>
                  <a:lnTo>
                    <a:pt x="7" y="0"/>
                  </a:lnTo>
                  <a:lnTo>
                    <a:pt x="4" y="1"/>
                  </a:lnTo>
                  <a:lnTo>
                    <a:pt x="2" y="1"/>
                  </a:lnTo>
                  <a:lnTo>
                    <a:pt x="0" y="3"/>
                  </a:lnTo>
                  <a:lnTo>
                    <a:pt x="0" y="6"/>
                  </a:lnTo>
                  <a:lnTo>
                    <a:pt x="0" y="8"/>
                  </a:lnTo>
                  <a:lnTo>
                    <a:pt x="2" y="10"/>
                  </a:lnTo>
                  <a:lnTo>
                    <a:pt x="4" y="10"/>
                  </a:lnTo>
                  <a:lnTo>
                    <a:pt x="7" y="11"/>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1" name="Freeform 253"/>
            <p:cNvSpPr>
              <a:spLocks/>
            </p:cNvSpPr>
            <p:nvPr/>
          </p:nvSpPr>
          <p:spPr bwMode="auto">
            <a:xfrm>
              <a:off x="5793" y="5091"/>
              <a:ext cx="127" cy="123"/>
            </a:xfrm>
            <a:custGeom>
              <a:avLst/>
              <a:gdLst/>
              <a:ahLst/>
              <a:cxnLst>
                <a:cxn ang="0">
                  <a:pos x="45" y="42"/>
                </a:cxn>
                <a:cxn ang="0">
                  <a:pos x="92" y="0"/>
                </a:cxn>
                <a:cxn ang="0">
                  <a:pos x="127" y="52"/>
                </a:cxn>
                <a:cxn ang="0">
                  <a:pos x="92" y="86"/>
                </a:cxn>
                <a:cxn ang="0">
                  <a:pos x="85" y="92"/>
                </a:cxn>
                <a:cxn ang="0">
                  <a:pos x="48" y="123"/>
                </a:cxn>
                <a:cxn ang="0">
                  <a:pos x="0" y="83"/>
                </a:cxn>
                <a:cxn ang="0">
                  <a:pos x="45" y="42"/>
                </a:cxn>
              </a:cxnLst>
              <a:rect l="0" t="0" r="r" b="b"/>
              <a:pathLst>
                <a:path w="127" h="123">
                  <a:moveTo>
                    <a:pt x="45" y="42"/>
                  </a:moveTo>
                  <a:lnTo>
                    <a:pt x="92" y="0"/>
                  </a:lnTo>
                  <a:lnTo>
                    <a:pt x="127" y="52"/>
                  </a:lnTo>
                  <a:lnTo>
                    <a:pt x="92" y="86"/>
                  </a:lnTo>
                  <a:lnTo>
                    <a:pt x="85" y="92"/>
                  </a:lnTo>
                  <a:lnTo>
                    <a:pt x="48" y="123"/>
                  </a:lnTo>
                  <a:lnTo>
                    <a:pt x="0" y="83"/>
                  </a:lnTo>
                  <a:lnTo>
                    <a:pt x="45"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2" name="Freeform 254"/>
            <p:cNvSpPr>
              <a:spLocks/>
            </p:cNvSpPr>
            <p:nvPr/>
          </p:nvSpPr>
          <p:spPr bwMode="auto">
            <a:xfrm>
              <a:off x="5793" y="5091"/>
              <a:ext cx="116" cy="115"/>
            </a:xfrm>
            <a:custGeom>
              <a:avLst/>
              <a:gdLst/>
              <a:ahLst/>
              <a:cxnLst>
                <a:cxn ang="0">
                  <a:pos x="42" y="39"/>
                </a:cxn>
                <a:cxn ang="0">
                  <a:pos x="84" y="0"/>
                </a:cxn>
                <a:cxn ang="0">
                  <a:pos x="116" y="49"/>
                </a:cxn>
                <a:cxn ang="0">
                  <a:pos x="84" y="81"/>
                </a:cxn>
                <a:cxn ang="0">
                  <a:pos x="79" y="86"/>
                </a:cxn>
                <a:cxn ang="0">
                  <a:pos x="44" y="115"/>
                </a:cxn>
                <a:cxn ang="0">
                  <a:pos x="0" y="78"/>
                </a:cxn>
                <a:cxn ang="0">
                  <a:pos x="42" y="39"/>
                </a:cxn>
              </a:cxnLst>
              <a:rect l="0" t="0" r="r" b="b"/>
              <a:pathLst>
                <a:path w="116" h="115">
                  <a:moveTo>
                    <a:pt x="42" y="39"/>
                  </a:moveTo>
                  <a:lnTo>
                    <a:pt x="84" y="0"/>
                  </a:lnTo>
                  <a:lnTo>
                    <a:pt x="116" y="49"/>
                  </a:lnTo>
                  <a:lnTo>
                    <a:pt x="84" y="81"/>
                  </a:lnTo>
                  <a:lnTo>
                    <a:pt x="79" y="86"/>
                  </a:lnTo>
                  <a:lnTo>
                    <a:pt x="44" y="115"/>
                  </a:lnTo>
                  <a:lnTo>
                    <a:pt x="0" y="78"/>
                  </a:lnTo>
                  <a:lnTo>
                    <a:pt x="42" y="39"/>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3" name="Freeform 255"/>
            <p:cNvSpPr>
              <a:spLocks/>
            </p:cNvSpPr>
            <p:nvPr/>
          </p:nvSpPr>
          <p:spPr bwMode="auto">
            <a:xfrm>
              <a:off x="5867" y="5156"/>
              <a:ext cx="44" cy="37"/>
            </a:xfrm>
            <a:custGeom>
              <a:avLst/>
              <a:gdLst/>
              <a:ahLst/>
              <a:cxnLst>
                <a:cxn ang="0">
                  <a:pos x="0" y="22"/>
                </a:cxn>
                <a:cxn ang="0">
                  <a:pos x="11" y="37"/>
                </a:cxn>
                <a:cxn ang="0">
                  <a:pos x="44" y="35"/>
                </a:cxn>
                <a:cxn ang="0">
                  <a:pos x="20" y="0"/>
                </a:cxn>
              </a:cxnLst>
              <a:rect l="0" t="0" r="r" b="b"/>
              <a:pathLst>
                <a:path w="44" h="37">
                  <a:moveTo>
                    <a:pt x="0" y="22"/>
                  </a:moveTo>
                  <a:lnTo>
                    <a:pt x="11" y="37"/>
                  </a:lnTo>
                  <a:lnTo>
                    <a:pt x="44" y="35"/>
                  </a:lnTo>
                  <a:lnTo>
                    <a:pt x="20" y="0"/>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4" name="Freeform 256"/>
            <p:cNvSpPr>
              <a:spLocks/>
            </p:cNvSpPr>
            <p:nvPr/>
          </p:nvSpPr>
          <p:spPr bwMode="auto">
            <a:xfrm>
              <a:off x="5712" y="5068"/>
              <a:ext cx="137" cy="76"/>
            </a:xfrm>
            <a:custGeom>
              <a:avLst/>
              <a:gdLst/>
              <a:ahLst/>
              <a:cxnLst>
                <a:cxn ang="0">
                  <a:pos x="137" y="47"/>
                </a:cxn>
                <a:cxn ang="0">
                  <a:pos x="120" y="25"/>
                </a:cxn>
                <a:cxn ang="0">
                  <a:pos x="108" y="15"/>
                </a:cxn>
                <a:cxn ang="0">
                  <a:pos x="99" y="7"/>
                </a:cxn>
                <a:cxn ang="0">
                  <a:pos x="87" y="2"/>
                </a:cxn>
                <a:cxn ang="0">
                  <a:pos x="78" y="0"/>
                </a:cxn>
                <a:cxn ang="0">
                  <a:pos x="66" y="0"/>
                </a:cxn>
                <a:cxn ang="0">
                  <a:pos x="57" y="4"/>
                </a:cxn>
                <a:cxn ang="0">
                  <a:pos x="49" y="9"/>
                </a:cxn>
                <a:cxn ang="0">
                  <a:pos x="39" y="17"/>
                </a:cxn>
                <a:cxn ang="0">
                  <a:pos x="0" y="55"/>
                </a:cxn>
                <a:cxn ang="0">
                  <a:pos x="18" y="76"/>
                </a:cxn>
                <a:cxn ang="0">
                  <a:pos x="60" y="34"/>
                </a:cxn>
                <a:cxn ang="0">
                  <a:pos x="66" y="31"/>
                </a:cxn>
                <a:cxn ang="0">
                  <a:pos x="71" y="30"/>
                </a:cxn>
                <a:cxn ang="0">
                  <a:pos x="76" y="28"/>
                </a:cxn>
                <a:cxn ang="0">
                  <a:pos x="79" y="30"/>
                </a:cxn>
                <a:cxn ang="0">
                  <a:pos x="83" y="33"/>
                </a:cxn>
                <a:cxn ang="0">
                  <a:pos x="87" y="34"/>
                </a:cxn>
                <a:cxn ang="0">
                  <a:pos x="91" y="38"/>
                </a:cxn>
                <a:cxn ang="0">
                  <a:pos x="95" y="43"/>
                </a:cxn>
                <a:cxn ang="0">
                  <a:pos x="116" y="67"/>
                </a:cxn>
              </a:cxnLst>
              <a:rect l="0" t="0" r="r" b="b"/>
              <a:pathLst>
                <a:path w="137" h="76">
                  <a:moveTo>
                    <a:pt x="137" y="47"/>
                  </a:moveTo>
                  <a:lnTo>
                    <a:pt x="120" y="25"/>
                  </a:lnTo>
                  <a:lnTo>
                    <a:pt x="108" y="15"/>
                  </a:lnTo>
                  <a:lnTo>
                    <a:pt x="99" y="7"/>
                  </a:lnTo>
                  <a:lnTo>
                    <a:pt x="87" y="2"/>
                  </a:lnTo>
                  <a:lnTo>
                    <a:pt x="78" y="0"/>
                  </a:lnTo>
                  <a:lnTo>
                    <a:pt x="66" y="0"/>
                  </a:lnTo>
                  <a:lnTo>
                    <a:pt x="57" y="4"/>
                  </a:lnTo>
                  <a:lnTo>
                    <a:pt x="49" y="9"/>
                  </a:lnTo>
                  <a:lnTo>
                    <a:pt x="39" y="17"/>
                  </a:lnTo>
                  <a:lnTo>
                    <a:pt x="0" y="55"/>
                  </a:lnTo>
                  <a:lnTo>
                    <a:pt x="18" y="76"/>
                  </a:lnTo>
                  <a:lnTo>
                    <a:pt x="60" y="34"/>
                  </a:lnTo>
                  <a:lnTo>
                    <a:pt x="66" y="31"/>
                  </a:lnTo>
                  <a:lnTo>
                    <a:pt x="71" y="30"/>
                  </a:lnTo>
                  <a:lnTo>
                    <a:pt x="76" y="28"/>
                  </a:lnTo>
                  <a:lnTo>
                    <a:pt x="79" y="30"/>
                  </a:lnTo>
                  <a:lnTo>
                    <a:pt x="83" y="33"/>
                  </a:lnTo>
                  <a:lnTo>
                    <a:pt x="87" y="34"/>
                  </a:lnTo>
                  <a:lnTo>
                    <a:pt x="91" y="38"/>
                  </a:lnTo>
                  <a:lnTo>
                    <a:pt x="95" y="43"/>
                  </a:lnTo>
                  <a:lnTo>
                    <a:pt x="116" y="67"/>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5" name="Freeform 257"/>
            <p:cNvSpPr>
              <a:spLocks/>
            </p:cNvSpPr>
            <p:nvPr/>
          </p:nvSpPr>
          <p:spPr bwMode="auto">
            <a:xfrm>
              <a:off x="5309" y="5099"/>
              <a:ext cx="442" cy="898"/>
            </a:xfrm>
            <a:custGeom>
              <a:avLst/>
              <a:gdLst/>
              <a:ahLst/>
              <a:cxnLst>
                <a:cxn ang="0">
                  <a:pos x="419" y="0"/>
                </a:cxn>
                <a:cxn ang="0">
                  <a:pos x="442" y="34"/>
                </a:cxn>
                <a:cxn ang="0">
                  <a:pos x="437" y="39"/>
                </a:cxn>
                <a:cxn ang="0">
                  <a:pos x="426" y="54"/>
                </a:cxn>
                <a:cxn ang="0">
                  <a:pos x="405" y="78"/>
                </a:cxn>
                <a:cxn ang="0">
                  <a:pos x="381" y="109"/>
                </a:cxn>
                <a:cxn ang="0">
                  <a:pos x="350" y="146"/>
                </a:cxn>
                <a:cxn ang="0">
                  <a:pos x="316" y="191"/>
                </a:cxn>
                <a:cxn ang="0">
                  <a:pos x="280" y="241"/>
                </a:cxn>
                <a:cxn ang="0">
                  <a:pos x="243" y="296"/>
                </a:cxn>
                <a:cxn ang="0">
                  <a:pos x="206" y="354"/>
                </a:cxn>
                <a:cxn ang="0">
                  <a:pos x="171" y="418"/>
                </a:cxn>
                <a:cxn ang="0">
                  <a:pos x="138" y="484"/>
                </a:cxn>
                <a:cxn ang="0">
                  <a:pos x="109" y="550"/>
                </a:cxn>
                <a:cxn ang="0">
                  <a:pos x="85" y="618"/>
                </a:cxn>
                <a:cxn ang="0">
                  <a:pos x="66" y="688"/>
                </a:cxn>
                <a:cxn ang="0">
                  <a:pos x="54" y="754"/>
                </a:cxn>
                <a:cxn ang="0">
                  <a:pos x="51" y="822"/>
                </a:cxn>
                <a:cxn ang="0">
                  <a:pos x="51" y="898"/>
                </a:cxn>
                <a:cxn ang="0">
                  <a:pos x="0" y="898"/>
                </a:cxn>
                <a:cxn ang="0">
                  <a:pos x="0" y="822"/>
                </a:cxn>
                <a:cxn ang="0">
                  <a:pos x="12" y="739"/>
                </a:cxn>
                <a:cxn ang="0">
                  <a:pos x="30" y="662"/>
                </a:cxn>
                <a:cxn ang="0">
                  <a:pos x="51" y="587"/>
                </a:cxn>
                <a:cxn ang="0">
                  <a:pos x="75" y="518"/>
                </a:cxn>
                <a:cxn ang="0">
                  <a:pos x="101" y="453"/>
                </a:cxn>
                <a:cxn ang="0">
                  <a:pos x="130" y="393"/>
                </a:cxn>
                <a:cxn ang="0">
                  <a:pos x="159" y="337"/>
                </a:cxn>
                <a:cxn ang="0">
                  <a:pos x="192" y="283"/>
                </a:cxn>
                <a:cxn ang="0">
                  <a:pos x="222" y="235"/>
                </a:cxn>
                <a:cxn ang="0">
                  <a:pos x="255" y="189"/>
                </a:cxn>
                <a:cxn ang="0">
                  <a:pos x="285" y="149"/>
                </a:cxn>
                <a:cxn ang="0">
                  <a:pos x="316" y="112"/>
                </a:cxn>
                <a:cxn ang="0">
                  <a:pos x="345" y="79"/>
                </a:cxn>
                <a:cxn ang="0">
                  <a:pos x="373" y="49"/>
                </a:cxn>
                <a:cxn ang="0">
                  <a:pos x="397" y="23"/>
                </a:cxn>
                <a:cxn ang="0">
                  <a:pos x="419" y="0"/>
                </a:cxn>
              </a:cxnLst>
              <a:rect l="0" t="0" r="r" b="b"/>
              <a:pathLst>
                <a:path w="442" h="898">
                  <a:moveTo>
                    <a:pt x="419" y="0"/>
                  </a:moveTo>
                  <a:lnTo>
                    <a:pt x="442" y="34"/>
                  </a:lnTo>
                  <a:lnTo>
                    <a:pt x="437" y="39"/>
                  </a:lnTo>
                  <a:lnTo>
                    <a:pt x="426" y="54"/>
                  </a:lnTo>
                  <a:lnTo>
                    <a:pt x="405" y="78"/>
                  </a:lnTo>
                  <a:lnTo>
                    <a:pt x="381" y="109"/>
                  </a:lnTo>
                  <a:lnTo>
                    <a:pt x="350" y="146"/>
                  </a:lnTo>
                  <a:lnTo>
                    <a:pt x="316" y="191"/>
                  </a:lnTo>
                  <a:lnTo>
                    <a:pt x="280" y="241"/>
                  </a:lnTo>
                  <a:lnTo>
                    <a:pt x="243" y="296"/>
                  </a:lnTo>
                  <a:lnTo>
                    <a:pt x="206" y="354"/>
                  </a:lnTo>
                  <a:lnTo>
                    <a:pt x="171" y="418"/>
                  </a:lnTo>
                  <a:lnTo>
                    <a:pt x="138" y="484"/>
                  </a:lnTo>
                  <a:lnTo>
                    <a:pt x="109" y="550"/>
                  </a:lnTo>
                  <a:lnTo>
                    <a:pt x="85" y="618"/>
                  </a:lnTo>
                  <a:lnTo>
                    <a:pt x="66" y="688"/>
                  </a:lnTo>
                  <a:lnTo>
                    <a:pt x="54" y="754"/>
                  </a:lnTo>
                  <a:lnTo>
                    <a:pt x="51" y="822"/>
                  </a:lnTo>
                  <a:lnTo>
                    <a:pt x="51" y="898"/>
                  </a:lnTo>
                  <a:lnTo>
                    <a:pt x="0" y="898"/>
                  </a:lnTo>
                  <a:lnTo>
                    <a:pt x="0" y="822"/>
                  </a:lnTo>
                  <a:lnTo>
                    <a:pt x="12" y="739"/>
                  </a:lnTo>
                  <a:lnTo>
                    <a:pt x="30" y="662"/>
                  </a:lnTo>
                  <a:lnTo>
                    <a:pt x="51" y="587"/>
                  </a:lnTo>
                  <a:lnTo>
                    <a:pt x="75" y="518"/>
                  </a:lnTo>
                  <a:lnTo>
                    <a:pt x="101" y="453"/>
                  </a:lnTo>
                  <a:lnTo>
                    <a:pt x="130" y="393"/>
                  </a:lnTo>
                  <a:lnTo>
                    <a:pt x="159" y="337"/>
                  </a:lnTo>
                  <a:lnTo>
                    <a:pt x="192" y="283"/>
                  </a:lnTo>
                  <a:lnTo>
                    <a:pt x="222" y="235"/>
                  </a:lnTo>
                  <a:lnTo>
                    <a:pt x="255" y="189"/>
                  </a:lnTo>
                  <a:lnTo>
                    <a:pt x="285" y="149"/>
                  </a:lnTo>
                  <a:lnTo>
                    <a:pt x="316" y="112"/>
                  </a:lnTo>
                  <a:lnTo>
                    <a:pt x="345" y="79"/>
                  </a:lnTo>
                  <a:lnTo>
                    <a:pt x="373" y="49"/>
                  </a:lnTo>
                  <a:lnTo>
                    <a:pt x="397" y="23"/>
                  </a:lnTo>
                  <a:lnTo>
                    <a:pt x="419" y="0"/>
                  </a:lnTo>
                  <a:close/>
                </a:path>
              </a:pathLst>
            </a:custGeom>
            <a:solidFill>
              <a:srgbClr val="CEC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6" name="Freeform 258"/>
            <p:cNvSpPr>
              <a:spLocks/>
            </p:cNvSpPr>
            <p:nvPr/>
          </p:nvSpPr>
          <p:spPr bwMode="auto">
            <a:xfrm>
              <a:off x="5309" y="5099"/>
              <a:ext cx="442" cy="898"/>
            </a:xfrm>
            <a:custGeom>
              <a:avLst/>
              <a:gdLst/>
              <a:ahLst/>
              <a:cxnLst>
                <a:cxn ang="0">
                  <a:pos x="419" y="0"/>
                </a:cxn>
                <a:cxn ang="0">
                  <a:pos x="442" y="34"/>
                </a:cxn>
                <a:cxn ang="0">
                  <a:pos x="437" y="39"/>
                </a:cxn>
                <a:cxn ang="0">
                  <a:pos x="426" y="54"/>
                </a:cxn>
                <a:cxn ang="0">
                  <a:pos x="405" y="78"/>
                </a:cxn>
                <a:cxn ang="0">
                  <a:pos x="381" y="109"/>
                </a:cxn>
                <a:cxn ang="0">
                  <a:pos x="350" y="146"/>
                </a:cxn>
                <a:cxn ang="0">
                  <a:pos x="316" y="191"/>
                </a:cxn>
                <a:cxn ang="0">
                  <a:pos x="280" y="241"/>
                </a:cxn>
                <a:cxn ang="0">
                  <a:pos x="243" y="296"/>
                </a:cxn>
                <a:cxn ang="0">
                  <a:pos x="206" y="354"/>
                </a:cxn>
                <a:cxn ang="0">
                  <a:pos x="171" y="418"/>
                </a:cxn>
                <a:cxn ang="0">
                  <a:pos x="138" y="484"/>
                </a:cxn>
                <a:cxn ang="0">
                  <a:pos x="109" y="550"/>
                </a:cxn>
                <a:cxn ang="0">
                  <a:pos x="85" y="618"/>
                </a:cxn>
                <a:cxn ang="0">
                  <a:pos x="66" y="688"/>
                </a:cxn>
                <a:cxn ang="0">
                  <a:pos x="54" y="754"/>
                </a:cxn>
                <a:cxn ang="0">
                  <a:pos x="51" y="822"/>
                </a:cxn>
                <a:cxn ang="0">
                  <a:pos x="51" y="898"/>
                </a:cxn>
                <a:cxn ang="0">
                  <a:pos x="0" y="898"/>
                </a:cxn>
                <a:cxn ang="0">
                  <a:pos x="0" y="822"/>
                </a:cxn>
                <a:cxn ang="0">
                  <a:pos x="12" y="739"/>
                </a:cxn>
                <a:cxn ang="0">
                  <a:pos x="30" y="662"/>
                </a:cxn>
                <a:cxn ang="0">
                  <a:pos x="51" y="587"/>
                </a:cxn>
                <a:cxn ang="0">
                  <a:pos x="75" y="518"/>
                </a:cxn>
                <a:cxn ang="0">
                  <a:pos x="101" y="453"/>
                </a:cxn>
                <a:cxn ang="0">
                  <a:pos x="130" y="393"/>
                </a:cxn>
                <a:cxn ang="0">
                  <a:pos x="159" y="337"/>
                </a:cxn>
                <a:cxn ang="0">
                  <a:pos x="192" y="283"/>
                </a:cxn>
                <a:cxn ang="0">
                  <a:pos x="222" y="235"/>
                </a:cxn>
                <a:cxn ang="0">
                  <a:pos x="255" y="189"/>
                </a:cxn>
                <a:cxn ang="0">
                  <a:pos x="285" y="149"/>
                </a:cxn>
                <a:cxn ang="0">
                  <a:pos x="316" y="112"/>
                </a:cxn>
                <a:cxn ang="0">
                  <a:pos x="345" y="79"/>
                </a:cxn>
                <a:cxn ang="0">
                  <a:pos x="373" y="49"/>
                </a:cxn>
                <a:cxn ang="0">
                  <a:pos x="397" y="23"/>
                </a:cxn>
                <a:cxn ang="0">
                  <a:pos x="419" y="0"/>
                </a:cxn>
              </a:cxnLst>
              <a:rect l="0" t="0" r="r" b="b"/>
              <a:pathLst>
                <a:path w="442" h="898">
                  <a:moveTo>
                    <a:pt x="419" y="0"/>
                  </a:moveTo>
                  <a:lnTo>
                    <a:pt x="442" y="34"/>
                  </a:lnTo>
                  <a:lnTo>
                    <a:pt x="437" y="39"/>
                  </a:lnTo>
                  <a:lnTo>
                    <a:pt x="426" y="54"/>
                  </a:lnTo>
                  <a:lnTo>
                    <a:pt x="405" y="78"/>
                  </a:lnTo>
                  <a:lnTo>
                    <a:pt x="381" y="109"/>
                  </a:lnTo>
                  <a:lnTo>
                    <a:pt x="350" y="146"/>
                  </a:lnTo>
                  <a:lnTo>
                    <a:pt x="316" y="191"/>
                  </a:lnTo>
                  <a:lnTo>
                    <a:pt x="280" y="241"/>
                  </a:lnTo>
                  <a:lnTo>
                    <a:pt x="243" y="296"/>
                  </a:lnTo>
                  <a:lnTo>
                    <a:pt x="206" y="354"/>
                  </a:lnTo>
                  <a:lnTo>
                    <a:pt x="171" y="418"/>
                  </a:lnTo>
                  <a:lnTo>
                    <a:pt x="138" y="484"/>
                  </a:lnTo>
                  <a:lnTo>
                    <a:pt x="109" y="550"/>
                  </a:lnTo>
                  <a:lnTo>
                    <a:pt x="85" y="618"/>
                  </a:lnTo>
                  <a:lnTo>
                    <a:pt x="66" y="688"/>
                  </a:lnTo>
                  <a:lnTo>
                    <a:pt x="54" y="754"/>
                  </a:lnTo>
                  <a:lnTo>
                    <a:pt x="51" y="822"/>
                  </a:lnTo>
                  <a:lnTo>
                    <a:pt x="51" y="898"/>
                  </a:lnTo>
                  <a:lnTo>
                    <a:pt x="0" y="898"/>
                  </a:lnTo>
                  <a:lnTo>
                    <a:pt x="0" y="822"/>
                  </a:lnTo>
                  <a:lnTo>
                    <a:pt x="12" y="739"/>
                  </a:lnTo>
                  <a:lnTo>
                    <a:pt x="30" y="662"/>
                  </a:lnTo>
                  <a:lnTo>
                    <a:pt x="51" y="587"/>
                  </a:lnTo>
                  <a:lnTo>
                    <a:pt x="75" y="518"/>
                  </a:lnTo>
                  <a:lnTo>
                    <a:pt x="101" y="453"/>
                  </a:lnTo>
                  <a:lnTo>
                    <a:pt x="130" y="393"/>
                  </a:lnTo>
                  <a:lnTo>
                    <a:pt x="159" y="337"/>
                  </a:lnTo>
                  <a:lnTo>
                    <a:pt x="192" y="283"/>
                  </a:lnTo>
                  <a:lnTo>
                    <a:pt x="222" y="235"/>
                  </a:lnTo>
                  <a:lnTo>
                    <a:pt x="255" y="189"/>
                  </a:lnTo>
                  <a:lnTo>
                    <a:pt x="285" y="149"/>
                  </a:lnTo>
                  <a:lnTo>
                    <a:pt x="316" y="112"/>
                  </a:lnTo>
                  <a:lnTo>
                    <a:pt x="345" y="79"/>
                  </a:lnTo>
                  <a:lnTo>
                    <a:pt x="373" y="49"/>
                  </a:lnTo>
                  <a:lnTo>
                    <a:pt x="397" y="23"/>
                  </a:lnTo>
                  <a:lnTo>
                    <a:pt x="419" y="0"/>
                  </a:lnTo>
                </a:path>
              </a:pathLst>
            </a:custGeom>
            <a:no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7" name="Rectangle 259"/>
            <p:cNvSpPr>
              <a:spLocks noChangeArrowheads="1"/>
            </p:cNvSpPr>
            <p:nvPr/>
          </p:nvSpPr>
          <p:spPr bwMode="auto">
            <a:xfrm>
              <a:off x="5901" y="5699"/>
              <a:ext cx="39" cy="36"/>
            </a:xfrm>
            <a:prstGeom prst="rect">
              <a:avLst/>
            </a:prstGeom>
            <a:noFill/>
            <a:ln w="1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308" name="Freeform 260"/>
            <p:cNvSpPr>
              <a:spLocks/>
            </p:cNvSpPr>
            <p:nvPr/>
          </p:nvSpPr>
          <p:spPr bwMode="auto">
            <a:xfrm>
              <a:off x="5932" y="5478"/>
              <a:ext cx="426" cy="241"/>
            </a:xfrm>
            <a:custGeom>
              <a:avLst/>
              <a:gdLst/>
              <a:ahLst/>
              <a:cxnLst>
                <a:cxn ang="0">
                  <a:pos x="1" y="9"/>
                </a:cxn>
                <a:cxn ang="0">
                  <a:pos x="0" y="22"/>
                </a:cxn>
                <a:cxn ang="0">
                  <a:pos x="1" y="35"/>
                </a:cxn>
                <a:cxn ang="0">
                  <a:pos x="3" y="50"/>
                </a:cxn>
                <a:cxn ang="0">
                  <a:pos x="5" y="61"/>
                </a:cxn>
                <a:cxn ang="0">
                  <a:pos x="8" y="74"/>
                </a:cxn>
                <a:cxn ang="0">
                  <a:pos x="13" y="85"/>
                </a:cxn>
                <a:cxn ang="0">
                  <a:pos x="16" y="97"/>
                </a:cxn>
                <a:cxn ang="0">
                  <a:pos x="21" y="108"/>
                </a:cxn>
                <a:cxn ang="0">
                  <a:pos x="27" y="121"/>
                </a:cxn>
                <a:cxn ang="0">
                  <a:pos x="34" y="134"/>
                </a:cxn>
                <a:cxn ang="0">
                  <a:pos x="42" y="145"/>
                </a:cxn>
                <a:cxn ang="0">
                  <a:pos x="50" y="155"/>
                </a:cxn>
                <a:cxn ang="0">
                  <a:pos x="58" y="165"/>
                </a:cxn>
                <a:cxn ang="0">
                  <a:pos x="66" y="173"/>
                </a:cxn>
                <a:cxn ang="0">
                  <a:pos x="74" y="182"/>
                </a:cxn>
                <a:cxn ang="0">
                  <a:pos x="82" y="189"/>
                </a:cxn>
                <a:cxn ang="0">
                  <a:pos x="90" y="197"/>
                </a:cxn>
                <a:cxn ang="0">
                  <a:pos x="98" y="205"/>
                </a:cxn>
                <a:cxn ang="0">
                  <a:pos x="108" y="212"/>
                </a:cxn>
                <a:cxn ang="0">
                  <a:pos x="119" y="218"/>
                </a:cxn>
                <a:cxn ang="0">
                  <a:pos x="127" y="220"/>
                </a:cxn>
                <a:cxn ang="0">
                  <a:pos x="139" y="225"/>
                </a:cxn>
                <a:cxn ang="0">
                  <a:pos x="148" y="229"/>
                </a:cxn>
                <a:cxn ang="0">
                  <a:pos x="156" y="231"/>
                </a:cxn>
                <a:cxn ang="0">
                  <a:pos x="166" y="234"/>
                </a:cxn>
                <a:cxn ang="0">
                  <a:pos x="176" y="236"/>
                </a:cxn>
                <a:cxn ang="0">
                  <a:pos x="187" y="237"/>
                </a:cxn>
                <a:cxn ang="0">
                  <a:pos x="197" y="237"/>
                </a:cxn>
                <a:cxn ang="0">
                  <a:pos x="211" y="239"/>
                </a:cxn>
                <a:cxn ang="0">
                  <a:pos x="221" y="239"/>
                </a:cxn>
                <a:cxn ang="0">
                  <a:pos x="232" y="239"/>
                </a:cxn>
                <a:cxn ang="0">
                  <a:pos x="242" y="237"/>
                </a:cxn>
                <a:cxn ang="0">
                  <a:pos x="252" y="236"/>
                </a:cxn>
                <a:cxn ang="0">
                  <a:pos x="260" y="233"/>
                </a:cxn>
                <a:cxn ang="0">
                  <a:pos x="269" y="231"/>
                </a:cxn>
                <a:cxn ang="0">
                  <a:pos x="279" y="226"/>
                </a:cxn>
                <a:cxn ang="0">
                  <a:pos x="289" y="221"/>
                </a:cxn>
                <a:cxn ang="0">
                  <a:pos x="298" y="218"/>
                </a:cxn>
                <a:cxn ang="0">
                  <a:pos x="308" y="215"/>
                </a:cxn>
                <a:cxn ang="0">
                  <a:pos x="316" y="212"/>
                </a:cxn>
                <a:cxn ang="0">
                  <a:pos x="324" y="207"/>
                </a:cxn>
                <a:cxn ang="0">
                  <a:pos x="334" y="202"/>
                </a:cxn>
                <a:cxn ang="0">
                  <a:pos x="342" y="197"/>
                </a:cxn>
                <a:cxn ang="0">
                  <a:pos x="352" y="187"/>
                </a:cxn>
                <a:cxn ang="0">
                  <a:pos x="360" y="181"/>
                </a:cxn>
                <a:cxn ang="0">
                  <a:pos x="368" y="173"/>
                </a:cxn>
                <a:cxn ang="0">
                  <a:pos x="374" y="163"/>
                </a:cxn>
                <a:cxn ang="0">
                  <a:pos x="382" y="153"/>
                </a:cxn>
                <a:cxn ang="0">
                  <a:pos x="390" y="142"/>
                </a:cxn>
                <a:cxn ang="0">
                  <a:pos x="397" y="131"/>
                </a:cxn>
                <a:cxn ang="0">
                  <a:pos x="405" y="119"/>
                </a:cxn>
                <a:cxn ang="0">
                  <a:pos x="410" y="106"/>
                </a:cxn>
                <a:cxn ang="0">
                  <a:pos x="416" y="93"/>
                </a:cxn>
                <a:cxn ang="0">
                  <a:pos x="420" y="81"/>
                </a:cxn>
                <a:cxn ang="0">
                  <a:pos x="423" y="61"/>
                </a:cxn>
                <a:cxn ang="0">
                  <a:pos x="426" y="45"/>
                </a:cxn>
                <a:cxn ang="0">
                  <a:pos x="426" y="29"/>
                </a:cxn>
                <a:cxn ang="0">
                  <a:pos x="424" y="6"/>
                </a:cxn>
              </a:cxnLst>
              <a:rect l="0" t="0" r="r" b="b"/>
              <a:pathLst>
                <a:path w="426" h="241">
                  <a:moveTo>
                    <a:pt x="1" y="0"/>
                  </a:moveTo>
                  <a:lnTo>
                    <a:pt x="1" y="6"/>
                  </a:lnTo>
                  <a:lnTo>
                    <a:pt x="1" y="9"/>
                  </a:lnTo>
                  <a:lnTo>
                    <a:pt x="1" y="14"/>
                  </a:lnTo>
                  <a:lnTo>
                    <a:pt x="1" y="17"/>
                  </a:lnTo>
                  <a:lnTo>
                    <a:pt x="0" y="22"/>
                  </a:lnTo>
                  <a:lnTo>
                    <a:pt x="1" y="26"/>
                  </a:lnTo>
                  <a:lnTo>
                    <a:pt x="1" y="30"/>
                  </a:lnTo>
                  <a:lnTo>
                    <a:pt x="1" y="35"/>
                  </a:lnTo>
                  <a:lnTo>
                    <a:pt x="1" y="42"/>
                  </a:lnTo>
                  <a:lnTo>
                    <a:pt x="1" y="47"/>
                  </a:lnTo>
                  <a:lnTo>
                    <a:pt x="3" y="50"/>
                  </a:lnTo>
                  <a:lnTo>
                    <a:pt x="3" y="55"/>
                  </a:lnTo>
                  <a:lnTo>
                    <a:pt x="5" y="58"/>
                  </a:lnTo>
                  <a:lnTo>
                    <a:pt x="5" y="61"/>
                  </a:lnTo>
                  <a:lnTo>
                    <a:pt x="6" y="66"/>
                  </a:lnTo>
                  <a:lnTo>
                    <a:pt x="6" y="69"/>
                  </a:lnTo>
                  <a:lnTo>
                    <a:pt x="8" y="74"/>
                  </a:lnTo>
                  <a:lnTo>
                    <a:pt x="9" y="77"/>
                  </a:lnTo>
                  <a:lnTo>
                    <a:pt x="11" y="81"/>
                  </a:lnTo>
                  <a:lnTo>
                    <a:pt x="13" y="85"/>
                  </a:lnTo>
                  <a:lnTo>
                    <a:pt x="14" y="89"/>
                  </a:lnTo>
                  <a:lnTo>
                    <a:pt x="14" y="93"/>
                  </a:lnTo>
                  <a:lnTo>
                    <a:pt x="16" y="97"/>
                  </a:lnTo>
                  <a:lnTo>
                    <a:pt x="19" y="100"/>
                  </a:lnTo>
                  <a:lnTo>
                    <a:pt x="21" y="105"/>
                  </a:lnTo>
                  <a:lnTo>
                    <a:pt x="21" y="108"/>
                  </a:lnTo>
                  <a:lnTo>
                    <a:pt x="24" y="113"/>
                  </a:lnTo>
                  <a:lnTo>
                    <a:pt x="26" y="118"/>
                  </a:lnTo>
                  <a:lnTo>
                    <a:pt x="27" y="121"/>
                  </a:lnTo>
                  <a:lnTo>
                    <a:pt x="30" y="124"/>
                  </a:lnTo>
                  <a:lnTo>
                    <a:pt x="32" y="129"/>
                  </a:lnTo>
                  <a:lnTo>
                    <a:pt x="34" y="134"/>
                  </a:lnTo>
                  <a:lnTo>
                    <a:pt x="37" y="137"/>
                  </a:lnTo>
                  <a:lnTo>
                    <a:pt x="40" y="140"/>
                  </a:lnTo>
                  <a:lnTo>
                    <a:pt x="42" y="145"/>
                  </a:lnTo>
                  <a:lnTo>
                    <a:pt x="45" y="148"/>
                  </a:lnTo>
                  <a:lnTo>
                    <a:pt x="48" y="152"/>
                  </a:lnTo>
                  <a:lnTo>
                    <a:pt x="50" y="155"/>
                  </a:lnTo>
                  <a:lnTo>
                    <a:pt x="53" y="158"/>
                  </a:lnTo>
                  <a:lnTo>
                    <a:pt x="55" y="160"/>
                  </a:lnTo>
                  <a:lnTo>
                    <a:pt x="58" y="165"/>
                  </a:lnTo>
                  <a:lnTo>
                    <a:pt x="60" y="166"/>
                  </a:lnTo>
                  <a:lnTo>
                    <a:pt x="63" y="171"/>
                  </a:lnTo>
                  <a:lnTo>
                    <a:pt x="66" y="173"/>
                  </a:lnTo>
                  <a:lnTo>
                    <a:pt x="68" y="176"/>
                  </a:lnTo>
                  <a:lnTo>
                    <a:pt x="71" y="179"/>
                  </a:lnTo>
                  <a:lnTo>
                    <a:pt x="74" y="182"/>
                  </a:lnTo>
                  <a:lnTo>
                    <a:pt x="76" y="184"/>
                  </a:lnTo>
                  <a:lnTo>
                    <a:pt x="80" y="187"/>
                  </a:lnTo>
                  <a:lnTo>
                    <a:pt x="82" y="189"/>
                  </a:lnTo>
                  <a:lnTo>
                    <a:pt x="85" y="192"/>
                  </a:lnTo>
                  <a:lnTo>
                    <a:pt x="89" y="194"/>
                  </a:lnTo>
                  <a:lnTo>
                    <a:pt x="90" y="197"/>
                  </a:lnTo>
                  <a:lnTo>
                    <a:pt x="93" y="199"/>
                  </a:lnTo>
                  <a:lnTo>
                    <a:pt x="97" y="202"/>
                  </a:lnTo>
                  <a:lnTo>
                    <a:pt x="98" y="205"/>
                  </a:lnTo>
                  <a:lnTo>
                    <a:pt x="101" y="205"/>
                  </a:lnTo>
                  <a:lnTo>
                    <a:pt x="105" y="208"/>
                  </a:lnTo>
                  <a:lnTo>
                    <a:pt x="108" y="212"/>
                  </a:lnTo>
                  <a:lnTo>
                    <a:pt x="111" y="213"/>
                  </a:lnTo>
                  <a:lnTo>
                    <a:pt x="116" y="215"/>
                  </a:lnTo>
                  <a:lnTo>
                    <a:pt x="119" y="218"/>
                  </a:lnTo>
                  <a:lnTo>
                    <a:pt x="122" y="218"/>
                  </a:lnTo>
                  <a:lnTo>
                    <a:pt x="124" y="218"/>
                  </a:lnTo>
                  <a:lnTo>
                    <a:pt x="127" y="220"/>
                  </a:lnTo>
                  <a:lnTo>
                    <a:pt x="132" y="223"/>
                  </a:lnTo>
                  <a:lnTo>
                    <a:pt x="135" y="225"/>
                  </a:lnTo>
                  <a:lnTo>
                    <a:pt x="139" y="225"/>
                  </a:lnTo>
                  <a:lnTo>
                    <a:pt x="142" y="226"/>
                  </a:lnTo>
                  <a:lnTo>
                    <a:pt x="145" y="228"/>
                  </a:lnTo>
                  <a:lnTo>
                    <a:pt x="148" y="229"/>
                  </a:lnTo>
                  <a:lnTo>
                    <a:pt x="152" y="229"/>
                  </a:lnTo>
                  <a:lnTo>
                    <a:pt x="153" y="231"/>
                  </a:lnTo>
                  <a:lnTo>
                    <a:pt x="156" y="231"/>
                  </a:lnTo>
                  <a:lnTo>
                    <a:pt x="160" y="233"/>
                  </a:lnTo>
                  <a:lnTo>
                    <a:pt x="161" y="233"/>
                  </a:lnTo>
                  <a:lnTo>
                    <a:pt x="166" y="234"/>
                  </a:lnTo>
                  <a:lnTo>
                    <a:pt x="169" y="236"/>
                  </a:lnTo>
                  <a:lnTo>
                    <a:pt x="173" y="236"/>
                  </a:lnTo>
                  <a:lnTo>
                    <a:pt x="176" y="236"/>
                  </a:lnTo>
                  <a:lnTo>
                    <a:pt x="179" y="236"/>
                  </a:lnTo>
                  <a:lnTo>
                    <a:pt x="184" y="237"/>
                  </a:lnTo>
                  <a:lnTo>
                    <a:pt x="187" y="237"/>
                  </a:lnTo>
                  <a:lnTo>
                    <a:pt x="190" y="237"/>
                  </a:lnTo>
                  <a:lnTo>
                    <a:pt x="194" y="237"/>
                  </a:lnTo>
                  <a:lnTo>
                    <a:pt x="197" y="237"/>
                  </a:lnTo>
                  <a:lnTo>
                    <a:pt x="205" y="239"/>
                  </a:lnTo>
                  <a:lnTo>
                    <a:pt x="208" y="239"/>
                  </a:lnTo>
                  <a:lnTo>
                    <a:pt x="211" y="239"/>
                  </a:lnTo>
                  <a:lnTo>
                    <a:pt x="215" y="241"/>
                  </a:lnTo>
                  <a:lnTo>
                    <a:pt x="218" y="241"/>
                  </a:lnTo>
                  <a:lnTo>
                    <a:pt x="221" y="239"/>
                  </a:lnTo>
                  <a:lnTo>
                    <a:pt x="224" y="239"/>
                  </a:lnTo>
                  <a:lnTo>
                    <a:pt x="229" y="239"/>
                  </a:lnTo>
                  <a:lnTo>
                    <a:pt x="232" y="239"/>
                  </a:lnTo>
                  <a:lnTo>
                    <a:pt x="235" y="237"/>
                  </a:lnTo>
                  <a:lnTo>
                    <a:pt x="239" y="237"/>
                  </a:lnTo>
                  <a:lnTo>
                    <a:pt x="242" y="237"/>
                  </a:lnTo>
                  <a:lnTo>
                    <a:pt x="247" y="237"/>
                  </a:lnTo>
                  <a:lnTo>
                    <a:pt x="248" y="237"/>
                  </a:lnTo>
                  <a:lnTo>
                    <a:pt x="252" y="236"/>
                  </a:lnTo>
                  <a:lnTo>
                    <a:pt x="255" y="236"/>
                  </a:lnTo>
                  <a:lnTo>
                    <a:pt x="258" y="234"/>
                  </a:lnTo>
                  <a:lnTo>
                    <a:pt x="260" y="233"/>
                  </a:lnTo>
                  <a:lnTo>
                    <a:pt x="263" y="233"/>
                  </a:lnTo>
                  <a:lnTo>
                    <a:pt x="266" y="231"/>
                  </a:lnTo>
                  <a:lnTo>
                    <a:pt x="269" y="231"/>
                  </a:lnTo>
                  <a:lnTo>
                    <a:pt x="273" y="229"/>
                  </a:lnTo>
                  <a:lnTo>
                    <a:pt x="276" y="228"/>
                  </a:lnTo>
                  <a:lnTo>
                    <a:pt x="279" y="226"/>
                  </a:lnTo>
                  <a:lnTo>
                    <a:pt x="282" y="225"/>
                  </a:lnTo>
                  <a:lnTo>
                    <a:pt x="286" y="225"/>
                  </a:lnTo>
                  <a:lnTo>
                    <a:pt x="289" y="221"/>
                  </a:lnTo>
                  <a:lnTo>
                    <a:pt x="292" y="220"/>
                  </a:lnTo>
                  <a:lnTo>
                    <a:pt x="297" y="218"/>
                  </a:lnTo>
                  <a:lnTo>
                    <a:pt x="298" y="218"/>
                  </a:lnTo>
                  <a:lnTo>
                    <a:pt x="302" y="218"/>
                  </a:lnTo>
                  <a:lnTo>
                    <a:pt x="303" y="216"/>
                  </a:lnTo>
                  <a:lnTo>
                    <a:pt x="308" y="215"/>
                  </a:lnTo>
                  <a:lnTo>
                    <a:pt x="310" y="213"/>
                  </a:lnTo>
                  <a:lnTo>
                    <a:pt x="313" y="212"/>
                  </a:lnTo>
                  <a:lnTo>
                    <a:pt x="316" y="212"/>
                  </a:lnTo>
                  <a:lnTo>
                    <a:pt x="318" y="210"/>
                  </a:lnTo>
                  <a:lnTo>
                    <a:pt x="321" y="208"/>
                  </a:lnTo>
                  <a:lnTo>
                    <a:pt x="324" y="207"/>
                  </a:lnTo>
                  <a:lnTo>
                    <a:pt x="328" y="205"/>
                  </a:lnTo>
                  <a:lnTo>
                    <a:pt x="329" y="203"/>
                  </a:lnTo>
                  <a:lnTo>
                    <a:pt x="334" y="202"/>
                  </a:lnTo>
                  <a:lnTo>
                    <a:pt x="337" y="200"/>
                  </a:lnTo>
                  <a:lnTo>
                    <a:pt x="340" y="199"/>
                  </a:lnTo>
                  <a:lnTo>
                    <a:pt x="342" y="197"/>
                  </a:lnTo>
                  <a:lnTo>
                    <a:pt x="345" y="192"/>
                  </a:lnTo>
                  <a:lnTo>
                    <a:pt x="349" y="191"/>
                  </a:lnTo>
                  <a:lnTo>
                    <a:pt x="352" y="187"/>
                  </a:lnTo>
                  <a:lnTo>
                    <a:pt x="353" y="186"/>
                  </a:lnTo>
                  <a:lnTo>
                    <a:pt x="357" y="184"/>
                  </a:lnTo>
                  <a:lnTo>
                    <a:pt x="360" y="181"/>
                  </a:lnTo>
                  <a:lnTo>
                    <a:pt x="361" y="179"/>
                  </a:lnTo>
                  <a:lnTo>
                    <a:pt x="365" y="174"/>
                  </a:lnTo>
                  <a:lnTo>
                    <a:pt x="368" y="173"/>
                  </a:lnTo>
                  <a:lnTo>
                    <a:pt x="370" y="168"/>
                  </a:lnTo>
                  <a:lnTo>
                    <a:pt x="371" y="166"/>
                  </a:lnTo>
                  <a:lnTo>
                    <a:pt x="374" y="163"/>
                  </a:lnTo>
                  <a:lnTo>
                    <a:pt x="378" y="160"/>
                  </a:lnTo>
                  <a:lnTo>
                    <a:pt x="379" y="155"/>
                  </a:lnTo>
                  <a:lnTo>
                    <a:pt x="382" y="153"/>
                  </a:lnTo>
                  <a:lnTo>
                    <a:pt x="386" y="150"/>
                  </a:lnTo>
                  <a:lnTo>
                    <a:pt x="387" y="147"/>
                  </a:lnTo>
                  <a:lnTo>
                    <a:pt x="390" y="142"/>
                  </a:lnTo>
                  <a:lnTo>
                    <a:pt x="394" y="137"/>
                  </a:lnTo>
                  <a:lnTo>
                    <a:pt x="395" y="134"/>
                  </a:lnTo>
                  <a:lnTo>
                    <a:pt x="397" y="131"/>
                  </a:lnTo>
                  <a:lnTo>
                    <a:pt x="402" y="127"/>
                  </a:lnTo>
                  <a:lnTo>
                    <a:pt x="403" y="123"/>
                  </a:lnTo>
                  <a:lnTo>
                    <a:pt x="405" y="119"/>
                  </a:lnTo>
                  <a:lnTo>
                    <a:pt x="407" y="115"/>
                  </a:lnTo>
                  <a:lnTo>
                    <a:pt x="407" y="111"/>
                  </a:lnTo>
                  <a:lnTo>
                    <a:pt x="410" y="106"/>
                  </a:lnTo>
                  <a:lnTo>
                    <a:pt x="411" y="103"/>
                  </a:lnTo>
                  <a:lnTo>
                    <a:pt x="415" y="98"/>
                  </a:lnTo>
                  <a:lnTo>
                    <a:pt x="416" y="93"/>
                  </a:lnTo>
                  <a:lnTo>
                    <a:pt x="418" y="87"/>
                  </a:lnTo>
                  <a:lnTo>
                    <a:pt x="420" y="84"/>
                  </a:lnTo>
                  <a:lnTo>
                    <a:pt x="420" y="81"/>
                  </a:lnTo>
                  <a:lnTo>
                    <a:pt x="421" y="69"/>
                  </a:lnTo>
                  <a:lnTo>
                    <a:pt x="421" y="66"/>
                  </a:lnTo>
                  <a:lnTo>
                    <a:pt x="423" y="61"/>
                  </a:lnTo>
                  <a:lnTo>
                    <a:pt x="424" y="55"/>
                  </a:lnTo>
                  <a:lnTo>
                    <a:pt x="426" y="50"/>
                  </a:lnTo>
                  <a:lnTo>
                    <a:pt x="426" y="45"/>
                  </a:lnTo>
                  <a:lnTo>
                    <a:pt x="426" y="40"/>
                  </a:lnTo>
                  <a:lnTo>
                    <a:pt x="426" y="35"/>
                  </a:lnTo>
                  <a:lnTo>
                    <a:pt x="426" y="29"/>
                  </a:lnTo>
                  <a:lnTo>
                    <a:pt x="424" y="21"/>
                  </a:lnTo>
                  <a:lnTo>
                    <a:pt x="424" y="16"/>
                  </a:lnTo>
                  <a:lnTo>
                    <a:pt x="424" y="6"/>
                  </a:lnTo>
                  <a:lnTo>
                    <a:pt x="1" y="0"/>
                  </a:lnTo>
                  <a:close/>
                </a:path>
              </a:pathLst>
            </a:custGeom>
            <a:solidFill>
              <a:srgbClr val="618FFD"/>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09" name="Line 261"/>
            <p:cNvSpPr>
              <a:spLocks noChangeShapeType="1"/>
            </p:cNvSpPr>
            <p:nvPr/>
          </p:nvSpPr>
          <p:spPr bwMode="auto">
            <a:xfrm>
              <a:off x="5933" y="5478"/>
              <a:ext cx="440" cy="1"/>
            </a:xfrm>
            <a:prstGeom prst="line">
              <a:avLst/>
            </a:prstGeom>
            <a:noFill/>
            <a:ln w="51">
              <a:solidFill>
                <a:srgbClr val="00279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0" name="Line 262"/>
            <p:cNvSpPr>
              <a:spLocks noChangeShapeType="1"/>
            </p:cNvSpPr>
            <p:nvPr/>
          </p:nvSpPr>
          <p:spPr bwMode="auto">
            <a:xfrm>
              <a:off x="6942" y="3907"/>
              <a:ext cx="1" cy="1721"/>
            </a:xfrm>
            <a:prstGeom prst="line">
              <a:avLst/>
            </a:prstGeom>
            <a:noFill/>
            <a:ln w="77">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1" name="AutoShape 263"/>
            <p:cNvSpPr>
              <a:spLocks noChangeArrowheads="1"/>
            </p:cNvSpPr>
            <p:nvPr/>
          </p:nvSpPr>
          <p:spPr bwMode="auto">
            <a:xfrm>
              <a:off x="4756" y="4240"/>
              <a:ext cx="530" cy="531"/>
            </a:xfrm>
            <a:prstGeom prst="roundRect">
              <a:avLst>
                <a:gd name="adj" fmla="val 12500"/>
              </a:avLst>
            </a:prstGeom>
            <a:solidFill>
              <a:srgbClr val="FFFF00"/>
            </a:solidFill>
            <a:ln w="1">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2" name="Freeform 264"/>
            <p:cNvSpPr>
              <a:spLocks/>
            </p:cNvSpPr>
            <p:nvPr/>
          </p:nvSpPr>
          <p:spPr bwMode="auto">
            <a:xfrm>
              <a:off x="4842" y="4345"/>
              <a:ext cx="179" cy="161"/>
            </a:xfrm>
            <a:custGeom>
              <a:avLst/>
              <a:gdLst/>
              <a:ahLst/>
              <a:cxnLst>
                <a:cxn ang="0">
                  <a:pos x="60" y="0"/>
                </a:cxn>
                <a:cxn ang="0">
                  <a:pos x="0" y="98"/>
                </a:cxn>
                <a:cxn ang="0">
                  <a:pos x="111" y="99"/>
                </a:cxn>
                <a:cxn ang="0">
                  <a:pos x="60" y="0"/>
                </a:cxn>
              </a:cxnLst>
              <a:rect l="0" t="0" r="r" b="b"/>
              <a:pathLst>
                <a:path w="111" h="99">
                  <a:moveTo>
                    <a:pt x="60" y="0"/>
                  </a:moveTo>
                  <a:cubicBezTo>
                    <a:pt x="23" y="19"/>
                    <a:pt x="0" y="57"/>
                    <a:pt x="0" y="98"/>
                  </a:cubicBezTo>
                  <a:lnTo>
                    <a:pt x="111" y="99"/>
                  </a:lnTo>
                  <a:lnTo>
                    <a:pt x="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3" name="Freeform 265"/>
            <p:cNvSpPr>
              <a:spLocks/>
            </p:cNvSpPr>
            <p:nvPr/>
          </p:nvSpPr>
          <p:spPr bwMode="auto">
            <a:xfrm>
              <a:off x="4913" y="4506"/>
              <a:ext cx="216" cy="179"/>
            </a:xfrm>
            <a:custGeom>
              <a:avLst/>
              <a:gdLst/>
              <a:ahLst/>
              <a:cxnLst>
                <a:cxn ang="0">
                  <a:pos x="0" y="89"/>
                </a:cxn>
                <a:cxn ang="0">
                  <a:pos x="67" y="111"/>
                </a:cxn>
                <a:cxn ang="0">
                  <a:pos x="134" y="89"/>
                </a:cxn>
                <a:cxn ang="0">
                  <a:pos x="67" y="0"/>
                </a:cxn>
                <a:cxn ang="0">
                  <a:pos x="0" y="89"/>
                </a:cxn>
              </a:cxnLst>
              <a:rect l="0" t="0" r="r" b="b"/>
              <a:pathLst>
                <a:path w="134" h="111">
                  <a:moveTo>
                    <a:pt x="0" y="89"/>
                  </a:moveTo>
                  <a:cubicBezTo>
                    <a:pt x="19" y="103"/>
                    <a:pt x="42" y="111"/>
                    <a:pt x="67" y="111"/>
                  </a:cubicBezTo>
                  <a:cubicBezTo>
                    <a:pt x="91" y="110"/>
                    <a:pt x="114" y="103"/>
                    <a:pt x="134" y="89"/>
                  </a:cubicBezTo>
                  <a:lnTo>
                    <a:pt x="67" y="0"/>
                  </a:lnTo>
                  <a:lnTo>
                    <a:pt x="0"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4" name="Freeform 266"/>
            <p:cNvSpPr>
              <a:spLocks/>
            </p:cNvSpPr>
            <p:nvPr/>
          </p:nvSpPr>
          <p:spPr bwMode="auto">
            <a:xfrm>
              <a:off x="5021" y="4347"/>
              <a:ext cx="179" cy="159"/>
            </a:xfrm>
            <a:custGeom>
              <a:avLst/>
              <a:gdLst/>
              <a:ahLst/>
              <a:cxnLst>
                <a:cxn ang="0">
                  <a:pos x="111" y="98"/>
                </a:cxn>
                <a:cxn ang="0">
                  <a:pos x="50" y="0"/>
                </a:cxn>
                <a:cxn ang="0">
                  <a:pos x="0" y="98"/>
                </a:cxn>
                <a:cxn ang="0">
                  <a:pos x="111" y="98"/>
                </a:cxn>
              </a:cxnLst>
              <a:rect l="0" t="0" r="r" b="b"/>
              <a:pathLst>
                <a:path w="111" h="98">
                  <a:moveTo>
                    <a:pt x="111" y="98"/>
                  </a:moveTo>
                  <a:cubicBezTo>
                    <a:pt x="111" y="56"/>
                    <a:pt x="87" y="19"/>
                    <a:pt x="50" y="0"/>
                  </a:cubicBezTo>
                  <a:lnTo>
                    <a:pt x="0" y="98"/>
                  </a:lnTo>
                  <a:lnTo>
                    <a:pt x="111"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5" name="Oval 267"/>
            <p:cNvSpPr>
              <a:spLocks noChangeArrowheads="1"/>
            </p:cNvSpPr>
            <p:nvPr/>
          </p:nvSpPr>
          <p:spPr bwMode="auto">
            <a:xfrm>
              <a:off x="4969" y="4454"/>
              <a:ext cx="104" cy="1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6" name="Oval 268"/>
            <p:cNvSpPr>
              <a:spLocks noChangeArrowheads="1"/>
            </p:cNvSpPr>
            <p:nvPr/>
          </p:nvSpPr>
          <p:spPr bwMode="auto">
            <a:xfrm>
              <a:off x="4990" y="4475"/>
              <a:ext cx="62" cy="6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7" name="Freeform 269"/>
            <p:cNvSpPr>
              <a:spLocks/>
            </p:cNvSpPr>
            <p:nvPr/>
          </p:nvSpPr>
          <p:spPr bwMode="auto">
            <a:xfrm>
              <a:off x="4894" y="5646"/>
              <a:ext cx="161" cy="757"/>
            </a:xfrm>
            <a:custGeom>
              <a:avLst/>
              <a:gdLst/>
              <a:ahLst/>
              <a:cxnLst>
                <a:cxn ang="0">
                  <a:pos x="45" y="0"/>
                </a:cxn>
                <a:cxn ang="0">
                  <a:pos x="45" y="603"/>
                </a:cxn>
                <a:cxn ang="0">
                  <a:pos x="40" y="606"/>
                </a:cxn>
                <a:cxn ang="0">
                  <a:pos x="33" y="610"/>
                </a:cxn>
                <a:cxn ang="0">
                  <a:pos x="29" y="615"/>
                </a:cxn>
                <a:cxn ang="0">
                  <a:pos x="24" y="619"/>
                </a:cxn>
                <a:cxn ang="0">
                  <a:pos x="17" y="626"/>
                </a:cxn>
                <a:cxn ang="0">
                  <a:pos x="14" y="631"/>
                </a:cxn>
                <a:cxn ang="0">
                  <a:pos x="9" y="637"/>
                </a:cxn>
                <a:cxn ang="0">
                  <a:pos x="6" y="642"/>
                </a:cxn>
                <a:cxn ang="0">
                  <a:pos x="4" y="647"/>
                </a:cxn>
                <a:cxn ang="0">
                  <a:pos x="3" y="653"/>
                </a:cxn>
                <a:cxn ang="0">
                  <a:pos x="1" y="661"/>
                </a:cxn>
                <a:cxn ang="0">
                  <a:pos x="0" y="670"/>
                </a:cxn>
                <a:cxn ang="0">
                  <a:pos x="0" y="682"/>
                </a:cxn>
                <a:cxn ang="0">
                  <a:pos x="1" y="692"/>
                </a:cxn>
                <a:cxn ang="0">
                  <a:pos x="3" y="699"/>
                </a:cxn>
                <a:cxn ang="0">
                  <a:pos x="6" y="708"/>
                </a:cxn>
                <a:cxn ang="0">
                  <a:pos x="9" y="716"/>
                </a:cxn>
                <a:cxn ang="0">
                  <a:pos x="14" y="723"/>
                </a:cxn>
                <a:cxn ang="0">
                  <a:pos x="19" y="729"/>
                </a:cxn>
                <a:cxn ang="0">
                  <a:pos x="24" y="734"/>
                </a:cxn>
                <a:cxn ang="0">
                  <a:pos x="30" y="739"/>
                </a:cxn>
                <a:cxn ang="0">
                  <a:pos x="35" y="744"/>
                </a:cxn>
                <a:cxn ang="0">
                  <a:pos x="42" y="749"/>
                </a:cxn>
                <a:cxn ang="0">
                  <a:pos x="50" y="752"/>
                </a:cxn>
                <a:cxn ang="0">
                  <a:pos x="59" y="755"/>
                </a:cxn>
                <a:cxn ang="0">
                  <a:pos x="67" y="757"/>
                </a:cxn>
                <a:cxn ang="0">
                  <a:pos x="77" y="757"/>
                </a:cxn>
                <a:cxn ang="0">
                  <a:pos x="85" y="757"/>
                </a:cxn>
                <a:cxn ang="0">
                  <a:pos x="96" y="757"/>
                </a:cxn>
                <a:cxn ang="0">
                  <a:pos x="105" y="754"/>
                </a:cxn>
                <a:cxn ang="0">
                  <a:pos x="113" y="752"/>
                </a:cxn>
                <a:cxn ang="0">
                  <a:pos x="119" y="747"/>
                </a:cxn>
                <a:cxn ang="0">
                  <a:pos x="126" y="744"/>
                </a:cxn>
                <a:cxn ang="0">
                  <a:pos x="132" y="739"/>
                </a:cxn>
                <a:cxn ang="0">
                  <a:pos x="140" y="733"/>
                </a:cxn>
                <a:cxn ang="0">
                  <a:pos x="145" y="725"/>
                </a:cxn>
                <a:cxn ang="0">
                  <a:pos x="150" y="718"/>
                </a:cxn>
                <a:cxn ang="0">
                  <a:pos x="155" y="708"/>
                </a:cxn>
                <a:cxn ang="0">
                  <a:pos x="158" y="700"/>
                </a:cxn>
                <a:cxn ang="0">
                  <a:pos x="159" y="692"/>
                </a:cxn>
                <a:cxn ang="0">
                  <a:pos x="161" y="681"/>
                </a:cxn>
                <a:cxn ang="0">
                  <a:pos x="161" y="671"/>
                </a:cxn>
                <a:cxn ang="0">
                  <a:pos x="159" y="663"/>
                </a:cxn>
                <a:cxn ang="0">
                  <a:pos x="158" y="655"/>
                </a:cxn>
                <a:cxn ang="0">
                  <a:pos x="156" y="647"/>
                </a:cxn>
                <a:cxn ang="0">
                  <a:pos x="151" y="639"/>
                </a:cxn>
                <a:cxn ang="0">
                  <a:pos x="148" y="632"/>
                </a:cxn>
                <a:cxn ang="0">
                  <a:pos x="143" y="626"/>
                </a:cxn>
                <a:cxn ang="0">
                  <a:pos x="138" y="619"/>
                </a:cxn>
                <a:cxn ang="0">
                  <a:pos x="132" y="615"/>
                </a:cxn>
                <a:cxn ang="0">
                  <a:pos x="127" y="610"/>
                </a:cxn>
                <a:cxn ang="0">
                  <a:pos x="121" y="605"/>
                </a:cxn>
                <a:cxn ang="0">
                  <a:pos x="116" y="603"/>
                </a:cxn>
                <a:cxn ang="0">
                  <a:pos x="116" y="0"/>
                </a:cxn>
                <a:cxn ang="0">
                  <a:pos x="45" y="0"/>
                </a:cxn>
              </a:cxnLst>
              <a:rect l="0" t="0" r="r" b="b"/>
              <a:pathLst>
                <a:path w="161" h="757">
                  <a:moveTo>
                    <a:pt x="45" y="0"/>
                  </a:moveTo>
                  <a:lnTo>
                    <a:pt x="45" y="603"/>
                  </a:lnTo>
                  <a:lnTo>
                    <a:pt x="40" y="606"/>
                  </a:lnTo>
                  <a:lnTo>
                    <a:pt x="33" y="610"/>
                  </a:lnTo>
                  <a:lnTo>
                    <a:pt x="29" y="615"/>
                  </a:lnTo>
                  <a:lnTo>
                    <a:pt x="24" y="619"/>
                  </a:lnTo>
                  <a:lnTo>
                    <a:pt x="17" y="626"/>
                  </a:lnTo>
                  <a:lnTo>
                    <a:pt x="14" y="631"/>
                  </a:lnTo>
                  <a:lnTo>
                    <a:pt x="9" y="637"/>
                  </a:lnTo>
                  <a:lnTo>
                    <a:pt x="6" y="642"/>
                  </a:lnTo>
                  <a:lnTo>
                    <a:pt x="4" y="647"/>
                  </a:lnTo>
                  <a:lnTo>
                    <a:pt x="3" y="653"/>
                  </a:lnTo>
                  <a:lnTo>
                    <a:pt x="1" y="661"/>
                  </a:lnTo>
                  <a:lnTo>
                    <a:pt x="0" y="670"/>
                  </a:lnTo>
                  <a:lnTo>
                    <a:pt x="0" y="682"/>
                  </a:lnTo>
                  <a:lnTo>
                    <a:pt x="1" y="692"/>
                  </a:lnTo>
                  <a:lnTo>
                    <a:pt x="3" y="699"/>
                  </a:lnTo>
                  <a:lnTo>
                    <a:pt x="6" y="708"/>
                  </a:lnTo>
                  <a:lnTo>
                    <a:pt x="9" y="716"/>
                  </a:lnTo>
                  <a:lnTo>
                    <a:pt x="14" y="723"/>
                  </a:lnTo>
                  <a:lnTo>
                    <a:pt x="19" y="729"/>
                  </a:lnTo>
                  <a:lnTo>
                    <a:pt x="24" y="734"/>
                  </a:lnTo>
                  <a:lnTo>
                    <a:pt x="30" y="739"/>
                  </a:lnTo>
                  <a:lnTo>
                    <a:pt x="35" y="744"/>
                  </a:lnTo>
                  <a:lnTo>
                    <a:pt x="42" y="749"/>
                  </a:lnTo>
                  <a:lnTo>
                    <a:pt x="50" y="752"/>
                  </a:lnTo>
                  <a:lnTo>
                    <a:pt x="59" y="755"/>
                  </a:lnTo>
                  <a:lnTo>
                    <a:pt x="67" y="757"/>
                  </a:lnTo>
                  <a:lnTo>
                    <a:pt x="77" y="757"/>
                  </a:lnTo>
                  <a:lnTo>
                    <a:pt x="85" y="757"/>
                  </a:lnTo>
                  <a:lnTo>
                    <a:pt x="96" y="757"/>
                  </a:lnTo>
                  <a:lnTo>
                    <a:pt x="105" y="754"/>
                  </a:lnTo>
                  <a:lnTo>
                    <a:pt x="113" y="752"/>
                  </a:lnTo>
                  <a:lnTo>
                    <a:pt x="119" y="747"/>
                  </a:lnTo>
                  <a:lnTo>
                    <a:pt x="126" y="744"/>
                  </a:lnTo>
                  <a:lnTo>
                    <a:pt x="132" y="739"/>
                  </a:lnTo>
                  <a:lnTo>
                    <a:pt x="140" y="733"/>
                  </a:lnTo>
                  <a:lnTo>
                    <a:pt x="145" y="725"/>
                  </a:lnTo>
                  <a:lnTo>
                    <a:pt x="150" y="718"/>
                  </a:lnTo>
                  <a:lnTo>
                    <a:pt x="155" y="708"/>
                  </a:lnTo>
                  <a:lnTo>
                    <a:pt x="158" y="700"/>
                  </a:lnTo>
                  <a:lnTo>
                    <a:pt x="159" y="692"/>
                  </a:lnTo>
                  <a:lnTo>
                    <a:pt x="161" y="681"/>
                  </a:lnTo>
                  <a:lnTo>
                    <a:pt x="161" y="671"/>
                  </a:lnTo>
                  <a:lnTo>
                    <a:pt x="159" y="663"/>
                  </a:lnTo>
                  <a:lnTo>
                    <a:pt x="158" y="655"/>
                  </a:lnTo>
                  <a:lnTo>
                    <a:pt x="156" y="647"/>
                  </a:lnTo>
                  <a:lnTo>
                    <a:pt x="151" y="639"/>
                  </a:lnTo>
                  <a:lnTo>
                    <a:pt x="148" y="632"/>
                  </a:lnTo>
                  <a:lnTo>
                    <a:pt x="143" y="626"/>
                  </a:lnTo>
                  <a:lnTo>
                    <a:pt x="138" y="619"/>
                  </a:lnTo>
                  <a:lnTo>
                    <a:pt x="132" y="615"/>
                  </a:lnTo>
                  <a:lnTo>
                    <a:pt x="127" y="610"/>
                  </a:lnTo>
                  <a:lnTo>
                    <a:pt x="121" y="605"/>
                  </a:lnTo>
                  <a:lnTo>
                    <a:pt x="116" y="603"/>
                  </a:lnTo>
                  <a:lnTo>
                    <a:pt x="116" y="0"/>
                  </a:lnTo>
                  <a:lnTo>
                    <a:pt x="45" y="0"/>
                  </a:lnTo>
                  <a:close/>
                </a:path>
              </a:pathLst>
            </a:custGeom>
            <a:solidFill>
              <a:srgbClr val="E0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8" name="Freeform 270"/>
            <p:cNvSpPr>
              <a:spLocks/>
            </p:cNvSpPr>
            <p:nvPr/>
          </p:nvSpPr>
          <p:spPr bwMode="auto">
            <a:xfrm>
              <a:off x="4910" y="5580"/>
              <a:ext cx="129" cy="810"/>
            </a:xfrm>
            <a:custGeom>
              <a:avLst/>
              <a:gdLst/>
              <a:ahLst/>
              <a:cxnLst>
                <a:cxn ang="0">
                  <a:pos x="45" y="0"/>
                </a:cxn>
                <a:cxn ang="0">
                  <a:pos x="45" y="666"/>
                </a:cxn>
                <a:cxn ang="0">
                  <a:pos x="43" y="674"/>
                </a:cxn>
                <a:cxn ang="0">
                  <a:pos x="40" y="681"/>
                </a:cxn>
                <a:cxn ang="0">
                  <a:pos x="35" y="685"/>
                </a:cxn>
                <a:cxn ang="0">
                  <a:pos x="32" y="687"/>
                </a:cxn>
                <a:cxn ang="0">
                  <a:pos x="27" y="692"/>
                </a:cxn>
                <a:cxn ang="0">
                  <a:pos x="22" y="695"/>
                </a:cxn>
                <a:cxn ang="0">
                  <a:pos x="17" y="698"/>
                </a:cxn>
                <a:cxn ang="0">
                  <a:pos x="14" y="703"/>
                </a:cxn>
                <a:cxn ang="0">
                  <a:pos x="11" y="708"/>
                </a:cxn>
                <a:cxn ang="0">
                  <a:pos x="8" y="713"/>
                </a:cxn>
                <a:cxn ang="0">
                  <a:pos x="5" y="718"/>
                </a:cxn>
                <a:cxn ang="0">
                  <a:pos x="3" y="721"/>
                </a:cxn>
                <a:cxn ang="0">
                  <a:pos x="3" y="726"/>
                </a:cxn>
                <a:cxn ang="0">
                  <a:pos x="0" y="732"/>
                </a:cxn>
                <a:cxn ang="0">
                  <a:pos x="0" y="739"/>
                </a:cxn>
                <a:cxn ang="0">
                  <a:pos x="0" y="750"/>
                </a:cxn>
                <a:cxn ang="0">
                  <a:pos x="0" y="757"/>
                </a:cxn>
                <a:cxn ang="0">
                  <a:pos x="3" y="763"/>
                </a:cxn>
                <a:cxn ang="0">
                  <a:pos x="5" y="770"/>
                </a:cxn>
                <a:cxn ang="0">
                  <a:pos x="8" y="776"/>
                </a:cxn>
                <a:cxn ang="0">
                  <a:pos x="11" y="782"/>
                </a:cxn>
                <a:cxn ang="0">
                  <a:pos x="14" y="787"/>
                </a:cxn>
                <a:cxn ang="0">
                  <a:pos x="19" y="792"/>
                </a:cxn>
                <a:cxn ang="0">
                  <a:pos x="24" y="795"/>
                </a:cxn>
                <a:cxn ang="0">
                  <a:pos x="29" y="800"/>
                </a:cxn>
                <a:cxn ang="0">
                  <a:pos x="34" y="803"/>
                </a:cxn>
                <a:cxn ang="0">
                  <a:pos x="40" y="805"/>
                </a:cxn>
                <a:cxn ang="0">
                  <a:pos x="48" y="808"/>
                </a:cxn>
                <a:cxn ang="0">
                  <a:pos x="55" y="810"/>
                </a:cxn>
                <a:cxn ang="0">
                  <a:pos x="63" y="810"/>
                </a:cxn>
                <a:cxn ang="0">
                  <a:pos x="68" y="810"/>
                </a:cxn>
                <a:cxn ang="0">
                  <a:pos x="77" y="810"/>
                </a:cxn>
                <a:cxn ang="0">
                  <a:pos x="84" y="808"/>
                </a:cxn>
                <a:cxn ang="0">
                  <a:pos x="90" y="805"/>
                </a:cxn>
                <a:cxn ang="0">
                  <a:pos x="95" y="802"/>
                </a:cxn>
                <a:cxn ang="0">
                  <a:pos x="101" y="799"/>
                </a:cxn>
                <a:cxn ang="0">
                  <a:pos x="106" y="795"/>
                </a:cxn>
                <a:cxn ang="0">
                  <a:pos x="113" y="789"/>
                </a:cxn>
                <a:cxn ang="0">
                  <a:pos x="118" y="784"/>
                </a:cxn>
                <a:cxn ang="0">
                  <a:pos x="121" y="778"/>
                </a:cxn>
                <a:cxn ang="0">
                  <a:pos x="124" y="771"/>
                </a:cxn>
                <a:cxn ang="0">
                  <a:pos x="127" y="763"/>
                </a:cxn>
                <a:cxn ang="0">
                  <a:pos x="129" y="757"/>
                </a:cxn>
                <a:cxn ang="0">
                  <a:pos x="129" y="748"/>
                </a:cxn>
                <a:cxn ang="0">
                  <a:pos x="129" y="740"/>
                </a:cxn>
                <a:cxn ang="0">
                  <a:pos x="129" y="734"/>
                </a:cxn>
                <a:cxn ang="0">
                  <a:pos x="127" y="727"/>
                </a:cxn>
                <a:cxn ang="0">
                  <a:pos x="126" y="721"/>
                </a:cxn>
                <a:cxn ang="0">
                  <a:pos x="122" y="713"/>
                </a:cxn>
                <a:cxn ang="0">
                  <a:pos x="119" y="708"/>
                </a:cxn>
                <a:cxn ang="0">
                  <a:pos x="114" y="703"/>
                </a:cxn>
                <a:cxn ang="0">
                  <a:pos x="111" y="700"/>
                </a:cxn>
                <a:cxn ang="0">
                  <a:pos x="106" y="695"/>
                </a:cxn>
                <a:cxn ang="0">
                  <a:pos x="101" y="690"/>
                </a:cxn>
                <a:cxn ang="0">
                  <a:pos x="97" y="687"/>
                </a:cxn>
                <a:cxn ang="0">
                  <a:pos x="92" y="684"/>
                </a:cxn>
                <a:cxn ang="0">
                  <a:pos x="87" y="679"/>
                </a:cxn>
                <a:cxn ang="0">
                  <a:pos x="85" y="671"/>
                </a:cxn>
                <a:cxn ang="0">
                  <a:pos x="84" y="664"/>
                </a:cxn>
                <a:cxn ang="0">
                  <a:pos x="84" y="0"/>
                </a:cxn>
                <a:cxn ang="0">
                  <a:pos x="45" y="0"/>
                </a:cxn>
              </a:cxnLst>
              <a:rect l="0" t="0" r="r" b="b"/>
              <a:pathLst>
                <a:path w="129" h="810">
                  <a:moveTo>
                    <a:pt x="45" y="0"/>
                  </a:moveTo>
                  <a:lnTo>
                    <a:pt x="45" y="666"/>
                  </a:lnTo>
                  <a:lnTo>
                    <a:pt x="43" y="674"/>
                  </a:lnTo>
                  <a:lnTo>
                    <a:pt x="40" y="681"/>
                  </a:lnTo>
                  <a:lnTo>
                    <a:pt x="35" y="685"/>
                  </a:lnTo>
                  <a:lnTo>
                    <a:pt x="32" y="687"/>
                  </a:lnTo>
                  <a:lnTo>
                    <a:pt x="27" y="692"/>
                  </a:lnTo>
                  <a:lnTo>
                    <a:pt x="22" y="695"/>
                  </a:lnTo>
                  <a:lnTo>
                    <a:pt x="17" y="698"/>
                  </a:lnTo>
                  <a:lnTo>
                    <a:pt x="14" y="703"/>
                  </a:lnTo>
                  <a:lnTo>
                    <a:pt x="11" y="708"/>
                  </a:lnTo>
                  <a:lnTo>
                    <a:pt x="8" y="713"/>
                  </a:lnTo>
                  <a:lnTo>
                    <a:pt x="5" y="718"/>
                  </a:lnTo>
                  <a:lnTo>
                    <a:pt x="3" y="721"/>
                  </a:lnTo>
                  <a:lnTo>
                    <a:pt x="3" y="726"/>
                  </a:lnTo>
                  <a:lnTo>
                    <a:pt x="0" y="732"/>
                  </a:lnTo>
                  <a:lnTo>
                    <a:pt x="0" y="739"/>
                  </a:lnTo>
                  <a:lnTo>
                    <a:pt x="0" y="750"/>
                  </a:lnTo>
                  <a:lnTo>
                    <a:pt x="0" y="757"/>
                  </a:lnTo>
                  <a:lnTo>
                    <a:pt x="3" y="763"/>
                  </a:lnTo>
                  <a:lnTo>
                    <a:pt x="5" y="770"/>
                  </a:lnTo>
                  <a:lnTo>
                    <a:pt x="8" y="776"/>
                  </a:lnTo>
                  <a:lnTo>
                    <a:pt x="11" y="782"/>
                  </a:lnTo>
                  <a:lnTo>
                    <a:pt x="14" y="787"/>
                  </a:lnTo>
                  <a:lnTo>
                    <a:pt x="19" y="792"/>
                  </a:lnTo>
                  <a:lnTo>
                    <a:pt x="24" y="795"/>
                  </a:lnTo>
                  <a:lnTo>
                    <a:pt x="29" y="800"/>
                  </a:lnTo>
                  <a:lnTo>
                    <a:pt x="34" y="803"/>
                  </a:lnTo>
                  <a:lnTo>
                    <a:pt x="40" y="805"/>
                  </a:lnTo>
                  <a:lnTo>
                    <a:pt x="48" y="808"/>
                  </a:lnTo>
                  <a:lnTo>
                    <a:pt x="55" y="810"/>
                  </a:lnTo>
                  <a:lnTo>
                    <a:pt x="63" y="810"/>
                  </a:lnTo>
                  <a:lnTo>
                    <a:pt x="68" y="810"/>
                  </a:lnTo>
                  <a:lnTo>
                    <a:pt x="77" y="810"/>
                  </a:lnTo>
                  <a:lnTo>
                    <a:pt x="84" y="808"/>
                  </a:lnTo>
                  <a:lnTo>
                    <a:pt x="90" y="805"/>
                  </a:lnTo>
                  <a:lnTo>
                    <a:pt x="95" y="802"/>
                  </a:lnTo>
                  <a:lnTo>
                    <a:pt x="101" y="799"/>
                  </a:lnTo>
                  <a:lnTo>
                    <a:pt x="106" y="795"/>
                  </a:lnTo>
                  <a:lnTo>
                    <a:pt x="113" y="789"/>
                  </a:lnTo>
                  <a:lnTo>
                    <a:pt x="118" y="784"/>
                  </a:lnTo>
                  <a:lnTo>
                    <a:pt x="121" y="778"/>
                  </a:lnTo>
                  <a:lnTo>
                    <a:pt x="124" y="771"/>
                  </a:lnTo>
                  <a:lnTo>
                    <a:pt x="127" y="763"/>
                  </a:lnTo>
                  <a:lnTo>
                    <a:pt x="129" y="757"/>
                  </a:lnTo>
                  <a:lnTo>
                    <a:pt x="129" y="748"/>
                  </a:lnTo>
                  <a:lnTo>
                    <a:pt x="129" y="740"/>
                  </a:lnTo>
                  <a:lnTo>
                    <a:pt x="129" y="734"/>
                  </a:lnTo>
                  <a:lnTo>
                    <a:pt x="127" y="727"/>
                  </a:lnTo>
                  <a:lnTo>
                    <a:pt x="126" y="721"/>
                  </a:lnTo>
                  <a:lnTo>
                    <a:pt x="122" y="713"/>
                  </a:lnTo>
                  <a:lnTo>
                    <a:pt x="119" y="708"/>
                  </a:lnTo>
                  <a:lnTo>
                    <a:pt x="114" y="703"/>
                  </a:lnTo>
                  <a:lnTo>
                    <a:pt x="111" y="700"/>
                  </a:lnTo>
                  <a:lnTo>
                    <a:pt x="106" y="695"/>
                  </a:lnTo>
                  <a:lnTo>
                    <a:pt x="101" y="690"/>
                  </a:lnTo>
                  <a:lnTo>
                    <a:pt x="97" y="687"/>
                  </a:lnTo>
                  <a:lnTo>
                    <a:pt x="92" y="684"/>
                  </a:lnTo>
                  <a:lnTo>
                    <a:pt x="87" y="679"/>
                  </a:lnTo>
                  <a:lnTo>
                    <a:pt x="85" y="671"/>
                  </a:lnTo>
                  <a:lnTo>
                    <a:pt x="84" y="664"/>
                  </a:lnTo>
                  <a:lnTo>
                    <a:pt x="84" y="0"/>
                  </a:lnTo>
                  <a:lnTo>
                    <a:pt x="45"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19" name="Oval 271"/>
            <p:cNvSpPr>
              <a:spLocks noChangeArrowheads="1"/>
            </p:cNvSpPr>
            <p:nvPr/>
          </p:nvSpPr>
          <p:spPr bwMode="auto">
            <a:xfrm>
              <a:off x="4966" y="5586"/>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0" name="Oval 272"/>
            <p:cNvSpPr>
              <a:spLocks noChangeArrowheads="1"/>
            </p:cNvSpPr>
            <p:nvPr/>
          </p:nvSpPr>
          <p:spPr bwMode="auto">
            <a:xfrm>
              <a:off x="4924" y="5586"/>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1" name="Oval 273"/>
            <p:cNvSpPr>
              <a:spLocks noChangeArrowheads="1"/>
            </p:cNvSpPr>
            <p:nvPr/>
          </p:nvSpPr>
          <p:spPr bwMode="auto">
            <a:xfrm>
              <a:off x="4924" y="5559"/>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2" name="Oval 274"/>
            <p:cNvSpPr>
              <a:spLocks noChangeArrowheads="1"/>
            </p:cNvSpPr>
            <p:nvPr/>
          </p:nvSpPr>
          <p:spPr bwMode="auto">
            <a:xfrm>
              <a:off x="4979" y="5550"/>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3" name="Oval 275"/>
            <p:cNvSpPr>
              <a:spLocks noChangeArrowheads="1"/>
            </p:cNvSpPr>
            <p:nvPr/>
          </p:nvSpPr>
          <p:spPr bwMode="auto">
            <a:xfrm>
              <a:off x="4953" y="5550"/>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4" name="Oval 276"/>
            <p:cNvSpPr>
              <a:spLocks noChangeArrowheads="1"/>
            </p:cNvSpPr>
            <p:nvPr/>
          </p:nvSpPr>
          <p:spPr bwMode="auto">
            <a:xfrm>
              <a:off x="5010" y="5578"/>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5" name="Oval 277"/>
            <p:cNvSpPr>
              <a:spLocks noChangeArrowheads="1"/>
            </p:cNvSpPr>
            <p:nvPr/>
          </p:nvSpPr>
          <p:spPr bwMode="auto">
            <a:xfrm>
              <a:off x="5031" y="5550"/>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6" name="Oval 278"/>
            <p:cNvSpPr>
              <a:spLocks noChangeArrowheads="1"/>
            </p:cNvSpPr>
            <p:nvPr/>
          </p:nvSpPr>
          <p:spPr bwMode="auto">
            <a:xfrm>
              <a:off x="5031" y="5531"/>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7" name="Oval 279"/>
            <p:cNvSpPr>
              <a:spLocks noChangeArrowheads="1"/>
            </p:cNvSpPr>
            <p:nvPr/>
          </p:nvSpPr>
          <p:spPr bwMode="auto">
            <a:xfrm>
              <a:off x="5136" y="5510"/>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8" name="Oval 280"/>
            <p:cNvSpPr>
              <a:spLocks noChangeArrowheads="1"/>
            </p:cNvSpPr>
            <p:nvPr/>
          </p:nvSpPr>
          <p:spPr bwMode="auto">
            <a:xfrm>
              <a:off x="5084" y="5517"/>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29" name="Oval 281"/>
            <p:cNvSpPr>
              <a:spLocks noChangeArrowheads="1"/>
            </p:cNvSpPr>
            <p:nvPr/>
          </p:nvSpPr>
          <p:spPr bwMode="auto">
            <a:xfrm>
              <a:off x="5065" y="5502"/>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0" name="Oval 282"/>
            <p:cNvSpPr>
              <a:spLocks noChangeArrowheads="1"/>
            </p:cNvSpPr>
            <p:nvPr/>
          </p:nvSpPr>
          <p:spPr bwMode="auto">
            <a:xfrm>
              <a:off x="5284" y="5428"/>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1" name="Oval 283"/>
            <p:cNvSpPr>
              <a:spLocks noChangeArrowheads="1"/>
            </p:cNvSpPr>
            <p:nvPr/>
          </p:nvSpPr>
          <p:spPr bwMode="auto">
            <a:xfrm>
              <a:off x="5178" y="5468"/>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2" name="Oval 284"/>
            <p:cNvSpPr>
              <a:spLocks noChangeArrowheads="1"/>
            </p:cNvSpPr>
            <p:nvPr/>
          </p:nvSpPr>
          <p:spPr bwMode="auto">
            <a:xfrm>
              <a:off x="5218" y="5444"/>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3" name="Oval 285"/>
            <p:cNvSpPr>
              <a:spLocks noChangeArrowheads="1"/>
            </p:cNvSpPr>
            <p:nvPr/>
          </p:nvSpPr>
          <p:spPr bwMode="auto">
            <a:xfrm>
              <a:off x="5041" y="5444"/>
              <a:ext cx="37" cy="35"/>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4" name="Oval 286"/>
            <p:cNvSpPr>
              <a:spLocks noChangeArrowheads="1"/>
            </p:cNvSpPr>
            <p:nvPr/>
          </p:nvSpPr>
          <p:spPr bwMode="auto">
            <a:xfrm>
              <a:off x="4995" y="5495"/>
              <a:ext cx="37" cy="38"/>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5" name="Oval 287"/>
            <p:cNvSpPr>
              <a:spLocks noChangeArrowheads="1"/>
            </p:cNvSpPr>
            <p:nvPr/>
          </p:nvSpPr>
          <p:spPr bwMode="auto">
            <a:xfrm>
              <a:off x="4978" y="5497"/>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6" name="Oval 288"/>
            <p:cNvSpPr>
              <a:spLocks noChangeArrowheads="1"/>
            </p:cNvSpPr>
            <p:nvPr/>
          </p:nvSpPr>
          <p:spPr bwMode="auto">
            <a:xfrm>
              <a:off x="4976" y="5460"/>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7" name="Oval 289"/>
            <p:cNvSpPr>
              <a:spLocks noChangeArrowheads="1"/>
            </p:cNvSpPr>
            <p:nvPr/>
          </p:nvSpPr>
          <p:spPr bwMode="auto">
            <a:xfrm>
              <a:off x="4948" y="5458"/>
              <a:ext cx="39"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8" name="Oval 290"/>
            <p:cNvSpPr>
              <a:spLocks noChangeArrowheads="1"/>
            </p:cNvSpPr>
            <p:nvPr/>
          </p:nvSpPr>
          <p:spPr bwMode="auto">
            <a:xfrm>
              <a:off x="5171" y="5400"/>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39" name="Oval 291"/>
            <p:cNvSpPr>
              <a:spLocks noChangeArrowheads="1"/>
            </p:cNvSpPr>
            <p:nvPr/>
          </p:nvSpPr>
          <p:spPr bwMode="auto">
            <a:xfrm>
              <a:off x="4894" y="5442"/>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0" name="Oval 292"/>
            <p:cNvSpPr>
              <a:spLocks noChangeArrowheads="1"/>
            </p:cNvSpPr>
            <p:nvPr/>
          </p:nvSpPr>
          <p:spPr bwMode="auto">
            <a:xfrm>
              <a:off x="5068" y="5384"/>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1" name="Oval 293"/>
            <p:cNvSpPr>
              <a:spLocks noChangeArrowheads="1"/>
            </p:cNvSpPr>
            <p:nvPr/>
          </p:nvSpPr>
          <p:spPr bwMode="auto">
            <a:xfrm>
              <a:off x="5110" y="5319"/>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2" name="Oval 294"/>
            <p:cNvSpPr>
              <a:spLocks noChangeArrowheads="1"/>
            </p:cNvSpPr>
            <p:nvPr/>
          </p:nvSpPr>
          <p:spPr bwMode="auto">
            <a:xfrm>
              <a:off x="5084" y="5340"/>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3" name="Oval 295"/>
            <p:cNvSpPr>
              <a:spLocks noChangeArrowheads="1"/>
            </p:cNvSpPr>
            <p:nvPr/>
          </p:nvSpPr>
          <p:spPr bwMode="auto">
            <a:xfrm>
              <a:off x="4894" y="5397"/>
              <a:ext cx="35"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4" name="Oval 296"/>
            <p:cNvSpPr>
              <a:spLocks noChangeArrowheads="1"/>
            </p:cNvSpPr>
            <p:nvPr/>
          </p:nvSpPr>
          <p:spPr bwMode="auto">
            <a:xfrm>
              <a:off x="4894" y="5360"/>
              <a:ext cx="35"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5" name="Oval 297"/>
            <p:cNvSpPr>
              <a:spLocks noChangeArrowheads="1"/>
            </p:cNvSpPr>
            <p:nvPr/>
          </p:nvSpPr>
          <p:spPr bwMode="auto">
            <a:xfrm>
              <a:off x="4894" y="5313"/>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6" name="Oval 298"/>
            <p:cNvSpPr>
              <a:spLocks noChangeArrowheads="1"/>
            </p:cNvSpPr>
            <p:nvPr/>
          </p:nvSpPr>
          <p:spPr bwMode="auto">
            <a:xfrm>
              <a:off x="4768" y="5373"/>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7" name="Oval 299"/>
            <p:cNvSpPr>
              <a:spLocks noChangeArrowheads="1"/>
            </p:cNvSpPr>
            <p:nvPr/>
          </p:nvSpPr>
          <p:spPr bwMode="auto">
            <a:xfrm>
              <a:off x="4737" y="5348"/>
              <a:ext cx="39" cy="39"/>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8" name="Oval 300"/>
            <p:cNvSpPr>
              <a:spLocks noChangeArrowheads="1"/>
            </p:cNvSpPr>
            <p:nvPr/>
          </p:nvSpPr>
          <p:spPr bwMode="auto">
            <a:xfrm>
              <a:off x="4768" y="5436"/>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49" name="Oval 301"/>
            <p:cNvSpPr>
              <a:spLocks noChangeArrowheads="1"/>
            </p:cNvSpPr>
            <p:nvPr/>
          </p:nvSpPr>
          <p:spPr bwMode="auto">
            <a:xfrm>
              <a:off x="4724" y="5434"/>
              <a:ext cx="37" cy="36"/>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0" name="Oval 302"/>
            <p:cNvSpPr>
              <a:spLocks noChangeArrowheads="1"/>
            </p:cNvSpPr>
            <p:nvPr/>
          </p:nvSpPr>
          <p:spPr bwMode="auto">
            <a:xfrm>
              <a:off x="4869" y="5494"/>
              <a:ext cx="38"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1" name="Oval 303"/>
            <p:cNvSpPr>
              <a:spLocks noChangeArrowheads="1"/>
            </p:cNvSpPr>
            <p:nvPr/>
          </p:nvSpPr>
          <p:spPr bwMode="auto">
            <a:xfrm>
              <a:off x="4755" y="5533"/>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2" name="Oval 304"/>
            <p:cNvSpPr>
              <a:spLocks noChangeArrowheads="1"/>
            </p:cNvSpPr>
            <p:nvPr/>
          </p:nvSpPr>
          <p:spPr bwMode="auto">
            <a:xfrm>
              <a:off x="4813" y="5534"/>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3" name="Oval 305"/>
            <p:cNvSpPr>
              <a:spLocks noChangeArrowheads="1"/>
            </p:cNvSpPr>
            <p:nvPr/>
          </p:nvSpPr>
          <p:spPr bwMode="auto">
            <a:xfrm>
              <a:off x="4813" y="5549"/>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4" name="Oval 306"/>
            <p:cNvSpPr>
              <a:spLocks noChangeArrowheads="1"/>
            </p:cNvSpPr>
            <p:nvPr/>
          </p:nvSpPr>
          <p:spPr bwMode="auto">
            <a:xfrm>
              <a:off x="4866" y="5526"/>
              <a:ext cx="39"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5" name="Oval 307"/>
            <p:cNvSpPr>
              <a:spLocks noChangeArrowheads="1"/>
            </p:cNvSpPr>
            <p:nvPr/>
          </p:nvSpPr>
          <p:spPr bwMode="auto">
            <a:xfrm>
              <a:off x="4871" y="5549"/>
              <a:ext cx="37" cy="37"/>
            </a:xfrm>
            <a:prstGeom prst="ellipse">
              <a:avLst/>
            </a:prstGeom>
            <a:solidFill>
              <a:srgbClr val="E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6" name="Oval 308"/>
            <p:cNvSpPr>
              <a:spLocks noChangeArrowheads="1"/>
            </p:cNvSpPr>
            <p:nvPr/>
          </p:nvSpPr>
          <p:spPr bwMode="auto">
            <a:xfrm>
              <a:off x="5032" y="5318"/>
              <a:ext cx="44" cy="45"/>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7" name="Oval 309"/>
            <p:cNvSpPr>
              <a:spLocks noChangeArrowheads="1"/>
            </p:cNvSpPr>
            <p:nvPr/>
          </p:nvSpPr>
          <p:spPr bwMode="auto">
            <a:xfrm>
              <a:off x="4856" y="5309"/>
              <a:ext cx="46"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8" name="Oval 310"/>
            <p:cNvSpPr>
              <a:spLocks noChangeArrowheads="1"/>
            </p:cNvSpPr>
            <p:nvPr/>
          </p:nvSpPr>
          <p:spPr bwMode="auto">
            <a:xfrm>
              <a:off x="4887" y="5254"/>
              <a:ext cx="45"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59" name="Oval 311"/>
            <p:cNvSpPr>
              <a:spLocks noChangeArrowheads="1"/>
            </p:cNvSpPr>
            <p:nvPr/>
          </p:nvSpPr>
          <p:spPr bwMode="auto">
            <a:xfrm>
              <a:off x="4881" y="5196"/>
              <a:ext cx="43"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0" name="Oval 312"/>
            <p:cNvSpPr>
              <a:spLocks noChangeArrowheads="1"/>
            </p:cNvSpPr>
            <p:nvPr/>
          </p:nvSpPr>
          <p:spPr bwMode="auto">
            <a:xfrm>
              <a:off x="4855" y="5256"/>
              <a:ext cx="45"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1" name="Oval 313"/>
            <p:cNvSpPr>
              <a:spLocks noChangeArrowheads="1"/>
            </p:cNvSpPr>
            <p:nvPr/>
          </p:nvSpPr>
          <p:spPr bwMode="auto">
            <a:xfrm>
              <a:off x="4800" y="5256"/>
              <a:ext cx="45"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2" name="Oval 314"/>
            <p:cNvSpPr>
              <a:spLocks noChangeArrowheads="1"/>
            </p:cNvSpPr>
            <p:nvPr/>
          </p:nvSpPr>
          <p:spPr bwMode="auto">
            <a:xfrm>
              <a:off x="4740" y="5193"/>
              <a:ext cx="45" cy="44"/>
            </a:xfrm>
            <a:prstGeom prst="ellipse">
              <a:avLst/>
            </a:prstGeom>
            <a:solidFill>
              <a:srgbClr val="FF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3" name="Oval 315"/>
            <p:cNvSpPr>
              <a:spLocks noChangeArrowheads="1"/>
            </p:cNvSpPr>
            <p:nvPr/>
          </p:nvSpPr>
          <p:spPr bwMode="auto">
            <a:xfrm>
              <a:off x="5041" y="5633"/>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4" name="Oval 316"/>
            <p:cNvSpPr>
              <a:spLocks noChangeArrowheads="1"/>
            </p:cNvSpPr>
            <p:nvPr/>
          </p:nvSpPr>
          <p:spPr bwMode="auto">
            <a:xfrm>
              <a:off x="5034" y="5609"/>
              <a:ext cx="18"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5" name="Oval 317"/>
            <p:cNvSpPr>
              <a:spLocks noChangeArrowheads="1"/>
            </p:cNvSpPr>
            <p:nvPr/>
          </p:nvSpPr>
          <p:spPr bwMode="auto">
            <a:xfrm>
              <a:off x="5194" y="5458"/>
              <a:ext cx="19"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6" name="Oval 318"/>
            <p:cNvSpPr>
              <a:spLocks noChangeArrowheads="1"/>
            </p:cNvSpPr>
            <p:nvPr/>
          </p:nvSpPr>
          <p:spPr bwMode="auto">
            <a:xfrm>
              <a:off x="5165" y="5458"/>
              <a:ext cx="19"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7" name="Oval 319"/>
            <p:cNvSpPr>
              <a:spLocks noChangeArrowheads="1"/>
            </p:cNvSpPr>
            <p:nvPr/>
          </p:nvSpPr>
          <p:spPr bwMode="auto">
            <a:xfrm>
              <a:off x="5192" y="5389"/>
              <a:ext cx="20"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8" name="Oval 320"/>
            <p:cNvSpPr>
              <a:spLocks noChangeArrowheads="1"/>
            </p:cNvSpPr>
            <p:nvPr/>
          </p:nvSpPr>
          <p:spPr bwMode="auto">
            <a:xfrm>
              <a:off x="5139" y="5447"/>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69" name="Oval 321"/>
            <p:cNvSpPr>
              <a:spLocks noChangeArrowheads="1"/>
            </p:cNvSpPr>
            <p:nvPr/>
          </p:nvSpPr>
          <p:spPr bwMode="auto">
            <a:xfrm>
              <a:off x="5108" y="5476"/>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0" name="Oval 322"/>
            <p:cNvSpPr>
              <a:spLocks noChangeArrowheads="1"/>
            </p:cNvSpPr>
            <p:nvPr/>
          </p:nvSpPr>
          <p:spPr bwMode="auto">
            <a:xfrm>
              <a:off x="5063" y="5489"/>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1" name="Oval 323"/>
            <p:cNvSpPr>
              <a:spLocks noChangeArrowheads="1"/>
            </p:cNvSpPr>
            <p:nvPr/>
          </p:nvSpPr>
          <p:spPr bwMode="auto">
            <a:xfrm>
              <a:off x="5120" y="5428"/>
              <a:ext cx="17"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2" name="Oval 324"/>
            <p:cNvSpPr>
              <a:spLocks noChangeArrowheads="1"/>
            </p:cNvSpPr>
            <p:nvPr/>
          </p:nvSpPr>
          <p:spPr bwMode="auto">
            <a:xfrm>
              <a:off x="5137" y="5403"/>
              <a:ext cx="18"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3" name="Oval 325"/>
            <p:cNvSpPr>
              <a:spLocks noChangeArrowheads="1"/>
            </p:cNvSpPr>
            <p:nvPr/>
          </p:nvSpPr>
          <p:spPr bwMode="auto">
            <a:xfrm>
              <a:off x="5137" y="5361"/>
              <a:ext cx="18"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4" name="Oval 326"/>
            <p:cNvSpPr>
              <a:spLocks noChangeArrowheads="1"/>
            </p:cNvSpPr>
            <p:nvPr/>
          </p:nvSpPr>
          <p:spPr bwMode="auto">
            <a:xfrm>
              <a:off x="5100" y="5405"/>
              <a:ext cx="20"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5" name="Oval 327"/>
            <p:cNvSpPr>
              <a:spLocks noChangeArrowheads="1"/>
            </p:cNvSpPr>
            <p:nvPr/>
          </p:nvSpPr>
          <p:spPr bwMode="auto">
            <a:xfrm>
              <a:off x="5023" y="5457"/>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6" name="Oval 328"/>
            <p:cNvSpPr>
              <a:spLocks noChangeArrowheads="1"/>
            </p:cNvSpPr>
            <p:nvPr/>
          </p:nvSpPr>
          <p:spPr bwMode="auto">
            <a:xfrm>
              <a:off x="5026" y="5434"/>
              <a:ext cx="19"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7" name="Oval 329"/>
            <p:cNvSpPr>
              <a:spLocks noChangeArrowheads="1"/>
            </p:cNvSpPr>
            <p:nvPr/>
          </p:nvSpPr>
          <p:spPr bwMode="auto">
            <a:xfrm>
              <a:off x="5049" y="5408"/>
              <a:ext cx="17"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8" name="Oval 330"/>
            <p:cNvSpPr>
              <a:spLocks noChangeArrowheads="1"/>
            </p:cNvSpPr>
            <p:nvPr/>
          </p:nvSpPr>
          <p:spPr bwMode="auto">
            <a:xfrm>
              <a:off x="5071" y="5339"/>
              <a:ext cx="20"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79" name="Oval 331"/>
            <p:cNvSpPr>
              <a:spLocks noChangeArrowheads="1"/>
            </p:cNvSpPr>
            <p:nvPr/>
          </p:nvSpPr>
          <p:spPr bwMode="auto">
            <a:xfrm>
              <a:off x="5070" y="5287"/>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0" name="Oval 332"/>
            <p:cNvSpPr>
              <a:spLocks noChangeArrowheads="1"/>
            </p:cNvSpPr>
            <p:nvPr/>
          </p:nvSpPr>
          <p:spPr bwMode="auto">
            <a:xfrm>
              <a:off x="4992" y="5348"/>
              <a:ext cx="19"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1" name="Oval 333"/>
            <p:cNvSpPr>
              <a:spLocks noChangeArrowheads="1"/>
            </p:cNvSpPr>
            <p:nvPr/>
          </p:nvSpPr>
          <p:spPr bwMode="auto">
            <a:xfrm>
              <a:off x="4961" y="5392"/>
              <a:ext cx="20"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2" name="Oval 334"/>
            <p:cNvSpPr>
              <a:spLocks noChangeArrowheads="1"/>
            </p:cNvSpPr>
            <p:nvPr/>
          </p:nvSpPr>
          <p:spPr bwMode="auto">
            <a:xfrm>
              <a:off x="4882" y="5604"/>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3" name="Oval 335"/>
            <p:cNvSpPr>
              <a:spLocks noChangeArrowheads="1"/>
            </p:cNvSpPr>
            <p:nvPr/>
          </p:nvSpPr>
          <p:spPr bwMode="auto">
            <a:xfrm>
              <a:off x="4942" y="5554"/>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4" name="Oval 336"/>
            <p:cNvSpPr>
              <a:spLocks noChangeArrowheads="1"/>
            </p:cNvSpPr>
            <p:nvPr/>
          </p:nvSpPr>
          <p:spPr bwMode="auto">
            <a:xfrm>
              <a:off x="4986" y="5578"/>
              <a:ext cx="17"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5" name="Oval 337"/>
            <p:cNvSpPr>
              <a:spLocks noChangeArrowheads="1"/>
            </p:cNvSpPr>
            <p:nvPr/>
          </p:nvSpPr>
          <p:spPr bwMode="auto">
            <a:xfrm>
              <a:off x="4929" y="5421"/>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6" name="Oval 338"/>
            <p:cNvSpPr>
              <a:spLocks noChangeArrowheads="1"/>
            </p:cNvSpPr>
            <p:nvPr/>
          </p:nvSpPr>
          <p:spPr bwMode="auto">
            <a:xfrm>
              <a:off x="4929" y="5444"/>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7" name="Oval 339"/>
            <p:cNvSpPr>
              <a:spLocks noChangeArrowheads="1"/>
            </p:cNvSpPr>
            <p:nvPr/>
          </p:nvSpPr>
          <p:spPr bwMode="auto">
            <a:xfrm>
              <a:off x="4876" y="5358"/>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8" name="Oval 340"/>
            <p:cNvSpPr>
              <a:spLocks noChangeArrowheads="1"/>
            </p:cNvSpPr>
            <p:nvPr/>
          </p:nvSpPr>
          <p:spPr bwMode="auto">
            <a:xfrm>
              <a:off x="4832" y="5457"/>
              <a:ext cx="20"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89" name="Oval 341"/>
            <p:cNvSpPr>
              <a:spLocks noChangeArrowheads="1"/>
            </p:cNvSpPr>
            <p:nvPr/>
          </p:nvSpPr>
          <p:spPr bwMode="auto">
            <a:xfrm>
              <a:off x="4831" y="5356"/>
              <a:ext cx="19"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0" name="Oval 342"/>
            <p:cNvSpPr>
              <a:spLocks noChangeArrowheads="1"/>
            </p:cNvSpPr>
            <p:nvPr/>
          </p:nvSpPr>
          <p:spPr bwMode="auto">
            <a:xfrm>
              <a:off x="4792" y="5484"/>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1" name="Oval 343"/>
            <p:cNvSpPr>
              <a:spLocks noChangeArrowheads="1"/>
            </p:cNvSpPr>
            <p:nvPr/>
          </p:nvSpPr>
          <p:spPr bwMode="auto">
            <a:xfrm>
              <a:off x="4792" y="5356"/>
              <a:ext cx="18"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2" name="Oval 344"/>
            <p:cNvSpPr>
              <a:spLocks noChangeArrowheads="1"/>
            </p:cNvSpPr>
            <p:nvPr/>
          </p:nvSpPr>
          <p:spPr bwMode="auto">
            <a:xfrm>
              <a:off x="4793" y="5466"/>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3" name="Oval 345"/>
            <p:cNvSpPr>
              <a:spLocks noChangeArrowheads="1"/>
            </p:cNvSpPr>
            <p:nvPr/>
          </p:nvSpPr>
          <p:spPr bwMode="auto">
            <a:xfrm>
              <a:off x="4769" y="5479"/>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4" name="Oval 346"/>
            <p:cNvSpPr>
              <a:spLocks noChangeArrowheads="1"/>
            </p:cNvSpPr>
            <p:nvPr/>
          </p:nvSpPr>
          <p:spPr bwMode="auto">
            <a:xfrm>
              <a:off x="4769" y="5521"/>
              <a:ext cx="20"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5" name="Oval 347"/>
            <p:cNvSpPr>
              <a:spLocks noChangeArrowheads="1"/>
            </p:cNvSpPr>
            <p:nvPr/>
          </p:nvSpPr>
          <p:spPr bwMode="auto">
            <a:xfrm>
              <a:off x="4721" y="5567"/>
              <a:ext cx="19"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6" name="Oval 348"/>
            <p:cNvSpPr>
              <a:spLocks noChangeArrowheads="1"/>
            </p:cNvSpPr>
            <p:nvPr/>
          </p:nvSpPr>
          <p:spPr bwMode="auto">
            <a:xfrm>
              <a:off x="4727" y="5499"/>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7" name="Oval 349"/>
            <p:cNvSpPr>
              <a:spLocks noChangeArrowheads="1"/>
            </p:cNvSpPr>
            <p:nvPr/>
          </p:nvSpPr>
          <p:spPr bwMode="auto">
            <a:xfrm>
              <a:off x="4676" y="5500"/>
              <a:ext cx="19"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8" name="Oval 350"/>
            <p:cNvSpPr>
              <a:spLocks noChangeArrowheads="1"/>
            </p:cNvSpPr>
            <p:nvPr/>
          </p:nvSpPr>
          <p:spPr bwMode="auto">
            <a:xfrm>
              <a:off x="4693" y="5479"/>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399" name="Oval 351"/>
            <p:cNvSpPr>
              <a:spLocks noChangeArrowheads="1"/>
            </p:cNvSpPr>
            <p:nvPr/>
          </p:nvSpPr>
          <p:spPr bwMode="auto">
            <a:xfrm>
              <a:off x="4645" y="5481"/>
              <a:ext cx="19"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0" name="Oval 352"/>
            <p:cNvSpPr>
              <a:spLocks noChangeArrowheads="1"/>
            </p:cNvSpPr>
            <p:nvPr/>
          </p:nvSpPr>
          <p:spPr bwMode="auto">
            <a:xfrm>
              <a:off x="4672" y="5447"/>
              <a:ext cx="20" cy="18"/>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1" name="Oval 353"/>
            <p:cNvSpPr>
              <a:spLocks noChangeArrowheads="1"/>
            </p:cNvSpPr>
            <p:nvPr/>
          </p:nvSpPr>
          <p:spPr bwMode="auto">
            <a:xfrm>
              <a:off x="4716" y="5408"/>
              <a:ext cx="18" cy="20"/>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2" name="Oval 354"/>
            <p:cNvSpPr>
              <a:spLocks noChangeArrowheads="1"/>
            </p:cNvSpPr>
            <p:nvPr/>
          </p:nvSpPr>
          <p:spPr bwMode="auto">
            <a:xfrm>
              <a:off x="4793" y="5415"/>
              <a:ext cx="20"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3" name="Oval 355"/>
            <p:cNvSpPr>
              <a:spLocks noChangeArrowheads="1"/>
            </p:cNvSpPr>
            <p:nvPr/>
          </p:nvSpPr>
          <p:spPr bwMode="auto">
            <a:xfrm>
              <a:off x="4756" y="5415"/>
              <a:ext cx="20" cy="17"/>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4" name="Oval 356"/>
            <p:cNvSpPr>
              <a:spLocks noChangeArrowheads="1"/>
            </p:cNvSpPr>
            <p:nvPr/>
          </p:nvSpPr>
          <p:spPr bwMode="auto">
            <a:xfrm>
              <a:off x="4731" y="5389"/>
              <a:ext cx="17"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5" name="Oval 357"/>
            <p:cNvSpPr>
              <a:spLocks noChangeArrowheads="1"/>
            </p:cNvSpPr>
            <p:nvPr/>
          </p:nvSpPr>
          <p:spPr bwMode="auto">
            <a:xfrm>
              <a:off x="4682" y="5373"/>
              <a:ext cx="18" cy="19"/>
            </a:xfrm>
            <a:prstGeom prst="ellipse">
              <a:avLst/>
            </a:prstGeom>
            <a:solidFill>
              <a:srgbClr val="A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6" name="Oval 358"/>
            <p:cNvSpPr>
              <a:spLocks noChangeArrowheads="1"/>
            </p:cNvSpPr>
            <p:nvPr/>
          </p:nvSpPr>
          <p:spPr bwMode="auto">
            <a:xfrm>
              <a:off x="5250" y="5211"/>
              <a:ext cx="20" cy="18"/>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7" name="Oval 359"/>
            <p:cNvSpPr>
              <a:spLocks noChangeArrowheads="1"/>
            </p:cNvSpPr>
            <p:nvPr/>
          </p:nvSpPr>
          <p:spPr bwMode="auto">
            <a:xfrm>
              <a:off x="5057" y="5216"/>
              <a:ext cx="19" cy="19"/>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8" name="Oval 360"/>
            <p:cNvSpPr>
              <a:spLocks noChangeArrowheads="1"/>
            </p:cNvSpPr>
            <p:nvPr/>
          </p:nvSpPr>
          <p:spPr bwMode="auto">
            <a:xfrm>
              <a:off x="4960" y="5214"/>
              <a:ext cx="18" cy="19"/>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09" name="Oval 361"/>
            <p:cNvSpPr>
              <a:spLocks noChangeArrowheads="1"/>
            </p:cNvSpPr>
            <p:nvPr/>
          </p:nvSpPr>
          <p:spPr bwMode="auto">
            <a:xfrm>
              <a:off x="4957" y="5377"/>
              <a:ext cx="17" cy="20"/>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0" name="Oval 362"/>
            <p:cNvSpPr>
              <a:spLocks noChangeArrowheads="1"/>
            </p:cNvSpPr>
            <p:nvPr/>
          </p:nvSpPr>
          <p:spPr bwMode="auto">
            <a:xfrm>
              <a:off x="4792" y="5379"/>
              <a:ext cx="18" cy="19"/>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1" name="Oval 363"/>
            <p:cNvSpPr>
              <a:spLocks noChangeArrowheads="1"/>
            </p:cNvSpPr>
            <p:nvPr/>
          </p:nvSpPr>
          <p:spPr bwMode="auto">
            <a:xfrm>
              <a:off x="4792" y="5282"/>
              <a:ext cx="18" cy="19"/>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2" name="Oval 364"/>
            <p:cNvSpPr>
              <a:spLocks noChangeArrowheads="1"/>
            </p:cNvSpPr>
            <p:nvPr/>
          </p:nvSpPr>
          <p:spPr bwMode="auto">
            <a:xfrm>
              <a:off x="4734" y="5305"/>
              <a:ext cx="18" cy="17"/>
            </a:xfrm>
            <a:prstGeom prst="ellipse">
              <a:avLst/>
            </a:prstGeom>
            <a:solidFill>
              <a:srgbClr val="FF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3" name="Arc 365"/>
            <p:cNvSpPr>
              <a:spLocks/>
            </p:cNvSpPr>
            <p:nvPr/>
          </p:nvSpPr>
          <p:spPr bwMode="auto">
            <a:xfrm>
              <a:off x="6716" y="6087"/>
              <a:ext cx="474" cy="239"/>
            </a:xfrm>
            <a:custGeom>
              <a:avLst/>
              <a:gdLst>
                <a:gd name="G0" fmla="+- 0 0 0"/>
                <a:gd name="G1" fmla="+- 0 0 0"/>
                <a:gd name="G2" fmla="+- 21600 0 0"/>
                <a:gd name="T0" fmla="*/ 18677 w 18677"/>
                <a:gd name="T1" fmla="*/ 10851 h 21600"/>
                <a:gd name="T2" fmla="*/ 0 w 18677"/>
                <a:gd name="T3" fmla="*/ 21600 h 21600"/>
                <a:gd name="T4" fmla="*/ 0 w 18677"/>
                <a:gd name="T5" fmla="*/ 0 h 21600"/>
              </a:gdLst>
              <a:ahLst/>
              <a:cxnLst>
                <a:cxn ang="0">
                  <a:pos x="T0" y="T1"/>
                </a:cxn>
                <a:cxn ang="0">
                  <a:pos x="T2" y="T3"/>
                </a:cxn>
                <a:cxn ang="0">
                  <a:pos x="T4" y="T5"/>
                </a:cxn>
              </a:cxnLst>
              <a:rect l="0" t="0" r="r" b="b"/>
              <a:pathLst>
                <a:path w="18677" h="21600" fill="none" extrusionOk="0">
                  <a:moveTo>
                    <a:pt x="18676" y="10850"/>
                  </a:moveTo>
                  <a:cubicBezTo>
                    <a:pt x="14810" y="17505"/>
                    <a:pt x="7695" y="21599"/>
                    <a:pt x="0" y="21600"/>
                  </a:cubicBezTo>
                </a:path>
                <a:path w="18677" h="21600" stroke="0" extrusionOk="0">
                  <a:moveTo>
                    <a:pt x="18676" y="10850"/>
                  </a:moveTo>
                  <a:cubicBezTo>
                    <a:pt x="14810" y="17505"/>
                    <a:pt x="7695" y="21599"/>
                    <a:pt x="0" y="21600"/>
                  </a:cubicBezTo>
                  <a:lnTo>
                    <a:pt x="0" y="0"/>
                  </a:lnTo>
                  <a:close/>
                </a:path>
              </a:pathLst>
            </a:custGeom>
            <a:noFill/>
            <a:ln w="1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4" name="Freeform 366"/>
            <p:cNvSpPr>
              <a:spLocks/>
            </p:cNvSpPr>
            <p:nvPr/>
          </p:nvSpPr>
          <p:spPr bwMode="auto">
            <a:xfrm>
              <a:off x="7091" y="6087"/>
              <a:ext cx="168" cy="185"/>
            </a:xfrm>
            <a:custGeom>
              <a:avLst/>
              <a:gdLst/>
              <a:ahLst/>
              <a:cxnLst>
                <a:cxn ang="0">
                  <a:pos x="168" y="0"/>
                </a:cxn>
                <a:cxn ang="0">
                  <a:pos x="0" y="114"/>
                </a:cxn>
                <a:cxn ang="0">
                  <a:pos x="87" y="185"/>
                </a:cxn>
                <a:cxn ang="0">
                  <a:pos x="168" y="0"/>
                </a:cxn>
              </a:cxnLst>
              <a:rect l="0" t="0" r="r" b="b"/>
              <a:pathLst>
                <a:path w="168" h="185">
                  <a:moveTo>
                    <a:pt x="168" y="0"/>
                  </a:moveTo>
                  <a:lnTo>
                    <a:pt x="0" y="114"/>
                  </a:lnTo>
                  <a:lnTo>
                    <a:pt x="87" y="185"/>
                  </a:lnTo>
                  <a:lnTo>
                    <a:pt x="1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5" name="Arc 367"/>
            <p:cNvSpPr>
              <a:spLocks/>
            </p:cNvSpPr>
            <p:nvPr/>
          </p:nvSpPr>
          <p:spPr bwMode="auto">
            <a:xfrm>
              <a:off x="6638" y="5615"/>
              <a:ext cx="422" cy="317"/>
            </a:xfrm>
            <a:custGeom>
              <a:avLst/>
              <a:gdLst>
                <a:gd name="G0" fmla="+- 0 0 0"/>
                <a:gd name="G1" fmla="+- 21600 0 0"/>
                <a:gd name="G2" fmla="+- 21600 0 0"/>
                <a:gd name="T0" fmla="*/ 46 w 19359"/>
                <a:gd name="T1" fmla="*/ 0 h 21600"/>
                <a:gd name="T2" fmla="*/ 19359 w 19359"/>
                <a:gd name="T3" fmla="*/ 12020 h 21600"/>
                <a:gd name="T4" fmla="*/ 0 w 19359"/>
                <a:gd name="T5" fmla="*/ 21600 h 21600"/>
              </a:gdLst>
              <a:ahLst/>
              <a:cxnLst>
                <a:cxn ang="0">
                  <a:pos x="T0" y="T1"/>
                </a:cxn>
                <a:cxn ang="0">
                  <a:pos x="T2" y="T3"/>
                </a:cxn>
                <a:cxn ang="0">
                  <a:pos x="T4" y="T5"/>
                </a:cxn>
              </a:cxnLst>
              <a:rect l="0" t="0" r="r" b="b"/>
              <a:pathLst>
                <a:path w="19359" h="21600" fill="none" extrusionOk="0">
                  <a:moveTo>
                    <a:pt x="45" y="0"/>
                  </a:moveTo>
                  <a:cubicBezTo>
                    <a:pt x="8242" y="17"/>
                    <a:pt x="15723" y="4673"/>
                    <a:pt x="19359" y="12019"/>
                  </a:cubicBezTo>
                </a:path>
                <a:path w="19359" h="21600" stroke="0" extrusionOk="0">
                  <a:moveTo>
                    <a:pt x="45" y="0"/>
                  </a:moveTo>
                  <a:cubicBezTo>
                    <a:pt x="8242" y="17"/>
                    <a:pt x="15723" y="4673"/>
                    <a:pt x="19359" y="12019"/>
                  </a:cubicBezTo>
                  <a:lnTo>
                    <a:pt x="0" y="21600"/>
                  </a:lnTo>
                  <a:close/>
                </a:path>
              </a:pathLst>
            </a:custGeom>
            <a:noFill/>
            <a:ln w="1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6" name="Freeform 368"/>
            <p:cNvSpPr>
              <a:spLocks/>
            </p:cNvSpPr>
            <p:nvPr/>
          </p:nvSpPr>
          <p:spPr bwMode="auto">
            <a:xfrm>
              <a:off x="6970" y="5732"/>
              <a:ext cx="134" cy="200"/>
            </a:xfrm>
            <a:custGeom>
              <a:avLst/>
              <a:gdLst/>
              <a:ahLst/>
              <a:cxnLst>
                <a:cxn ang="0">
                  <a:pos x="134" y="200"/>
                </a:cxn>
                <a:cxn ang="0">
                  <a:pos x="103" y="0"/>
                </a:cxn>
                <a:cxn ang="0">
                  <a:pos x="0" y="48"/>
                </a:cxn>
                <a:cxn ang="0">
                  <a:pos x="134" y="200"/>
                </a:cxn>
              </a:cxnLst>
              <a:rect l="0" t="0" r="r" b="b"/>
              <a:pathLst>
                <a:path w="134" h="200">
                  <a:moveTo>
                    <a:pt x="134" y="200"/>
                  </a:moveTo>
                  <a:lnTo>
                    <a:pt x="103" y="0"/>
                  </a:lnTo>
                  <a:lnTo>
                    <a:pt x="0" y="48"/>
                  </a:lnTo>
                  <a:lnTo>
                    <a:pt x="134"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7" name="Arc 369"/>
            <p:cNvSpPr>
              <a:spLocks/>
            </p:cNvSpPr>
            <p:nvPr/>
          </p:nvSpPr>
          <p:spPr bwMode="auto">
            <a:xfrm>
              <a:off x="6730" y="6397"/>
              <a:ext cx="451" cy="161"/>
            </a:xfrm>
            <a:custGeom>
              <a:avLst/>
              <a:gdLst>
                <a:gd name="G0" fmla="+- 17763 0 0"/>
                <a:gd name="G1" fmla="+- 0 0 0"/>
                <a:gd name="G2" fmla="+- 21600 0 0"/>
                <a:gd name="T0" fmla="*/ 17763 w 17763"/>
                <a:gd name="T1" fmla="*/ 21600 h 21600"/>
                <a:gd name="T2" fmla="*/ 0 w 17763"/>
                <a:gd name="T3" fmla="*/ 12290 h 21600"/>
                <a:gd name="T4" fmla="*/ 17763 w 17763"/>
                <a:gd name="T5" fmla="*/ 0 h 21600"/>
              </a:gdLst>
              <a:ahLst/>
              <a:cxnLst>
                <a:cxn ang="0">
                  <a:pos x="T0" y="T1"/>
                </a:cxn>
                <a:cxn ang="0">
                  <a:pos x="T2" y="T3"/>
                </a:cxn>
                <a:cxn ang="0">
                  <a:pos x="T4" y="T5"/>
                </a:cxn>
              </a:cxnLst>
              <a:rect l="0" t="0" r="r" b="b"/>
              <a:pathLst>
                <a:path w="17763" h="21600" fill="none" extrusionOk="0">
                  <a:moveTo>
                    <a:pt x="17763" y="21600"/>
                  </a:moveTo>
                  <a:cubicBezTo>
                    <a:pt x="10672" y="21600"/>
                    <a:pt x="4034" y="18120"/>
                    <a:pt x="0" y="12289"/>
                  </a:cubicBezTo>
                </a:path>
                <a:path w="17763" h="21600" stroke="0" extrusionOk="0">
                  <a:moveTo>
                    <a:pt x="17763" y="21600"/>
                  </a:moveTo>
                  <a:cubicBezTo>
                    <a:pt x="10672" y="21600"/>
                    <a:pt x="4034" y="18120"/>
                    <a:pt x="0" y="12289"/>
                  </a:cubicBezTo>
                  <a:lnTo>
                    <a:pt x="17763" y="0"/>
                  </a:lnTo>
                  <a:close/>
                </a:path>
              </a:pathLst>
            </a:custGeom>
            <a:noFill/>
            <a:ln w="1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418" name="Freeform 370"/>
            <p:cNvSpPr>
              <a:spLocks/>
            </p:cNvSpPr>
            <p:nvPr/>
          </p:nvSpPr>
          <p:spPr bwMode="auto">
            <a:xfrm>
              <a:off x="6639" y="6398"/>
              <a:ext cx="190" cy="159"/>
            </a:xfrm>
            <a:custGeom>
              <a:avLst/>
              <a:gdLst/>
              <a:ahLst/>
              <a:cxnLst>
                <a:cxn ang="0">
                  <a:pos x="0" y="0"/>
                </a:cxn>
                <a:cxn ang="0">
                  <a:pos x="126" y="159"/>
                </a:cxn>
                <a:cxn ang="0">
                  <a:pos x="190" y="65"/>
                </a:cxn>
                <a:cxn ang="0">
                  <a:pos x="0" y="0"/>
                </a:cxn>
              </a:cxnLst>
              <a:rect l="0" t="0" r="r" b="b"/>
              <a:pathLst>
                <a:path w="190" h="159">
                  <a:moveTo>
                    <a:pt x="0" y="0"/>
                  </a:moveTo>
                  <a:lnTo>
                    <a:pt x="126" y="159"/>
                  </a:lnTo>
                  <a:lnTo>
                    <a:pt x="190" y="6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4" name="Object 0"/>
          <p:cNvGraphicFramePr>
            <a:graphicFrameLocks noChangeAspect="1"/>
          </p:cNvGraphicFramePr>
          <p:nvPr>
            <p:extLst>
              <p:ext uri="{D42A27DB-BD31-4B8C-83A1-F6EECF244321}">
                <p14:modId xmlns:p14="http://schemas.microsoft.com/office/powerpoint/2010/main" val="2535938029"/>
              </p:ext>
            </p:extLst>
          </p:nvPr>
        </p:nvGraphicFramePr>
        <p:xfrm>
          <a:off x="5615905" y="3111501"/>
          <a:ext cx="4876800" cy="4808537"/>
        </p:xfrm>
        <a:graphic>
          <a:graphicData uri="http://schemas.openxmlformats.org/presentationml/2006/ole">
            <mc:AlternateContent xmlns:mc="http://schemas.openxmlformats.org/markup-compatibility/2006">
              <mc:Choice xmlns:v="urn:schemas-microsoft-com:vml" Requires="v">
                <p:oleObj spid="_x0000_s1044" name="Document" r:id="rId3" imgW="2603034" imgH="2720094" progId="Word.Document.8">
                  <p:embed/>
                </p:oleObj>
              </mc:Choice>
              <mc:Fallback>
                <p:oleObj name="Document" r:id="rId3" imgW="2603034" imgH="272009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905" y="3111501"/>
                        <a:ext cx="4876800"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auto">
          <a:xfrm>
            <a:off x="1511449" y="252512"/>
            <a:ext cx="7772400" cy="1143000"/>
          </a:xfrm>
          <a:prstGeom prst="rect">
            <a:avLst/>
          </a:prstGeom>
          <a:noFill/>
          <a:ln w="9525">
            <a:noFill/>
            <a:miter lim="800000"/>
            <a:headEnd/>
            <a:tailEnd/>
          </a:ln>
          <a:effectLst/>
        </p:spPr>
        <p:txBody>
          <a:bodyPr anchor="ctr"/>
          <a:lstStyle/>
          <a:p>
            <a:pPr algn="ctr"/>
            <a:r>
              <a:rPr lang="fa-IR" sz="3600" dirty="0">
                <a:solidFill>
                  <a:srgbClr val="FF0000"/>
                </a:solidFill>
                <a:cs typeface="B Titr" pitchFamily="2" charset="-78"/>
              </a:rPr>
              <a:t>استفاده صحيح از هود</a:t>
            </a:r>
            <a:endParaRPr lang="en-US" sz="3600" dirty="0">
              <a:solidFill>
                <a:schemeClr val="tx2"/>
              </a:solidFill>
            </a:endParaRPr>
          </a:p>
        </p:txBody>
      </p:sp>
      <p:sp>
        <p:nvSpPr>
          <p:cNvPr id="4" name="TextBox 3"/>
          <p:cNvSpPr txBox="1"/>
          <p:nvPr/>
        </p:nvSpPr>
        <p:spPr>
          <a:xfrm>
            <a:off x="890639" y="1943795"/>
            <a:ext cx="4038600" cy="3539430"/>
          </a:xfrm>
          <a:prstGeom prst="rect">
            <a:avLst/>
          </a:prstGeom>
          <a:solidFill>
            <a:srgbClr val="FFFF00"/>
          </a:solidFill>
        </p:spPr>
        <p:txBody>
          <a:bodyPr wrap="square" rtlCol="0">
            <a:spAutoFit/>
          </a:bodyPr>
          <a:lstStyle/>
          <a:p>
            <a:pPr algn="justLow" rtl="1">
              <a:buFont typeface="Arial" pitchFamily="34" charset="0"/>
              <a:buChar char="•"/>
            </a:pPr>
            <a:r>
              <a:rPr lang="fa-IR" sz="2800" dirty="0">
                <a:cs typeface="B Koodak" pitchFamily="2" charset="-78"/>
              </a:rPr>
              <a:t> لوازم و مواد را حداقل در فاصله 15 سانتيمتري  از جلوي هود قرار دهيد. </a:t>
            </a:r>
          </a:p>
          <a:p>
            <a:pPr algn="justLow" rtl="1">
              <a:buFont typeface="Arial" pitchFamily="34" charset="0"/>
              <a:buChar char="•"/>
            </a:pPr>
            <a:endParaRPr lang="fa-IR" sz="2800" dirty="0">
              <a:cs typeface="B Koodak" pitchFamily="2" charset="-78"/>
            </a:endParaRPr>
          </a:p>
          <a:p>
            <a:pPr algn="justLow" rtl="1">
              <a:buFont typeface="Arial" pitchFamily="34" charset="0"/>
              <a:buChar char="•"/>
            </a:pPr>
            <a:endParaRPr lang="fa-IR" sz="2800" dirty="0">
              <a:cs typeface="B Koodak" pitchFamily="2" charset="-78"/>
            </a:endParaRPr>
          </a:p>
          <a:p>
            <a:pPr algn="justLow" rtl="1">
              <a:buFont typeface="Arial" pitchFamily="34" charset="0"/>
              <a:buChar char="•"/>
            </a:pPr>
            <a:endParaRPr lang="fa-IR" sz="2800" dirty="0">
              <a:cs typeface="B Koodak" pitchFamily="2" charset="-78"/>
            </a:endParaRPr>
          </a:p>
          <a:p>
            <a:pPr algn="justLow" rtl="1">
              <a:buFont typeface="Arial" pitchFamily="34" charset="0"/>
              <a:buChar char="•"/>
            </a:pPr>
            <a:r>
              <a:rPr lang="fa-IR" sz="2800" dirty="0">
                <a:cs typeface="B Koodak" pitchFamily="2" charset="-78"/>
              </a:rPr>
              <a:t> از حرکتهاي ناگهاني در جلوي دهانه هود بپرهيزيد.</a:t>
            </a:r>
            <a:endParaRPr lang="en-US" sz="2800" dirty="0">
              <a:cs typeface="B Koodak"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1000"/>
                                  </p:stCondLst>
                                  <p:childTnLst>
                                    <p:set>
                                      <p:cBhvr>
                                        <p:cTn id="6" dur="1" fill="hold">
                                          <p:stCondLst>
                                            <p:cond delay="0"/>
                                          </p:stCondLst>
                                        </p:cTn>
                                        <p:tgtEl>
                                          <p:spTgt spid="26624"/>
                                        </p:tgtEl>
                                        <p:attrNameLst>
                                          <p:attrName>style.visibility</p:attrName>
                                        </p:attrNameLst>
                                      </p:cBhvr>
                                      <p:to>
                                        <p:strVal val="visible"/>
                                      </p:to>
                                    </p:set>
                                    <p:animEffect transition="in" filter="barn(outHorizontal)">
                                      <p:cBhvr>
                                        <p:cTn id="7" dur="500"/>
                                        <p:tgtEl>
                                          <p:spTgt spid="26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3175180355"/>
              </p:ext>
            </p:extLst>
          </p:nvPr>
        </p:nvGraphicFramePr>
        <p:xfrm>
          <a:off x="5476454" y="1286595"/>
          <a:ext cx="5057775" cy="6840538"/>
        </p:xfrm>
        <a:graphic>
          <a:graphicData uri="http://schemas.openxmlformats.org/presentationml/2006/ole">
            <mc:AlternateContent xmlns:mc="http://schemas.openxmlformats.org/markup-compatibility/2006">
              <mc:Choice xmlns:v="urn:schemas-microsoft-com:vml" Requires="v">
                <p:oleObj spid="_x0000_s2068" name="Document" r:id="rId3" imgW="2693556" imgH="3600333" progId="Word.Document.8">
                  <p:embed/>
                </p:oleObj>
              </mc:Choice>
              <mc:Fallback>
                <p:oleObj name="Document" r:id="rId3" imgW="2693556" imgH="3600333"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454" y="1286595"/>
                        <a:ext cx="5057775" cy="6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3"/>
          <p:cNvSpPr>
            <a:spLocks noChangeArrowheads="1"/>
          </p:cNvSpPr>
          <p:nvPr/>
        </p:nvSpPr>
        <p:spPr bwMode="auto">
          <a:xfrm>
            <a:off x="1655465" y="143595"/>
            <a:ext cx="7772400" cy="1143000"/>
          </a:xfrm>
          <a:prstGeom prst="rect">
            <a:avLst/>
          </a:prstGeom>
          <a:noFill/>
          <a:ln w="9525">
            <a:noFill/>
            <a:miter lim="800000"/>
            <a:headEnd/>
            <a:tailEnd/>
          </a:ln>
          <a:effectLst/>
        </p:spPr>
        <p:txBody>
          <a:bodyPr anchor="ctr"/>
          <a:lstStyle/>
          <a:p>
            <a:pPr algn="ctr"/>
            <a:r>
              <a:rPr lang="fa-IR" sz="3600" dirty="0">
                <a:solidFill>
                  <a:srgbClr val="FF0000"/>
                </a:solidFill>
                <a:cs typeface="B Titr" pitchFamily="2" charset="-78"/>
              </a:rPr>
              <a:t>استفاده صحيح از هود</a:t>
            </a:r>
            <a:endParaRPr lang="en-US" sz="3600" dirty="0">
              <a:solidFill>
                <a:schemeClr val="tx2"/>
              </a:solidFill>
            </a:endParaRPr>
          </a:p>
        </p:txBody>
      </p:sp>
      <p:sp>
        <p:nvSpPr>
          <p:cNvPr id="4" name="TextBox 3"/>
          <p:cNvSpPr txBox="1"/>
          <p:nvPr/>
        </p:nvSpPr>
        <p:spPr>
          <a:xfrm>
            <a:off x="935385" y="1727771"/>
            <a:ext cx="3810000" cy="3785652"/>
          </a:xfrm>
          <a:prstGeom prst="rect">
            <a:avLst/>
          </a:prstGeom>
          <a:solidFill>
            <a:srgbClr val="FFFF00"/>
          </a:solidFill>
        </p:spPr>
        <p:txBody>
          <a:bodyPr wrap="square" rtlCol="0">
            <a:spAutoFit/>
          </a:bodyPr>
          <a:lstStyle/>
          <a:p>
            <a:pPr algn="justLow" rtl="1">
              <a:buFont typeface="Arial" pitchFamily="34" charset="0"/>
              <a:buChar char="•"/>
            </a:pPr>
            <a:r>
              <a:rPr lang="fa-IR" sz="2400" dirty="0">
                <a:cs typeface="B Koodak" pitchFamily="2" charset="-78"/>
              </a:rPr>
              <a:t> درصورتيکه درب هود بيش از حد باز باشد دبي هود در حد خطرناکي کاهش مي يابد.</a:t>
            </a:r>
          </a:p>
          <a:p>
            <a:pPr algn="justLow" rtl="1">
              <a:buFont typeface="Arial" pitchFamily="34" charset="0"/>
              <a:buChar char="•"/>
            </a:pPr>
            <a:endParaRPr lang="fa-IR" sz="2400" dirty="0">
              <a:cs typeface="B Koodak" pitchFamily="2" charset="-78"/>
            </a:endParaRPr>
          </a:p>
          <a:p>
            <a:pPr algn="justLow" rtl="1">
              <a:buFont typeface="Arial" pitchFamily="34" charset="0"/>
              <a:buChar char="•"/>
            </a:pPr>
            <a:endParaRPr lang="fa-IR" sz="2400" dirty="0">
              <a:cs typeface="B Koodak" pitchFamily="2" charset="-78"/>
            </a:endParaRPr>
          </a:p>
          <a:p>
            <a:pPr algn="justLow" rtl="1">
              <a:buFont typeface="Arial" pitchFamily="34" charset="0"/>
              <a:buChar char="•"/>
            </a:pPr>
            <a:endParaRPr lang="fa-IR" sz="2400" dirty="0">
              <a:cs typeface="B Koodak" pitchFamily="2" charset="-78"/>
            </a:endParaRPr>
          </a:p>
          <a:p>
            <a:pPr algn="justLow" rtl="1">
              <a:buFont typeface="Arial" pitchFamily="34" charset="0"/>
              <a:buChar char="•"/>
            </a:pPr>
            <a:endParaRPr lang="fa-IR" sz="2400" dirty="0">
              <a:cs typeface="B Koodak" pitchFamily="2" charset="-78"/>
            </a:endParaRPr>
          </a:p>
          <a:p>
            <a:pPr algn="justLow" rtl="1">
              <a:buFont typeface="Arial" pitchFamily="34" charset="0"/>
              <a:buChar char="•"/>
            </a:pPr>
            <a:r>
              <a:rPr lang="fa-IR" sz="2400" dirty="0">
                <a:cs typeface="B Koodak" pitchFamily="2" charset="-78"/>
              </a:rPr>
              <a:t> در اين صورت سرعت جريان هوا به اندازه کافي نخواهد بود تا از فرار فيومهاي خطرناک جلوگيري کند.</a:t>
            </a:r>
            <a:endParaRPr lang="en-US" sz="2400" dirty="0">
              <a:cs typeface="B Koodak"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1356063074"/>
              </p:ext>
            </p:extLst>
          </p:nvPr>
        </p:nvGraphicFramePr>
        <p:xfrm>
          <a:off x="5823991" y="2742605"/>
          <a:ext cx="4616450" cy="5249862"/>
        </p:xfrm>
        <a:graphic>
          <a:graphicData uri="http://schemas.openxmlformats.org/presentationml/2006/ole">
            <mc:AlternateContent xmlns:mc="http://schemas.openxmlformats.org/markup-compatibility/2006">
              <mc:Choice xmlns:v="urn:schemas-microsoft-com:vml" Requires="v">
                <p:oleObj spid="_x0000_s3092" name="Document" r:id="rId3" imgW="2062215" imgH="2364285" progId="Word.Document.8">
                  <p:embed/>
                </p:oleObj>
              </mc:Choice>
              <mc:Fallback>
                <p:oleObj name="Document" r:id="rId3" imgW="2062215" imgH="2364285"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991" y="2742605"/>
                        <a:ext cx="4616450" cy="52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ChangeArrowheads="1"/>
          </p:cNvSpPr>
          <p:nvPr/>
        </p:nvSpPr>
        <p:spPr bwMode="auto">
          <a:xfrm>
            <a:off x="1511449" y="215603"/>
            <a:ext cx="7772400" cy="1143000"/>
          </a:xfrm>
          <a:prstGeom prst="rect">
            <a:avLst/>
          </a:prstGeom>
          <a:noFill/>
          <a:ln w="9525">
            <a:noFill/>
            <a:miter lim="800000"/>
            <a:headEnd/>
            <a:tailEnd/>
          </a:ln>
          <a:effectLst/>
        </p:spPr>
        <p:txBody>
          <a:bodyPr anchor="ctr"/>
          <a:lstStyle/>
          <a:p>
            <a:pPr algn="ctr"/>
            <a:r>
              <a:rPr lang="fa-IR" sz="4000" dirty="0">
                <a:solidFill>
                  <a:srgbClr val="FF0000"/>
                </a:solidFill>
                <a:cs typeface="B Titr" pitchFamily="2" charset="-78"/>
              </a:rPr>
              <a:t>استفاده صحيح از هود</a:t>
            </a:r>
            <a:endParaRPr lang="en-US" sz="4000" dirty="0">
              <a:solidFill>
                <a:schemeClr val="tx2"/>
              </a:solidFill>
            </a:endParaRPr>
          </a:p>
        </p:txBody>
      </p:sp>
      <p:sp>
        <p:nvSpPr>
          <p:cNvPr id="4" name="TextBox 3"/>
          <p:cNvSpPr txBox="1"/>
          <p:nvPr/>
        </p:nvSpPr>
        <p:spPr>
          <a:xfrm>
            <a:off x="863377" y="1655763"/>
            <a:ext cx="3886200" cy="4247317"/>
          </a:xfrm>
          <a:prstGeom prst="rect">
            <a:avLst/>
          </a:prstGeom>
          <a:solidFill>
            <a:srgbClr val="FFFF00"/>
          </a:solidFill>
        </p:spPr>
        <p:txBody>
          <a:bodyPr wrap="square" rtlCol="0">
            <a:spAutoFit/>
          </a:bodyPr>
          <a:lstStyle/>
          <a:p>
            <a:pPr algn="justLow" rtl="1">
              <a:buFont typeface="Arial" pitchFamily="34" charset="0"/>
              <a:buChar char="•"/>
            </a:pPr>
            <a:r>
              <a:rPr lang="fa-IR" sz="3000" dirty="0">
                <a:cs typeface="B Koodak" pitchFamily="2" charset="-78"/>
              </a:rPr>
              <a:t> براي اينکه سرعت جريان هوا در دهانه هود بالاتر از 100 فوت بر دقيقه باشد، در تمام اوقات دهانه هود </a:t>
            </a:r>
            <a:r>
              <a:rPr lang="fa-IR" sz="3000" dirty="0">
                <a:solidFill>
                  <a:srgbClr val="FF0000"/>
                </a:solidFill>
                <a:cs typeface="B Koodak" pitchFamily="2" charset="-78"/>
              </a:rPr>
              <a:t>کمتر از يک فوت مربع </a:t>
            </a:r>
            <a:r>
              <a:rPr lang="fa-IR" sz="3000" dirty="0">
                <a:cs typeface="B Koodak" pitchFamily="2" charset="-78"/>
              </a:rPr>
              <a:t>باز شود.</a:t>
            </a:r>
          </a:p>
          <a:p>
            <a:pPr algn="justLow" rtl="1">
              <a:buFont typeface="Arial" pitchFamily="34" charset="0"/>
              <a:buChar char="•"/>
            </a:pPr>
            <a:endParaRPr lang="fa-IR" sz="3000" dirty="0">
              <a:cs typeface="B Koodak" pitchFamily="2" charset="-78"/>
            </a:endParaRPr>
          </a:p>
          <a:p>
            <a:pPr algn="justLow" rtl="1">
              <a:buFont typeface="Arial" pitchFamily="34" charset="0"/>
              <a:buChar char="•"/>
            </a:pPr>
            <a:r>
              <a:rPr lang="fa-IR" sz="3000" dirty="0">
                <a:cs typeface="B Koodak" pitchFamily="2" charset="-78"/>
              </a:rPr>
              <a:t> هود بايستي از لحاظ نشتي کاملاً کنترل شده باشد تا فرار آلاينده ها به حداقل برسد.  </a:t>
            </a:r>
            <a:endParaRPr lang="en-US" sz="3000" dirty="0">
              <a:cs typeface="B Koodak" pitchFamily="2" charset="-78"/>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039" y="1959755"/>
            <a:ext cx="8229600" cy="1143000"/>
          </a:xfrm>
        </p:spPr>
        <p:txBody>
          <a:bodyPr>
            <a:normAutofit/>
          </a:bodyPr>
          <a:lstStyle/>
          <a:p>
            <a:pPr rtl="1"/>
            <a:r>
              <a:rPr lang="fa-IR" sz="3600" dirty="0">
                <a:solidFill>
                  <a:srgbClr val="FF0000"/>
                </a:solidFill>
                <a:cs typeface="B Titr" pitchFamily="2" charset="-78"/>
              </a:rPr>
              <a:t>انواع مختلف هودهاي آزمايشگاهي</a:t>
            </a:r>
            <a:endParaRPr lang="en-US" sz="3600" dirty="0">
              <a:solidFill>
                <a:srgbClr val="FF0000"/>
              </a:solidFill>
              <a:cs typeface="B Titr" pitchFamily="2" charset="-78"/>
            </a:endParaRPr>
          </a:p>
        </p:txBody>
      </p:sp>
      <p:sp>
        <p:nvSpPr>
          <p:cNvPr id="3" name="Content Placeholder 2"/>
          <p:cNvSpPr>
            <a:spLocks noGrp="1"/>
          </p:cNvSpPr>
          <p:nvPr>
            <p:ph idx="1"/>
          </p:nvPr>
        </p:nvSpPr>
        <p:spPr>
          <a:xfrm>
            <a:off x="1256477" y="3031325"/>
            <a:ext cx="8229600" cy="3624266"/>
          </a:xfrm>
        </p:spPr>
        <p:txBody>
          <a:bodyPr>
            <a:normAutofit/>
          </a:bodyPr>
          <a:lstStyle/>
          <a:p>
            <a:pPr algn="justLow">
              <a:lnSpc>
                <a:spcPts val="5000"/>
              </a:lnSpc>
            </a:pPr>
            <a:r>
              <a:rPr lang="fa-IR" dirty="0" smtClean="0">
                <a:cs typeface="B Koodak" pitchFamily="2" charset="-78"/>
              </a:rPr>
              <a:t>هودهاي مخصوص فيوم</a:t>
            </a:r>
            <a:endParaRPr lang="fa-IR" dirty="0" smtClean="0">
              <a:latin typeface="Times New Roman" pitchFamily="18" charset="0"/>
              <a:cs typeface="Times New Roman" pitchFamily="18" charset="0"/>
            </a:endParaRPr>
          </a:p>
          <a:p>
            <a:pPr>
              <a:lnSpc>
                <a:spcPts val="5000"/>
              </a:lnSpc>
            </a:pPr>
            <a:r>
              <a:rPr lang="en-US" b="1" dirty="0" smtClean="0">
                <a:latin typeface="Times New Roman" pitchFamily="18" charset="0"/>
                <a:cs typeface="Times New Roman" pitchFamily="18" charset="0"/>
              </a:rPr>
              <a:t>CHEMICAL FUME HOODS</a:t>
            </a:r>
            <a:endParaRPr lang="fa-IR" b="1" dirty="0" smtClean="0">
              <a:latin typeface="Times New Roman" pitchFamily="18" charset="0"/>
              <a:cs typeface="Times New Roman" pitchFamily="18" charset="0"/>
            </a:endParaRPr>
          </a:p>
          <a:p>
            <a:pPr algn="justLow">
              <a:lnSpc>
                <a:spcPts val="5000"/>
              </a:lnSpc>
            </a:pPr>
            <a:r>
              <a:rPr lang="fa-IR" dirty="0" smtClean="0">
                <a:cs typeface="B Koodak" pitchFamily="2" charset="-78"/>
              </a:rPr>
              <a:t>هودهاي ايمني بيولوژيکي</a:t>
            </a:r>
          </a:p>
          <a:p>
            <a:pPr algn="justLow">
              <a:lnSpc>
                <a:spcPts val="5000"/>
              </a:lnSpc>
            </a:pPr>
            <a:r>
              <a:rPr lang="en-US" b="1" dirty="0" smtClean="0">
                <a:latin typeface="Times New Roman" pitchFamily="18" charset="0"/>
                <a:cs typeface="Times New Roman" pitchFamily="18" charset="0"/>
              </a:rPr>
              <a:t>BIOLOGICAL SAFETY HOODS</a:t>
            </a:r>
            <a:endParaRPr lang="en-US"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63377" y="-72429"/>
            <a:ext cx="8909804" cy="1496007"/>
          </a:xfrm>
        </p:spPr>
        <p:txBody>
          <a:bodyPr>
            <a:normAutofit/>
          </a:bodyPr>
          <a:lstStyle/>
          <a:p>
            <a:pPr rtl="1" eaLnBrk="1" hangingPunct="1"/>
            <a:r>
              <a:rPr lang="fa-IR" sz="4000" dirty="0">
                <a:solidFill>
                  <a:srgbClr val="FF0000"/>
                </a:solidFill>
                <a:cs typeface="B Titr" pitchFamily="2" charset="-78"/>
              </a:rPr>
              <a:t>بازرسي هود و آزمونهاي عملکرد هود</a:t>
            </a:r>
            <a:endParaRPr lang="en-US" sz="4000" dirty="0">
              <a:solidFill>
                <a:srgbClr val="FF0000"/>
              </a:solidFill>
              <a:cs typeface="B Titr" pitchFamily="2" charset="-78"/>
            </a:endParaRPr>
          </a:p>
        </p:txBody>
      </p:sp>
      <p:sp>
        <p:nvSpPr>
          <p:cNvPr id="31747" name="Rectangle 3"/>
          <p:cNvSpPr>
            <a:spLocks noGrp="1" noChangeArrowheads="1"/>
          </p:cNvSpPr>
          <p:nvPr>
            <p:ph type="body" sz="half" idx="1"/>
          </p:nvPr>
        </p:nvSpPr>
        <p:spPr>
          <a:xfrm>
            <a:off x="719361" y="1637175"/>
            <a:ext cx="5349552" cy="4724400"/>
          </a:xfrm>
        </p:spPr>
        <p:txBody>
          <a:bodyPr>
            <a:noAutofit/>
          </a:bodyPr>
          <a:lstStyle/>
          <a:p>
            <a:pPr algn="justLow" rtl="1" eaLnBrk="1" hangingPunct="1"/>
            <a:r>
              <a:rPr lang="en-US" sz="2800" dirty="0">
                <a:cs typeface="B Koodak" pitchFamily="2" charset="-78"/>
              </a:rPr>
              <a:t>ASHRAE</a:t>
            </a:r>
            <a:r>
              <a:rPr lang="fa-IR" sz="2800" dirty="0">
                <a:cs typeface="B Koodak" pitchFamily="2" charset="-78"/>
              </a:rPr>
              <a:t> روشهاي استانداردي براي تست کردن هودهاي آزمايشگاهي دارد.</a:t>
            </a:r>
          </a:p>
          <a:p>
            <a:pPr algn="justLow" rtl="1" eaLnBrk="1" hangingPunct="1"/>
            <a:r>
              <a:rPr lang="fa-IR" sz="2800" dirty="0">
                <a:cs typeface="B Koodak" pitchFamily="2" charset="-78"/>
              </a:rPr>
              <a:t>بطور تصادفي يک نمونه از هودهاي آزمايشگاهي را انتخاب کرده و آنرا از لحاظ نشتي و ميزان سرعت ربايش تست کنيد.</a:t>
            </a:r>
          </a:p>
          <a:p>
            <a:pPr algn="justLow" rtl="1"/>
            <a:endParaRPr lang="fa-IR" sz="2800" dirty="0">
              <a:cs typeface="B Koodak" pitchFamily="2" charset="-78"/>
            </a:endParaRPr>
          </a:p>
          <a:p>
            <a:pPr algn="justLow" rtl="1">
              <a:buNone/>
            </a:pPr>
            <a:r>
              <a:rPr lang="fa-IR" sz="2800" dirty="0">
                <a:solidFill>
                  <a:srgbClr val="FF0000"/>
                </a:solidFill>
                <a:cs typeface="B Titr" pitchFamily="2" charset="-78"/>
              </a:rPr>
              <a:t>     آزمونهاي عملکرد هود:</a:t>
            </a:r>
          </a:p>
          <a:p>
            <a:pPr algn="justLow" rtl="1"/>
            <a:r>
              <a:rPr lang="fa-IR" sz="2800" dirty="0">
                <a:cs typeface="B Koodak" pitchFamily="2" charset="-78"/>
              </a:rPr>
              <a:t>آزمون سرعت در دهانه هود</a:t>
            </a:r>
          </a:p>
          <a:p>
            <a:pPr algn="justLow" rtl="1"/>
            <a:r>
              <a:rPr lang="fa-IR" sz="2800" dirty="0">
                <a:cs typeface="B Koodak" pitchFamily="2" charset="-78"/>
              </a:rPr>
              <a:t>آزمون دود</a:t>
            </a:r>
          </a:p>
          <a:p>
            <a:pPr algn="justLow" rtl="1"/>
            <a:r>
              <a:rPr lang="fa-IR" sz="2800" dirty="0">
                <a:cs typeface="B Koodak" pitchFamily="2" charset="-78"/>
              </a:rPr>
              <a:t>آزمون گاز ردياب</a:t>
            </a:r>
            <a:endParaRPr lang="en-US" sz="2800" dirty="0"/>
          </a:p>
        </p:txBody>
      </p:sp>
      <p:pic>
        <p:nvPicPr>
          <p:cNvPr id="31748" name="Picture 9" descr="face"/>
          <p:cNvPicPr>
            <a:picLocks noGrp="1" noChangeAspect="1" noChangeArrowheads="1"/>
          </p:cNvPicPr>
          <p:nvPr>
            <p:ph sz="quarter" idx="2"/>
          </p:nvPr>
        </p:nvPicPr>
        <p:blipFill>
          <a:blip r:embed="rId2"/>
          <a:srcRect/>
          <a:stretch>
            <a:fillRect/>
          </a:stretch>
        </p:blipFill>
        <p:spPr>
          <a:xfrm>
            <a:off x="6984057" y="1439739"/>
            <a:ext cx="2881064" cy="3061131"/>
          </a:xfrm>
        </p:spPr>
      </p:pic>
      <p:pic>
        <p:nvPicPr>
          <p:cNvPr id="5" name="Picture 7" descr="smoketubetest"/>
          <p:cNvPicPr>
            <a:picLocks noGrp="1" noChangeAspect="1" noChangeArrowheads="1"/>
          </p:cNvPicPr>
          <p:nvPr>
            <p:ph idx="1"/>
          </p:nvPr>
        </p:nvPicPr>
        <p:blipFill>
          <a:blip r:embed="rId3"/>
          <a:srcRect/>
          <a:stretch>
            <a:fillRect/>
          </a:stretch>
        </p:blipFill>
        <p:spPr>
          <a:xfrm>
            <a:off x="6679257" y="4680099"/>
            <a:ext cx="3689920" cy="29348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p:cTn id="19"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p:cTn id="25"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p:cTn id="3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 calcmode="lin" valueType="num">
                                      <p:cBhvr>
                                        <p:cTn id="37"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174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91369" y="-144437"/>
            <a:ext cx="8909804" cy="1496007"/>
          </a:xfrm>
        </p:spPr>
        <p:txBody>
          <a:bodyPr>
            <a:normAutofit/>
          </a:bodyPr>
          <a:lstStyle/>
          <a:p>
            <a:pPr rtl="1"/>
            <a:r>
              <a:rPr lang="fa-IR" sz="4000" dirty="0">
                <a:solidFill>
                  <a:srgbClr val="FF0000"/>
                </a:solidFill>
                <a:cs typeface="B Titr" pitchFamily="2" charset="-78"/>
              </a:rPr>
              <a:t>آزمون گاز ردياب</a:t>
            </a:r>
            <a:endParaRPr lang="en-US" sz="4000" dirty="0">
              <a:solidFill>
                <a:srgbClr val="FF0000"/>
              </a:solidFill>
              <a:cs typeface="B Titr" pitchFamily="2" charset="-78"/>
            </a:endParaRPr>
          </a:p>
        </p:txBody>
      </p:sp>
      <p:sp>
        <p:nvSpPr>
          <p:cNvPr id="31747" name="Rectangle 3"/>
          <p:cNvSpPr>
            <a:spLocks noGrp="1" noChangeArrowheads="1"/>
          </p:cNvSpPr>
          <p:nvPr>
            <p:ph type="body" sz="half" idx="1"/>
          </p:nvPr>
        </p:nvSpPr>
        <p:spPr>
          <a:xfrm>
            <a:off x="805351" y="1372425"/>
            <a:ext cx="5143872" cy="4724400"/>
          </a:xfrm>
        </p:spPr>
        <p:txBody>
          <a:bodyPr>
            <a:noAutofit/>
          </a:bodyPr>
          <a:lstStyle/>
          <a:p>
            <a:pPr algn="justLow" rtl="1"/>
            <a:r>
              <a:rPr lang="fa-IR" sz="2800" dirty="0">
                <a:cs typeface="B Koodak" pitchFamily="2" charset="-78"/>
              </a:rPr>
              <a:t>يک گازي مثل هگزا فلورايد گوگرد را به داخل هود ارسال نموده و غلظت آنرا در اطراف هود توسط يک اسپکتروفتومتر مادون قرمز يا يک وسيله آشکارساز الکترونيکي اندازه گيري کنيد تا به اين ترتيب ميزان فرار گاز از داخل هود به هواي آزمايشگاه سنجيده شود. اين دستگاهها قادر هستند که </a:t>
            </a:r>
            <a:r>
              <a:rPr lang="en-US" sz="2800" dirty="0">
                <a:cs typeface="B Koodak" pitchFamily="2" charset="-78"/>
              </a:rPr>
              <a:t>SF6</a:t>
            </a:r>
            <a:r>
              <a:rPr lang="fa-IR" sz="2800" dirty="0">
                <a:cs typeface="B Koodak" pitchFamily="2" charset="-78"/>
              </a:rPr>
              <a:t> را در حد </a:t>
            </a:r>
            <a:r>
              <a:rPr lang="en-US" sz="2800" dirty="0">
                <a:cs typeface="B Koodak" pitchFamily="2" charset="-78"/>
              </a:rPr>
              <a:t>ppb</a:t>
            </a:r>
            <a:r>
              <a:rPr lang="fa-IR" sz="2800" dirty="0">
                <a:cs typeface="B Koodak" pitchFamily="2" charset="-78"/>
              </a:rPr>
              <a:t> شناسايي کنند.</a:t>
            </a:r>
          </a:p>
          <a:p>
            <a:pPr algn="justLow" rtl="1"/>
            <a:r>
              <a:rPr lang="fa-IR" sz="2800" dirty="0">
                <a:cs typeface="B Koodak" pitchFamily="2" charset="-78"/>
              </a:rPr>
              <a:t>گاز </a:t>
            </a:r>
            <a:r>
              <a:rPr lang="en-US" sz="2800" dirty="0">
                <a:cs typeface="B Koodak" pitchFamily="2" charset="-78"/>
              </a:rPr>
              <a:t>SF6</a:t>
            </a:r>
            <a:r>
              <a:rPr lang="fa-IR" sz="2800" dirty="0">
                <a:cs typeface="B Koodak" pitchFamily="2" charset="-78"/>
              </a:rPr>
              <a:t> را با دبي 4 ليتر در دقيقه و در ارتفاع 6 اينچ از سطح پنجره هود رها کنيد.</a:t>
            </a:r>
          </a:p>
        </p:txBody>
      </p:sp>
      <p:pic>
        <p:nvPicPr>
          <p:cNvPr id="31748" name="Picture 9" descr="face"/>
          <p:cNvPicPr>
            <a:picLocks noGrp="1" noChangeAspect="1" noChangeArrowheads="1"/>
          </p:cNvPicPr>
          <p:nvPr>
            <p:ph sz="quarter" idx="2"/>
          </p:nvPr>
        </p:nvPicPr>
        <p:blipFill>
          <a:blip r:embed="rId2"/>
          <a:srcRect/>
          <a:stretch>
            <a:fillRect/>
          </a:stretch>
        </p:blipFill>
        <p:spPr>
          <a:xfrm>
            <a:off x="6552009" y="2396774"/>
            <a:ext cx="3774504" cy="412740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19361" y="-144437"/>
            <a:ext cx="8909804" cy="1496007"/>
          </a:xfrm>
        </p:spPr>
        <p:txBody>
          <a:bodyPr>
            <a:normAutofit/>
          </a:bodyPr>
          <a:lstStyle/>
          <a:p>
            <a:pPr rtl="1"/>
            <a:r>
              <a:rPr lang="fa-IR" sz="4000" dirty="0">
                <a:solidFill>
                  <a:srgbClr val="FF0000"/>
                </a:solidFill>
                <a:cs typeface="B Titr" pitchFamily="2" charset="-78"/>
              </a:rPr>
              <a:t>آزمون گاز ردياب</a:t>
            </a:r>
            <a:endParaRPr lang="en-US" sz="4000" dirty="0">
              <a:solidFill>
                <a:srgbClr val="FF0000"/>
              </a:solidFill>
              <a:cs typeface="B Titr" pitchFamily="2" charset="-78"/>
            </a:endParaRPr>
          </a:p>
        </p:txBody>
      </p:sp>
      <p:sp>
        <p:nvSpPr>
          <p:cNvPr id="31747" name="Rectangle 3"/>
          <p:cNvSpPr>
            <a:spLocks noGrp="1" noChangeArrowheads="1"/>
          </p:cNvSpPr>
          <p:nvPr>
            <p:ph type="body" sz="half" idx="1"/>
          </p:nvPr>
        </p:nvSpPr>
        <p:spPr>
          <a:xfrm>
            <a:off x="1007393" y="1351570"/>
            <a:ext cx="9309720" cy="1447800"/>
          </a:xfrm>
        </p:spPr>
        <p:txBody>
          <a:bodyPr>
            <a:noAutofit/>
          </a:bodyPr>
          <a:lstStyle/>
          <a:p>
            <a:pPr algn="justLow" rtl="1" eaLnBrk="1" hangingPunct="1"/>
            <a:r>
              <a:rPr lang="fa-IR" sz="2800" dirty="0">
                <a:cs typeface="B Koodak" pitchFamily="2" charset="-78"/>
              </a:rPr>
              <a:t>البته بهتر است در هنگام اندازه گيري يک مجسمه اي مشابه انسان در نزديکي دهانه هود قرار دهيم تا چيزي شبيه به شرايط واقعي داشته باشيم. </a:t>
            </a:r>
          </a:p>
          <a:p>
            <a:pPr algn="justLow" rtl="1" eaLnBrk="1" hangingPunct="1"/>
            <a:r>
              <a:rPr lang="fa-IR" sz="2800" dirty="0">
                <a:cs typeface="B Koodak" pitchFamily="2" charset="-78"/>
              </a:rPr>
              <a:t>درضمن نمونه برداري نيز </a:t>
            </a:r>
          </a:p>
          <a:p>
            <a:pPr algn="justLow" rtl="1" eaLnBrk="1" hangingPunct="1">
              <a:buNone/>
            </a:pPr>
            <a:r>
              <a:rPr lang="fa-IR" sz="2800" dirty="0">
                <a:cs typeface="B Koodak" pitchFamily="2" charset="-78"/>
              </a:rPr>
              <a:t>ميتواند از منطقه تنفسي آدمک</a:t>
            </a:r>
          </a:p>
          <a:p>
            <a:pPr algn="justLow" rtl="1" eaLnBrk="1" hangingPunct="1">
              <a:buNone/>
            </a:pPr>
            <a:r>
              <a:rPr lang="fa-IR" sz="2800" dirty="0">
                <a:cs typeface="B Koodak" pitchFamily="2" charset="-78"/>
              </a:rPr>
              <a:t>انجام پذيرد. يعني پراب نمونه</a:t>
            </a:r>
          </a:p>
          <a:p>
            <a:pPr algn="justLow" rtl="1" eaLnBrk="1" hangingPunct="1">
              <a:buNone/>
            </a:pPr>
            <a:r>
              <a:rPr lang="fa-IR" sz="2800" dirty="0">
                <a:cs typeface="B Koodak" pitchFamily="2" charset="-78"/>
              </a:rPr>
              <a:t> </a:t>
            </a:r>
            <a:r>
              <a:rPr lang="fa-IR" sz="2800" dirty="0" smtClean="0">
                <a:cs typeface="B Koodak" pitchFamily="2" charset="-78"/>
              </a:rPr>
              <a:t>بردار در فاصله 3 </a:t>
            </a:r>
            <a:r>
              <a:rPr lang="fa-IR" sz="2800" dirty="0">
                <a:cs typeface="B Koodak" pitchFamily="2" charset="-78"/>
              </a:rPr>
              <a:t>اينچ از پنجره</a:t>
            </a:r>
          </a:p>
          <a:p>
            <a:pPr algn="justLow" rtl="1" eaLnBrk="1" hangingPunct="1">
              <a:buNone/>
            </a:pPr>
            <a:r>
              <a:rPr lang="fa-IR" sz="2800" dirty="0">
                <a:cs typeface="B Koodak" pitchFamily="2" charset="-78"/>
              </a:rPr>
              <a:t> هود و 26 اينچ از سطح کار </a:t>
            </a:r>
          </a:p>
          <a:p>
            <a:pPr algn="justLow" rtl="1" eaLnBrk="1" hangingPunct="1">
              <a:buNone/>
            </a:pPr>
            <a:r>
              <a:rPr lang="fa-IR" sz="2800" dirty="0" smtClean="0">
                <a:cs typeface="B Koodak" pitchFamily="2" charset="-78"/>
              </a:rPr>
              <a:t> قرار </a:t>
            </a:r>
            <a:r>
              <a:rPr lang="fa-IR" sz="2800" dirty="0">
                <a:cs typeface="B Koodak" pitchFamily="2" charset="-78"/>
              </a:rPr>
              <a:t>گيرد.</a:t>
            </a:r>
            <a:endParaRPr lang="en-US" sz="2800" dirty="0"/>
          </a:p>
        </p:txBody>
      </p:sp>
      <p:pic>
        <p:nvPicPr>
          <p:cNvPr id="7" name="40per320cfm.mpg">
            <a:hlinkClick r:id="" action="ppaction://media"/>
          </p:cNvPr>
          <p:cNvPicPr>
            <a:picLocks noGrp="1" noRot="1" noChangeAspect="1" noChangeArrowheads="1"/>
          </p:cNvPicPr>
          <p:nvPr>
            <p:ph sz="half" idx="1"/>
            <a:videoFile r:link="rId1"/>
          </p:nvPr>
        </p:nvPicPr>
        <p:blipFill>
          <a:blip r:embed="rId3"/>
          <a:srcRect/>
          <a:stretch>
            <a:fillRect/>
          </a:stretch>
        </p:blipFill>
        <p:spPr>
          <a:xfrm>
            <a:off x="719361" y="2780506"/>
            <a:ext cx="5421263" cy="4065947"/>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 calcmode="lin" valueType="num">
                                      <p:cBhvr>
                                        <p:cTn id="17"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174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174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p:cTn id="25"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1747">
                                            <p:txEl>
                                              <p:pRg st="4" end="4"/>
                                            </p:txEl>
                                          </p:spTgt>
                                        </p:tgtEl>
                                        <p:attrNameLst>
                                          <p:attrName>style.visibility</p:attrName>
                                        </p:attrNameLst>
                                      </p:cBhvr>
                                      <p:to>
                                        <p:strVal val="visible"/>
                                      </p:to>
                                    </p:set>
                                    <p:anim calcmode="lin" valueType="num">
                                      <p:cBhvr>
                                        <p:cTn id="29"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1747">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1747">
                                            <p:txEl>
                                              <p:pRg st="5" end="5"/>
                                            </p:txEl>
                                          </p:spTgt>
                                        </p:tgtEl>
                                        <p:attrNameLst>
                                          <p:attrName>style.visibility</p:attrName>
                                        </p:attrNameLst>
                                      </p:cBhvr>
                                      <p:to>
                                        <p:strVal val="visible"/>
                                      </p:to>
                                    </p:set>
                                    <p:anim calcmode="lin" valueType="num">
                                      <p:cBhvr>
                                        <p:cTn id="33"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1747">
                                            <p:txEl>
                                              <p:pRg st="5" end="5"/>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 calcmode="lin" valueType="num">
                                      <p:cBhvr>
                                        <p:cTn id="37"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174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7"/>
                                        </p:tgtEl>
                                      </p:cBhvr>
                                    </p:cmd>
                                  </p:childTnLst>
                                </p:cTn>
                              </p:par>
                            </p:childTnLst>
                          </p:cTn>
                        </p:par>
                      </p:childTnLst>
                    </p:cTn>
                  </p:par>
                </p:childTnLst>
              </p:cTn>
              <p:nextCondLst>
                <p:cond evt="onClick" delay="0">
                  <p:tgtEl>
                    <p:spTgt spid="7"/>
                  </p:tgtEl>
                </p:cond>
              </p:nextCondLst>
            </p:seq>
            <p:video>
              <p:cMediaNode>
                <p:cTn id="44"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317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90761" y="1583755"/>
            <a:ext cx="8229600" cy="1143000"/>
          </a:xfrm>
        </p:spPr>
        <p:txBody>
          <a:bodyPr>
            <a:normAutofit/>
          </a:bodyPr>
          <a:lstStyle/>
          <a:p>
            <a:pPr rtl="1" eaLnBrk="1" hangingPunct="1"/>
            <a:r>
              <a:rPr lang="fa-IR" sz="3200" dirty="0">
                <a:cs typeface="B Titr" pitchFamily="2" charset="-78"/>
              </a:rPr>
              <a:t>يک سري نکات ايمني کار با هودها</a:t>
            </a:r>
            <a:endParaRPr lang="en-US" sz="3200" dirty="0">
              <a:cs typeface="B Titr" pitchFamily="2" charset="-78"/>
            </a:endParaRPr>
          </a:p>
        </p:txBody>
      </p:sp>
      <p:sp>
        <p:nvSpPr>
          <p:cNvPr id="28675" name="Rectangle 3"/>
          <p:cNvSpPr>
            <a:spLocks noGrp="1" noChangeArrowheads="1"/>
          </p:cNvSpPr>
          <p:nvPr>
            <p:ph type="body" idx="1"/>
          </p:nvPr>
        </p:nvSpPr>
        <p:spPr>
          <a:xfrm>
            <a:off x="647353" y="2375843"/>
            <a:ext cx="9505056" cy="4525963"/>
          </a:xfrm>
          <a:noFill/>
        </p:spPr>
        <p:txBody>
          <a:bodyPr>
            <a:noAutofit/>
          </a:bodyPr>
          <a:lstStyle/>
          <a:p>
            <a:pPr algn="justLow" rtl="1">
              <a:lnSpc>
                <a:spcPct val="150000"/>
              </a:lnSpc>
            </a:pPr>
            <a:r>
              <a:rPr lang="fa-IR" sz="2300" dirty="0">
                <a:cs typeface="B Koodak" pitchFamily="2" charset="-78"/>
              </a:rPr>
              <a:t>هميشه فن خروجي را روشن نگه داريد.</a:t>
            </a:r>
          </a:p>
          <a:p>
            <a:pPr algn="justLow" rtl="1">
              <a:lnSpc>
                <a:spcPct val="150000"/>
              </a:lnSpc>
            </a:pPr>
            <a:r>
              <a:rPr lang="fa-IR" sz="2300" dirty="0">
                <a:cs typeface="B Koodak" pitchFamily="2" charset="-78"/>
              </a:rPr>
              <a:t>از ايجاد فشار منفي در داخل اتاق آزمايشگاه جلوگيري شود.</a:t>
            </a:r>
          </a:p>
          <a:p>
            <a:pPr algn="justLow" rtl="1">
              <a:lnSpc>
                <a:spcPct val="150000"/>
              </a:lnSpc>
            </a:pPr>
            <a:r>
              <a:rPr lang="fa-IR" sz="2300" b="1" dirty="0">
                <a:cs typeface="B Koodak" pitchFamily="2" charset="-78"/>
              </a:rPr>
              <a:t>چيزي در جلوي بافلها قرار نداشته باشد. لوازم حجيم را از سطح کار خارج کنيد.</a:t>
            </a:r>
          </a:p>
          <a:p>
            <a:pPr algn="justLow" rtl="1">
              <a:lnSpc>
                <a:spcPct val="150000"/>
              </a:lnSpc>
            </a:pPr>
            <a:r>
              <a:rPr lang="fa-IR" sz="2300" b="1" dirty="0">
                <a:cs typeface="B Koodak" pitchFamily="2" charset="-78"/>
              </a:rPr>
              <a:t>مواد ناسازگار را در کنار هم قرار ندهيد.</a:t>
            </a:r>
          </a:p>
          <a:p>
            <a:pPr algn="justLow" rtl="1">
              <a:lnSpc>
                <a:spcPct val="150000"/>
              </a:lnSpc>
            </a:pPr>
            <a:r>
              <a:rPr lang="fa-IR" sz="2300" b="1" dirty="0">
                <a:cs typeface="B Koodak" pitchFamily="2" charset="-78"/>
              </a:rPr>
              <a:t>يادتان باشد که هرچقدر هود خالي باشد کارآيي بيشتري دارد؛ پس بعنوان محل نگهداري مواد از آن استفاده نکنيد.</a:t>
            </a:r>
          </a:p>
          <a:p>
            <a:pPr algn="justLow" rtl="1">
              <a:lnSpc>
                <a:spcPct val="150000"/>
              </a:lnSpc>
            </a:pPr>
            <a:r>
              <a:rPr lang="fa-IR" sz="2300" dirty="0">
                <a:cs typeface="B Koodak" pitchFamily="2" charset="-78"/>
              </a:rPr>
              <a:t>مواد شيميايي که در داخل هود ريخته شده اند را تميز کنيد.</a:t>
            </a:r>
          </a:p>
          <a:p>
            <a:pPr algn="justLow" rtl="1">
              <a:lnSpc>
                <a:spcPct val="150000"/>
              </a:lnSpc>
            </a:pPr>
            <a:r>
              <a:rPr lang="fa-IR" sz="2300" dirty="0">
                <a:cs typeface="B Koodak" pitchFamily="2" charset="-78"/>
              </a:rPr>
              <a:t>هيچگاه از هود براي دفع مواد شيميايي استفاده نکنيد.</a:t>
            </a:r>
          </a:p>
          <a:p>
            <a:pPr algn="justLow" rtl="1">
              <a:lnSpc>
                <a:spcPct val="150000"/>
              </a:lnSpc>
            </a:pPr>
            <a:endParaRPr lang="en-US" sz="2300" b="1" dirty="0"/>
          </a:p>
          <a:p>
            <a:pPr algn="justLow" rtl="1">
              <a:lnSpc>
                <a:spcPct val="150000"/>
              </a:lnSpc>
            </a:pPr>
            <a:endParaRPr lang="en-US" sz="2300" b="1" dirty="0"/>
          </a:p>
          <a:p>
            <a:pPr algn="justLow" rtl="1">
              <a:lnSpc>
                <a:spcPct val="150000"/>
              </a:lnSpc>
            </a:pPr>
            <a:endParaRPr lang="fa-IR" sz="2300" dirty="0">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p:cTn id="13"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86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p:cTn id="19"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86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p:cTn id="25"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86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p:cTn id="31"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86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p:cTn id="37" dur="500" fill="hold"/>
                                        <p:tgtEl>
                                          <p:spTgt spid="2867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867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p:cTn id="43" dur="500" fill="hold"/>
                                        <p:tgtEl>
                                          <p:spTgt spid="2867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867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19361" y="1655763"/>
            <a:ext cx="9719787" cy="1320006"/>
          </a:xfrm>
        </p:spPr>
        <p:txBody>
          <a:bodyPr>
            <a:normAutofit/>
          </a:bodyPr>
          <a:lstStyle/>
          <a:p>
            <a:r>
              <a:rPr lang="fa-IR" altLang="ja-JP" sz="3300" dirty="0">
                <a:cs typeface="B Titr" pitchFamily="2" charset="-78"/>
              </a:rPr>
              <a:t>لوازم حفاظتي</a:t>
            </a:r>
            <a:endParaRPr lang="en-US" altLang="ja-JP" sz="3300" dirty="0">
              <a:cs typeface="B Titr" pitchFamily="2" charset="-78"/>
            </a:endParaRPr>
          </a:p>
        </p:txBody>
      </p:sp>
      <p:sp>
        <p:nvSpPr>
          <p:cNvPr id="44035" name="Rectangle 3"/>
          <p:cNvSpPr>
            <a:spLocks noGrp="1" noChangeArrowheads="1"/>
          </p:cNvSpPr>
          <p:nvPr>
            <p:ph type="body" idx="1"/>
          </p:nvPr>
        </p:nvSpPr>
        <p:spPr>
          <a:xfrm>
            <a:off x="539988" y="2549584"/>
            <a:ext cx="9719787" cy="5226859"/>
          </a:xfrm>
          <a:noFill/>
        </p:spPr>
        <p:txBody>
          <a:bodyPr>
            <a:noAutofit/>
          </a:bodyPr>
          <a:lstStyle/>
          <a:p>
            <a:pPr algn="r" rtl="1">
              <a:lnSpc>
                <a:spcPct val="160000"/>
              </a:lnSpc>
            </a:pPr>
            <a:r>
              <a:rPr lang="fa-IR" altLang="ja-JP" sz="2300" dirty="0">
                <a:cs typeface="B Koodak" pitchFamily="2" charset="-78"/>
              </a:rPr>
              <a:t>عينک ايمني:</a:t>
            </a:r>
          </a:p>
          <a:p>
            <a:pPr algn="r" rtl="1">
              <a:lnSpc>
                <a:spcPct val="160000"/>
              </a:lnSpc>
              <a:buNone/>
            </a:pPr>
            <a:r>
              <a:rPr lang="fa-IR" altLang="ja-JP" sz="2300" dirty="0">
                <a:cs typeface="B Koodak" pitchFamily="2" charset="-78"/>
              </a:rPr>
              <a:t>     - در مواقعي که با مواد شيميايي کار مي کنيد از عينکهاي ايمني مناسب استفاده کنيد.</a:t>
            </a:r>
          </a:p>
          <a:p>
            <a:pPr algn="r" rtl="1">
              <a:lnSpc>
                <a:spcPct val="160000"/>
              </a:lnSpc>
            </a:pPr>
            <a:r>
              <a:rPr lang="fa-IR" altLang="ja-JP" sz="2300" dirty="0">
                <a:cs typeface="B Koodak" pitchFamily="2" charset="-78"/>
              </a:rPr>
              <a:t>دستکش:</a:t>
            </a:r>
          </a:p>
          <a:p>
            <a:pPr algn="r" rtl="1">
              <a:lnSpc>
                <a:spcPct val="160000"/>
              </a:lnSpc>
              <a:buNone/>
            </a:pPr>
            <a:r>
              <a:rPr lang="fa-IR" altLang="ja-JP" sz="2300" dirty="0">
                <a:cs typeface="B Koodak" pitchFamily="2" charset="-78"/>
              </a:rPr>
              <a:t>     - پوشيدن دستکش مناسب ميتواند از جذب پوستي و سوختن و عفونت پوست پيشگيري کند.</a:t>
            </a:r>
          </a:p>
          <a:p>
            <a:pPr algn="r" rtl="1">
              <a:lnSpc>
                <a:spcPct val="160000"/>
              </a:lnSpc>
            </a:pPr>
            <a:r>
              <a:rPr lang="fa-IR" altLang="ja-JP" sz="2300" dirty="0">
                <a:cs typeface="B Koodak" pitchFamily="2" charset="-78"/>
              </a:rPr>
              <a:t>روپوش آزمايشگاهي:</a:t>
            </a:r>
          </a:p>
          <a:p>
            <a:pPr algn="r" rtl="1">
              <a:lnSpc>
                <a:spcPct val="160000"/>
              </a:lnSpc>
              <a:buNone/>
            </a:pPr>
            <a:r>
              <a:rPr lang="fa-IR" altLang="ja-JP" sz="2300" dirty="0">
                <a:cs typeface="B Koodak" pitchFamily="2" charset="-78"/>
              </a:rPr>
              <a:t>      - در هنگام کار  در آزمايشگاه از روپوش و در صورت لزوم لباسهاي يکسره و يا پوششهاي مخصوص پا استفاده کنيد. از پوشيدن سندل و کفشهاي تابستاني خودداري نماييد.</a:t>
            </a:r>
            <a:endParaRPr lang="en-US" altLang="ja-JP"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p:cTn id="13"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p:cTn id="19"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40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p:cTn id="25" dur="5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40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p:cTn id="31" dur="5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403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p:cTn id="37" dur="5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403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42229" y="2031193"/>
            <a:ext cx="7772400" cy="1143000"/>
          </a:xfrm>
        </p:spPr>
        <p:txBody>
          <a:bodyPr/>
          <a:lstStyle/>
          <a:p>
            <a:pPr rtl="1"/>
            <a:r>
              <a:rPr lang="fa-IR" sz="4000" b="1" dirty="0">
                <a:solidFill>
                  <a:srgbClr val="FF0000"/>
                </a:solidFill>
                <a:cs typeface="B Titr" pitchFamily="2" charset="-78"/>
              </a:rPr>
              <a:t>فيلترهاي</a:t>
            </a:r>
            <a:r>
              <a:rPr lang="en-US" sz="4000" b="1" dirty="0">
                <a:solidFill>
                  <a:srgbClr val="FF0000"/>
                </a:solidFill>
                <a:latin typeface="Times New Roman" pitchFamily="18" charset="0"/>
                <a:cs typeface="Times New Roman" pitchFamily="18" charset="0"/>
              </a:rPr>
              <a:t>HEPA </a:t>
            </a:r>
            <a:endParaRPr lang="en-US" sz="4000" b="1" dirty="0">
              <a:solidFill>
                <a:srgbClr val="FF0000"/>
              </a:solidFill>
              <a:latin typeface="Times New Roman" pitchFamily="18" charset="0"/>
              <a:cs typeface="Times New Roman" pitchFamily="18" charset="0"/>
            </a:endParaRPr>
          </a:p>
        </p:txBody>
      </p:sp>
      <p:sp>
        <p:nvSpPr>
          <p:cNvPr id="63491" name="Rectangle 3"/>
          <p:cNvSpPr>
            <a:spLocks noGrp="1" noChangeArrowheads="1"/>
          </p:cNvSpPr>
          <p:nvPr>
            <p:ph type="body" idx="1"/>
          </p:nvPr>
        </p:nvSpPr>
        <p:spPr>
          <a:xfrm>
            <a:off x="431329" y="3483893"/>
            <a:ext cx="9937104" cy="3500462"/>
          </a:xfrm>
          <a:noFill/>
        </p:spPr>
        <p:txBody>
          <a:bodyPr>
            <a:normAutofit/>
          </a:bodyPr>
          <a:lstStyle/>
          <a:p>
            <a:pPr algn="r" rtl="1"/>
            <a:r>
              <a:rPr lang="en-US" b="1" dirty="0" smtClean="0"/>
              <a:t>HEPA </a:t>
            </a:r>
            <a:r>
              <a:rPr lang="fa-IR" b="1" dirty="0" smtClean="0">
                <a:cs typeface="B Koodak" pitchFamily="2" charset="-78"/>
              </a:rPr>
              <a:t> مخفف فيلترهاي با کارآيي بالا براي ذرات ميباشد </a:t>
            </a:r>
            <a:endParaRPr lang="en-US" b="1" dirty="0" smtClean="0">
              <a:cs typeface="B Koodak" pitchFamily="2" charset="-78"/>
            </a:endParaRPr>
          </a:p>
          <a:p>
            <a:pPr algn="r" rtl="1">
              <a:buNone/>
            </a:pPr>
            <a:r>
              <a:rPr lang="en-US" b="1" dirty="0" smtClean="0">
                <a:cs typeface="B Koodak" pitchFamily="2" charset="-78"/>
              </a:rPr>
              <a:t>(H</a:t>
            </a:r>
            <a:r>
              <a:rPr lang="en-US" b="1" dirty="0" smtClean="0"/>
              <a:t>igh Efficiency Particulate Air filter)</a:t>
            </a:r>
          </a:p>
          <a:p>
            <a:pPr algn="r" rtl="1">
              <a:buNone/>
            </a:pPr>
            <a:r>
              <a:rPr lang="fa-IR" b="1" dirty="0" smtClean="0">
                <a:cs typeface="B Koodak" pitchFamily="2" charset="-78"/>
              </a:rPr>
              <a:t>فيلتر هپا ذرات را از هوا جدا ميکند ولي فيومها و بخارات را نميگيرد.</a:t>
            </a:r>
          </a:p>
          <a:p>
            <a:pPr algn="r" rtl="1">
              <a:buNone/>
            </a:pPr>
            <a:r>
              <a:rPr lang="fa-IR" b="1" dirty="0" smtClean="0">
                <a:cs typeface="B Koodak" pitchFamily="2" charset="-78"/>
              </a:rPr>
              <a:t>فيلترهاي هپا در کابينتهاي ايمني بيولوژيکي نيز استفاده ميشوند.</a:t>
            </a:r>
            <a:endParaRPr lang="en-US" b="1" dirty="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p:cTn id="13"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34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p:cTn id="19"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34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p:cTn id="25" dur="5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349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latin typeface="Times New Roman" pitchFamily="18" charset="0"/>
                <a:cs typeface="Times New Roman" pitchFamily="18" charset="0"/>
              </a:rPr>
              <a:t>References:</a:t>
            </a:r>
            <a:endParaRPr lang="en-US" b="1" i="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1285081" y="2131220"/>
            <a:ext cx="8229600" cy="4525963"/>
          </a:xfrm>
        </p:spPr>
        <p:txBody>
          <a:bodyPr>
            <a:normAutofit lnSpcReduction="10000"/>
          </a:bodyPr>
          <a:lstStyle/>
          <a:p>
            <a:pPr>
              <a:lnSpc>
                <a:spcPct val="95000"/>
              </a:lnSpc>
              <a:spcAft>
                <a:spcPct val="5000"/>
              </a:spcAft>
            </a:pPr>
            <a:r>
              <a:rPr lang="en-US" sz="2400" i="1" dirty="0">
                <a:cs typeface="+mj-cs"/>
              </a:rPr>
              <a:t>OEHS .LABORATORY VENTILATION</a:t>
            </a:r>
            <a:r>
              <a:rPr lang="fa-IR" sz="2400" i="1" dirty="0">
                <a:cs typeface="+mj-cs"/>
              </a:rPr>
              <a:t> </a:t>
            </a:r>
            <a:r>
              <a:rPr lang="en-US" sz="2400" i="1" dirty="0">
                <a:cs typeface="+mj-cs"/>
              </a:rPr>
              <a:t>FOR TULANE LABORATORY EMPLOYEES. Tulane University - Office of Environmental Health &amp; Safety (OEHS); January, 2005</a:t>
            </a:r>
          </a:p>
          <a:p>
            <a:pPr marL="457200" indent="-457200"/>
            <a:r>
              <a:rPr lang="en-US" sz="2600" i="1" dirty="0" err="1">
                <a:latin typeface="Times New Roman" pitchFamily="18" charset="0"/>
                <a:cs typeface="Times New Roman" pitchFamily="18" charset="0"/>
              </a:rPr>
              <a:t>Bukola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Akinjobi</a:t>
            </a:r>
            <a:r>
              <a:rPr lang="en-US" sz="2600" i="1" dirty="0">
                <a:latin typeface="Times New Roman" pitchFamily="18" charset="0"/>
                <a:cs typeface="Times New Roman" pitchFamily="18" charset="0"/>
              </a:rPr>
              <a:t>, Carrie Beard, and Jennifer Roper. Biological Safety Cabinets and Chemical Fume Hoods. </a:t>
            </a:r>
          </a:p>
          <a:p>
            <a:r>
              <a:rPr lang="en-US" sz="2400" i="1" dirty="0">
                <a:latin typeface="Times New Roman" pitchFamily="18" charset="0"/>
                <a:cs typeface="Times New Roman" pitchFamily="18" charset="0"/>
              </a:rPr>
              <a:t>Veterans Health Administration Occupational Safety and Health. LABORATORY SAFETY: Module 4: Biological Safety Cabinets</a:t>
            </a:r>
            <a:endParaRPr lang="en-US" sz="2400" i="1" dirty="0">
              <a:effectLst>
                <a:outerShdw blurRad="38100" dist="38100" dir="2700000" algn="tl">
                  <a:srgbClr val="000000"/>
                </a:outerShdw>
              </a:effectLst>
              <a:latin typeface="Times New Roman" pitchFamily="18" charset="0"/>
              <a:cs typeface="Times New Roman" pitchFamily="18" charset="0"/>
            </a:endParaRPr>
          </a:p>
          <a:p>
            <a:r>
              <a:rPr lang="en-US" sz="2400" i="1" dirty="0">
                <a:latin typeface="Times New Roman" pitchFamily="18" charset="0"/>
                <a:cs typeface="Times New Roman" pitchFamily="18" charset="0"/>
              </a:rPr>
              <a:t>Operating RC1 Fume Hoods. Health and Safety Division</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Fitzsimons Campus, UCDHSC</a:t>
            </a:r>
            <a:endParaRPr lang="fa-IR" sz="2400" i="1" dirty="0">
              <a:latin typeface="Times New Roman" pitchFamily="18" charset="0"/>
              <a:cs typeface="Times New Roman" pitchFamily="18" charset="0"/>
            </a:endParaRPr>
          </a:p>
          <a:p>
            <a:r>
              <a:rPr lang="en-US" sz="2400" i="1" dirty="0">
                <a:latin typeface="Times New Roman" pitchFamily="18" charset="0"/>
                <a:cs typeface="Times New Roman" pitchFamily="18" charset="0"/>
              </a:rPr>
              <a:t>ASHRAE. 1995. ANSI/ASHRAE 110-1995, Method of testing performance of laboratory fume hoods. Atlanta.</a:t>
            </a:r>
            <a:endParaRPr lang="en-US" sz="2400" i="1" dirty="0">
              <a:latin typeface="Times New Roman" pitchFamily="18" charset="0"/>
              <a:cs typeface="Times New Roman" pitchFamily="18" charset="0"/>
            </a:endParaRPr>
          </a:p>
        </p:txBody>
      </p:sp>
      <p:graphicFrame>
        <p:nvGraphicFramePr>
          <p:cNvPr id="9218" name="Object 2">
            <a:hlinkClick r:id="" action="ppaction://ole?verb=0"/>
          </p:cNvPr>
          <p:cNvGraphicFramePr>
            <a:graphicFrameLocks/>
          </p:cNvGraphicFramePr>
          <p:nvPr/>
        </p:nvGraphicFramePr>
        <p:xfrm>
          <a:off x="7482681" y="759619"/>
          <a:ext cx="1574800" cy="1300162"/>
        </p:xfrm>
        <a:graphic>
          <a:graphicData uri="http://schemas.openxmlformats.org/presentationml/2006/ole">
            <mc:AlternateContent xmlns:mc="http://schemas.openxmlformats.org/markup-compatibility/2006">
              <mc:Choice xmlns:v="urn:schemas-microsoft-com:vml" Requires="v">
                <p:oleObj spid="_x0000_s4116" name="Clip" r:id="rId3" imgW="1573200" imgH="1298520" progId="">
                  <p:embed/>
                </p:oleObj>
              </mc:Choice>
              <mc:Fallback>
                <p:oleObj name="Clip" r:id="rId3" imgW="1573200" imgH="129852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81" y="759619"/>
                        <a:ext cx="1574800"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latin typeface="Times New Roman" pitchFamily="18" charset="0"/>
                <a:cs typeface="Times New Roman" pitchFamily="18" charset="0"/>
              </a:rPr>
              <a:t>References:</a:t>
            </a:r>
            <a:endParaRPr lang="en-US" b="1" i="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1285081" y="2329657"/>
            <a:ext cx="8229600" cy="4525963"/>
          </a:xfrm>
        </p:spPr>
        <p:txBody>
          <a:bodyPr>
            <a:normAutofit/>
          </a:bodyPr>
          <a:lstStyle/>
          <a:p>
            <a:pPr algn="justLow" rtl="1"/>
            <a:r>
              <a:rPr lang="fa-IR" sz="2400" dirty="0">
                <a:cs typeface="B Koodak" pitchFamily="2" charset="-78"/>
              </a:rPr>
              <a:t>فريده گل بابائي ، آرزو اسماعيل زاده ، عباس ر رحيمي ، سيدجماالدين شاه طاهري. ارزيابي عملكرد هودهاي آزمايشگاهي براساس استاندارد </a:t>
            </a:r>
            <a:r>
              <a:rPr lang="en-US" sz="2400" dirty="0">
                <a:cs typeface="B Koodak" pitchFamily="2" charset="-78"/>
              </a:rPr>
              <a:t>ASHRAE 110</a:t>
            </a:r>
            <a:r>
              <a:rPr lang="fa-IR" sz="2400" dirty="0">
                <a:cs typeface="B Koodak" pitchFamily="2" charset="-78"/>
              </a:rPr>
              <a:t> در يک شرکت پتروشيمي. </a:t>
            </a:r>
            <a:r>
              <a:rPr lang="fa-IR" sz="2400" b="1" dirty="0">
                <a:cs typeface="B Koodak" pitchFamily="2" charset="-78"/>
              </a:rPr>
              <a:t>مجله دانشكده بهداشت و انستيتو تحقيقات بهداشت، </a:t>
            </a:r>
            <a:r>
              <a:rPr lang="fa-IR" sz="2400" dirty="0">
                <a:cs typeface="B Koodak" pitchFamily="2" charset="-78"/>
              </a:rPr>
              <a:t>فصلنامه بهداشت عمومي، سال ششم، شماره 3-4 (پياپي 24)، پاييز و زمستان 1387</a:t>
            </a:r>
          </a:p>
          <a:p>
            <a:pPr algn="justLow" rtl="1">
              <a:buNone/>
            </a:pPr>
            <a:endParaRPr lang="fa-IR" sz="2400" i="1" dirty="0">
              <a:latin typeface="Times New Roman" pitchFamily="18" charset="0"/>
              <a:cs typeface="Times New Roman" pitchFamily="18" charset="0"/>
            </a:endParaRPr>
          </a:p>
        </p:txBody>
      </p:sp>
      <p:graphicFrame>
        <p:nvGraphicFramePr>
          <p:cNvPr id="9218" name="Object 2">
            <a:hlinkClick r:id="" action="ppaction://ole?verb=0"/>
          </p:cNvPr>
          <p:cNvGraphicFramePr>
            <a:graphicFrameLocks/>
          </p:cNvGraphicFramePr>
          <p:nvPr/>
        </p:nvGraphicFramePr>
        <p:xfrm>
          <a:off x="7482681" y="759619"/>
          <a:ext cx="1574800" cy="1300162"/>
        </p:xfrm>
        <a:graphic>
          <a:graphicData uri="http://schemas.openxmlformats.org/presentationml/2006/ole">
            <mc:AlternateContent xmlns:mc="http://schemas.openxmlformats.org/markup-compatibility/2006">
              <mc:Choice xmlns:v="urn:schemas-microsoft-com:vml" Requires="v">
                <p:oleObj spid="_x0000_s5140" name="Clip" r:id="rId3" imgW="1573200" imgH="1298520" progId="">
                  <p:embed/>
                </p:oleObj>
              </mc:Choice>
              <mc:Fallback>
                <p:oleObj name="Clip" r:id="rId3" imgW="1573200" imgH="129852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81" y="759619"/>
                        <a:ext cx="1574800"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KINGC059"/>
          <p:cNvPicPr>
            <a:picLocks noGrp="1" noChangeAspect="1" noChangeArrowheads="1"/>
          </p:cNvPicPr>
          <p:nvPr>
            <p:ph/>
          </p:nvPr>
        </p:nvPicPr>
        <p:blipFill>
          <a:blip r:embed="rId2"/>
          <a:srcRect/>
          <a:stretch>
            <a:fillRect/>
          </a:stretch>
        </p:blipFill>
        <p:spPr>
          <a:xfrm>
            <a:off x="827881" y="531019"/>
            <a:ext cx="9144000" cy="6858000"/>
          </a:xfrm>
        </p:spPr>
      </p:pic>
      <p:sp>
        <p:nvSpPr>
          <p:cNvPr id="34819" name="Text Box 3"/>
          <p:cNvSpPr txBox="1">
            <a:spLocks noChangeArrowheads="1"/>
          </p:cNvSpPr>
          <p:nvPr/>
        </p:nvSpPr>
        <p:spPr bwMode="auto">
          <a:xfrm>
            <a:off x="3285332" y="2497932"/>
            <a:ext cx="5353050" cy="1569660"/>
          </a:xfrm>
          <a:prstGeom prst="rect">
            <a:avLst/>
          </a:prstGeom>
          <a:noFill/>
          <a:ln w="9525">
            <a:noFill/>
            <a:miter lim="800000"/>
            <a:headEnd/>
            <a:tailEnd/>
          </a:ln>
        </p:spPr>
        <p:txBody>
          <a:bodyPr>
            <a:spAutoFit/>
          </a:bodyPr>
          <a:lstStyle/>
          <a:p>
            <a:pPr algn="ctr">
              <a:spcBef>
                <a:spcPct val="50000"/>
              </a:spcBef>
            </a:pPr>
            <a:r>
              <a:rPr lang="en-US" sz="4800" dirty="0">
                <a:solidFill>
                  <a:srgbClr val="FF0000"/>
                </a:solidFill>
                <a:cs typeface="B Zar" pitchFamily="2" charset="-78"/>
              </a:rPr>
              <a:t>THANKS FOR YOUY ATTENTION</a:t>
            </a:r>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sz="quarter"/>
          </p:nvPr>
        </p:nvSpPr>
        <p:spPr/>
        <p:txBody>
          <a:bodyPr>
            <a:normAutofit/>
          </a:bodyPr>
          <a:lstStyle/>
          <a:p>
            <a:r>
              <a:rPr lang="fa-IR" sz="3600" dirty="0">
                <a:solidFill>
                  <a:srgbClr val="FF0000"/>
                </a:solidFill>
                <a:cs typeface="B Titr" pitchFamily="2" charset="-78"/>
              </a:rPr>
              <a:t>هودهاي آزمايشگاهي مخصوص فيوم</a:t>
            </a:r>
            <a:endParaRPr lang="en-US" sz="3600" dirty="0">
              <a:solidFill>
                <a:srgbClr val="FF0000"/>
              </a:solidFill>
              <a:cs typeface="B Titr" pitchFamily="2" charset="-78"/>
            </a:endParaRPr>
          </a:p>
        </p:txBody>
      </p:sp>
      <p:pic>
        <p:nvPicPr>
          <p:cNvPr id="27651" name="Picture 10" descr="ductlesshood"/>
          <p:cNvPicPr>
            <a:picLocks noGrp="1" noChangeAspect="1" noChangeArrowheads="1"/>
          </p:cNvPicPr>
          <p:nvPr>
            <p:ph sz="quarter" idx="1"/>
          </p:nvPr>
        </p:nvPicPr>
        <p:blipFill>
          <a:blip r:embed="rId2" cstate="print"/>
          <a:srcRect/>
          <a:stretch>
            <a:fillRect/>
          </a:stretch>
        </p:blipFill>
        <p:spPr>
          <a:xfrm>
            <a:off x="1399354" y="2602698"/>
            <a:ext cx="2132013" cy="2130425"/>
          </a:xfrm>
        </p:spPr>
      </p:pic>
      <p:pic>
        <p:nvPicPr>
          <p:cNvPr id="27652" name="Picture 11" descr="Fume-Hood_DB-Hood"/>
          <p:cNvPicPr>
            <a:picLocks noGrp="1" noChangeAspect="1" noChangeArrowheads="1"/>
          </p:cNvPicPr>
          <p:nvPr>
            <p:ph sz="quarter" idx="2"/>
          </p:nvPr>
        </p:nvPicPr>
        <p:blipFill>
          <a:blip r:embed="rId3"/>
          <a:srcRect/>
          <a:stretch>
            <a:fillRect/>
          </a:stretch>
        </p:blipFill>
        <p:spPr>
          <a:xfrm>
            <a:off x="6771481" y="1977789"/>
            <a:ext cx="3048000" cy="2363230"/>
          </a:xfrm>
        </p:spPr>
      </p:pic>
      <p:pic>
        <p:nvPicPr>
          <p:cNvPr id="27653" name="Picture 12" descr="glove"/>
          <p:cNvPicPr>
            <a:picLocks noGrp="1" noChangeAspect="1" noChangeArrowheads="1"/>
          </p:cNvPicPr>
          <p:nvPr>
            <p:ph sz="quarter" idx="3"/>
          </p:nvPr>
        </p:nvPicPr>
        <p:blipFill>
          <a:blip r:embed="rId4"/>
          <a:srcRect/>
          <a:stretch>
            <a:fillRect/>
          </a:stretch>
        </p:blipFill>
        <p:spPr>
          <a:xfrm>
            <a:off x="1437481" y="4977607"/>
            <a:ext cx="2209800" cy="2030412"/>
          </a:xfrm>
        </p:spPr>
      </p:pic>
      <p:pic>
        <p:nvPicPr>
          <p:cNvPr id="27654" name="Picture 13" descr="walk in"/>
          <p:cNvPicPr>
            <a:picLocks noGrp="1" noChangeAspect="1" noChangeArrowheads="1"/>
          </p:cNvPicPr>
          <p:nvPr>
            <p:ph sz="quarter" idx="4"/>
          </p:nvPr>
        </p:nvPicPr>
        <p:blipFill>
          <a:blip r:embed="rId5"/>
          <a:srcRect/>
          <a:stretch>
            <a:fillRect/>
          </a:stretch>
        </p:blipFill>
        <p:spPr>
          <a:xfrm>
            <a:off x="6771481" y="4896645"/>
            <a:ext cx="2928938" cy="2187575"/>
          </a:xfrm>
        </p:spPr>
      </p:pic>
      <p:pic>
        <p:nvPicPr>
          <p:cNvPr id="7" name="Picture 6" descr="800px-Fume_hood">
            <a:hlinkClick r:id="rId6"/>
          </p:cNvPr>
          <p:cNvPicPr>
            <a:picLocks noChangeAspect="1" noChangeArrowheads="1"/>
          </p:cNvPicPr>
          <p:nvPr/>
        </p:nvPicPr>
        <p:blipFill>
          <a:blip r:embed="rId7"/>
          <a:srcRect/>
          <a:stretch>
            <a:fillRect/>
          </a:stretch>
        </p:blipFill>
        <p:spPr bwMode="auto">
          <a:xfrm>
            <a:off x="3899683" y="4817275"/>
            <a:ext cx="2667000" cy="2000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1256477" y="1959755"/>
            <a:ext cx="8229600" cy="1143000"/>
          </a:xfrm>
        </p:spPr>
        <p:txBody>
          <a:bodyPr>
            <a:normAutofit/>
          </a:bodyPr>
          <a:lstStyle/>
          <a:p>
            <a:pPr rtl="1"/>
            <a:r>
              <a:rPr lang="fa-IR" sz="3600" dirty="0">
                <a:solidFill>
                  <a:srgbClr val="FF0000"/>
                </a:solidFill>
                <a:cs typeface="B Titr" pitchFamily="2" charset="-78"/>
              </a:rPr>
              <a:t>انواع هودهاي مخصوص فيوم </a:t>
            </a:r>
            <a:endParaRPr lang="en-US" sz="3600" dirty="0">
              <a:solidFill>
                <a:srgbClr val="FF0000"/>
              </a:solidFill>
              <a:cs typeface="B Titr" pitchFamily="2" charset="-78"/>
            </a:endParaRPr>
          </a:p>
        </p:txBody>
      </p:sp>
      <p:sp>
        <p:nvSpPr>
          <p:cNvPr id="484355" name="Rectangle 3"/>
          <p:cNvSpPr>
            <a:spLocks noGrp="1" noChangeArrowheads="1"/>
          </p:cNvSpPr>
          <p:nvPr>
            <p:ph type="body" idx="1"/>
          </p:nvPr>
        </p:nvSpPr>
        <p:spPr>
          <a:xfrm>
            <a:off x="1285081" y="2959887"/>
            <a:ext cx="8229600" cy="4048132"/>
          </a:xfrm>
        </p:spPr>
        <p:txBody>
          <a:bodyPr>
            <a:normAutofit fontScale="70000" lnSpcReduction="20000"/>
          </a:bodyPr>
          <a:lstStyle/>
          <a:p>
            <a:pPr algn="r" rtl="1"/>
            <a:r>
              <a:rPr lang="fa-IR" sz="4000" dirty="0">
                <a:cs typeface="B Koodak" pitchFamily="2" charset="-78"/>
              </a:rPr>
              <a:t>هودهاي معمولي مخصوص فيوم ها</a:t>
            </a:r>
          </a:p>
          <a:p>
            <a:pPr algn="r" rtl="1"/>
            <a:r>
              <a:rPr lang="fa-IR" sz="4000" dirty="0">
                <a:cs typeface="B Koodak" pitchFamily="2" charset="-78"/>
              </a:rPr>
              <a:t>هودهاي مخصوص فيوم مجهز به راه فرعي</a:t>
            </a:r>
            <a:r>
              <a:rPr lang="en-US" sz="4000" dirty="0">
                <a:cs typeface="B Koodak" pitchFamily="2" charset="-78"/>
              </a:rPr>
              <a:t> </a:t>
            </a:r>
            <a:r>
              <a:rPr lang="fa-IR" sz="4000" dirty="0">
                <a:cs typeface="B Koodak" pitchFamily="2" charset="-78"/>
              </a:rPr>
              <a:t>(</a:t>
            </a:r>
            <a:r>
              <a:rPr lang="en-US" sz="4000" dirty="0">
                <a:cs typeface="B Koodak" pitchFamily="2" charset="-78"/>
              </a:rPr>
              <a:t>by pass</a:t>
            </a:r>
            <a:r>
              <a:rPr lang="fa-IR" sz="4000" dirty="0">
                <a:cs typeface="B Koodak" pitchFamily="2" charset="-78"/>
              </a:rPr>
              <a:t>)</a:t>
            </a:r>
          </a:p>
          <a:p>
            <a:pPr algn="r" rtl="1"/>
            <a:r>
              <a:rPr lang="fa-IR" sz="4000" dirty="0">
                <a:cs typeface="B Koodak" pitchFamily="2" charset="-78"/>
              </a:rPr>
              <a:t>هودهاي مخصوص فيوم مجهز به هواي کمکي</a:t>
            </a:r>
          </a:p>
          <a:p>
            <a:pPr algn="r" rtl="1"/>
            <a:r>
              <a:rPr lang="fa-IR" sz="4000" dirty="0">
                <a:cs typeface="B Koodak" pitchFamily="2" charset="-78"/>
              </a:rPr>
              <a:t>هودهاي بزرگ (</a:t>
            </a:r>
            <a:r>
              <a:rPr lang="en-US" sz="4000" dirty="0">
                <a:cs typeface="B Koodak" pitchFamily="2" charset="-78"/>
              </a:rPr>
              <a:t>Walk-in</a:t>
            </a:r>
            <a:r>
              <a:rPr lang="fa-IR" sz="4000" dirty="0">
                <a:cs typeface="B Koodak" pitchFamily="2" charset="-78"/>
              </a:rPr>
              <a:t>)</a:t>
            </a:r>
          </a:p>
          <a:p>
            <a:pPr algn="r" rtl="1"/>
            <a:r>
              <a:rPr lang="fa-IR" sz="4000" dirty="0">
                <a:cs typeface="B Koodak" pitchFamily="2" charset="-78"/>
              </a:rPr>
              <a:t>هودهاي مخصوص فيومهاي راديواکتيو</a:t>
            </a:r>
          </a:p>
          <a:p>
            <a:pPr algn="r" rtl="1"/>
            <a:r>
              <a:rPr lang="fa-IR" sz="4000" dirty="0">
                <a:cs typeface="B Koodak" pitchFamily="2" charset="-78"/>
              </a:rPr>
              <a:t>هودهاي مخصوص فيومهاي پرکلريک اسيد</a:t>
            </a:r>
          </a:p>
          <a:p>
            <a:pPr algn="r" rtl="1"/>
            <a:r>
              <a:rPr lang="fa-IR" sz="4000" dirty="0">
                <a:cs typeface="B Koodak" pitchFamily="2" charset="-78"/>
              </a:rPr>
              <a:t>هودهاي اسلات</a:t>
            </a:r>
          </a:p>
          <a:p>
            <a:pPr algn="r" rtl="1"/>
            <a:r>
              <a:rPr lang="fa-IR" sz="4000" dirty="0">
                <a:cs typeface="B Koodak" pitchFamily="2" charset="-78"/>
              </a:rPr>
              <a:t>هودهاي کنوپي</a:t>
            </a:r>
          </a:p>
          <a:p>
            <a:pPr algn="r" rtl="1"/>
            <a:r>
              <a:rPr lang="fa-IR" sz="4000" dirty="0">
                <a:cs typeface="B Koodak" pitchFamily="2" charset="-78"/>
              </a:rPr>
              <a:t>هودهاي بدون کانال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Effect transition="in" filter="fade">
                                      <p:cBhvr>
                                        <p:cTn id="7" dur="500"/>
                                        <p:tgtEl>
                                          <p:spTgt spid="484355">
                                            <p:txEl>
                                              <p:pRg st="0" end="0"/>
                                            </p:txEl>
                                          </p:spTgt>
                                        </p:tgtEl>
                                      </p:cBhvr>
                                    </p:animEffect>
                                    <p:anim calcmode="lin" valueType="num">
                                      <p:cBhvr>
                                        <p:cTn id="8" dur="500" fill="hold"/>
                                        <p:tgtEl>
                                          <p:spTgt spid="48435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84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4355">
                                            <p:txEl>
                                              <p:pRg st="1" end="1"/>
                                            </p:txEl>
                                          </p:spTgt>
                                        </p:tgtEl>
                                        <p:attrNameLst>
                                          <p:attrName>style.visibility</p:attrName>
                                        </p:attrNameLst>
                                      </p:cBhvr>
                                      <p:to>
                                        <p:strVal val="visible"/>
                                      </p:to>
                                    </p:set>
                                    <p:animEffect transition="in" filter="fade">
                                      <p:cBhvr>
                                        <p:cTn id="14" dur="500"/>
                                        <p:tgtEl>
                                          <p:spTgt spid="484355">
                                            <p:txEl>
                                              <p:pRg st="1" end="1"/>
                                            </p:txEl>
                                          </p:spTgt>
                                        </p:tgtEl>
                                      </p:cBhvr>
                                    </p:animEffect>
                                    <p:anim calcmode="lin" valueType="num">
                                      <p:cBhvr>
                                        <p:cTn id="15" dur="500" fill="hold"/>
                                        <p:tgtEl>
                                          <p:spTgt spid="48435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84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4355">
                                            <p:txEl>
                                              <p:pRg st="2" end="2"/>
                                            </p:txEl>
                                          </p:spTgt>
                                        </p:tgtEl>
                                        <p:attrNameLst>
                                          <p:attrName>style.visibility</p:attrName>
                                        </p:attrNameLst>
                                      </p:cBhvr>
                                      <p:to>
                                        <p:strVal val="visible"/>
                                      </p:to>
                                    </p:set>
                                    <p:animEffect transition="in" filter="fade">
                                      <p:cBhvr>
                                        <p:cTn id="21" dur="500"/>
                                        <p:tgtEl>
                                          <p:spTgt spid="484355">
                                            <p:txEl>
                                              <p:pRg st="2" end="2"/>
                                            </p:txEl>
                                          </p:spTgt>
                                        </p:tgtEl>
                                      </p:cBhvr>
                                    </p:animEffect>
                                    <p:anim calcmode="lin" valueType="num">
                                      <p:cBhvr>
                                        <p:cTn id="22" dur="500" fill="hold"/>
                                        <p:tgtEl>
                                          <p:spTgt spid="48435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84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4355">
                                            <p:txEl>
                                              <p:pRg st="3" end="3"/>
                                            </p:txEl>
                                          </p:spTgt>
                                        </p:tgtEl>
                                        <p:attrNameLst>
                                          <p:attrName>style.visibility</p:attrName>
                                        </p:attrNameLst>
                                      </p:cBhvr>
                                      <p:to>
                                        <p:strVal val="visible"/>
                                      </p:to>
                                    </p:set>
                                    <p:animEffect transition="in" filter="fade">
                                      <p:cBhvr>
                                        <p:cTn id="28" dur="500"/>
                                        <p:tgtEl>
                                          <p:spTgt spid="484355">
                                            <p:txEl>
                                              <p:pRg st="3" end="3"/>
                                            </p:txEl>
                                          </p:spTgt>
                                        </p:tgtEl>
                                      </p:cBhvr>
                                    </p:animEffect>
                                    <p:anim calcmode="lin" valueType="num">
                                      <p:cBhvr>
                                        <p:cTn id="29" dur="500" fill="hold"/>
                                        <p:tgtEl>
                                          <p:spTgt spid="48435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843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4355">
                                            <p:txEl>
                                              <p:pRg st="4" end="4"/>
                                            </p:txEl>
                                          </p:spTgt>
                                        </p:tgtEl>
                                        <p:attrNameLst>
                                          <p:attrName>style.visibility</p:attrName>
                                        </p:attrNameLst>
                                      </p:cBhvr>
                                      <p:to>
                                        <p:strVal val="visible"/>
                                      </p:to>
                                    </p:set>
                                    <p:animEffect transition="in" filter="fade">
                                      <p:cBhvr>
                                        <p:cTn id="35" dur="500"/>
                                        <p:tgtEl>
                                          <p:spTgt spid="484355">
                                            <p:txEl>
                                              <p:pRg st="4" end="4"/>
                                            </p:txEl>
                                          </p:spTgt>
                                        </p:tgtEl>
                                      </p:cBhvr>
                                    </p:animEffect>
                                    <p:anim calcmode="lin" valueType="num">
                                      <p:cBhvr>
                                        <p:cTn id="36" dur="500" fill="hold"/>
                                        <p:tgtEl>
                                          <p:spTgt spid="48435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843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84355">
                                            <p:txEl>
                                              <p:pRg st="5" end="5"/>
                                            </p:txEl>
                                          </p:spTgt>
                                        </p:tgtEl>
                                        <p:attrNameLst>
                                          <p:attrName>style.visibility</p:attrName>
                                        </p:attrNameLst>
                                      </p:cBhvr>
                                      <p:to>
                                        <p:strVal val="visible"/>
                                      </p:to>
                                    </p:set>
                                    <p:animEffect transition="in" filter="fade">
                                      <p:cBhvr>
                                        <p:cTn id="42" dur="500"/>
                                        <p:tgtEl>
                                          <p:spTgt spid="484355">
                                            <p:txEl>
                                              <p:pRg st="5" end="5"/>
                                            </p:txEl>
                                          </p:spTgt>
                                        </p:tgtEl>
                                      </p:cBhvr>
                                    </p:animEffect>
                                    <p:anim calcmode="lin" valueType="num">
                                      <p:cBhvr>
                                        <p:cTn id="43" dur="500" fill="hold"/>
                                        <p:tgtEl>
                                          <p:spTgt spid="48435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4843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84355">
                                            <p:txEl>
                                              <p:pRg st="6" end="6"/>
                                            </p:txEl>
                                          </p:spTgt>
                                        </p:tgtEl>
                                        <p:attrNameLst>
                                          <p:attrName>style.visibility</p:attrName>
                                        </p:attrNameLst>
                                      </p:cBhvr>
                                      <p:to>
                                        <p:strVal val="visible"/>
                                      </p:to>
                                    </p:set>
                                    <p:animEffect transition="in" filter="fade">
                                      <p:cBhvr>
                                        <p:cTn id="49" dur="500"/>
                                        <p:tgtEl>
                                          <p:spTgt spid="484355">
                                            <p:txEl>
                                              <p:pRg st="6" end="6"/>
                                            </p:txEl>
                                          </p:spTgt>
                                        </p:tgtEl>
                                      </p:cBhvr>
                                    </p:animEffect>
                                    <p:anim calcmode="lin" valueType="num">
                                      <p:cBhvr>
                                        <p:cTn id="50" dur="500" fill="hold"/>
                                        <p:tgtEl>
                                          <p:spTgt spid="484355">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4843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84355">
                                            <p:txEl>
                                              <p:pRg st="7" end="7"/>
                                            </p:txEl>
                                          </p:spTgt>
                                        </p:tgtEl>
                                        <p:attrNameLst>
                                          <p:attrName>style.visibility</p:attrName>
                                        </p:attrNameLst>
                                      </p:cBhvr>
                                      <p:to>
                                        <p:strVal val="visible"/>
                                      </p:to>
                                    </p:set>
                                    <p:animEffect transition="in" filter="fade">
                                      <p:cBhvr>
                                        <p:cTn id="56" dur="500"/>
                                        <p:tgtEl>
                                          <p:spTgt spid="484355">
                                            <p:txEl>
                                              <p:pRg st="7" end="7"/>
                                            </p:txEl>
                                          </p:spTgt>
                                        </p:tgtEl>
                                      </p:cBhvr>
                                    </p:animEffect>
                                    <p:anim calcmode="lin" valueType="num">
                                      <p:cBhvr>
                                        <p:cTn id="57" dur="500" fill="hold"/>
                                        <p:tgtEl>
                                          <p:spTgt spid="484355">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48435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4355">
                                            <p:txEl>
                                              <p:pRg st="8" end="8"/>
                                            </p:txEl>
                                          </p:spTgt>
                                        </p:tgtEl>
                                        <p:attrNameLst>
                                          <p:attrName>style.visibility</p:attrName>
                                        </p:attrNameLst>
                                      </p:cBhvr>
                                      <p:to>
                                        <p:strVal val="visible"/>
                                      </p:to>
                                    </p:set>
                                    <p:animEffect transition="in" filter="fade">
                                      <p:cBhvr>
                                        <p:cTn id="63" dur="500"/>
                                        <p:tgtEl>
                                          <p:spTgt spid="484355">
                                            <p:txEl>
                                              <p:pRg st="8" end="8"/>
                                            </p:txEl>
                                          </p:spTgt>
                                        </p:tgtEl>
                                      </p:cBhvr>
                                    </p:animEffect>
                                    <p:anim calcmode="lin" valueType="num">
                                      <p:cBhvr>
                                        <p:cTn id="64" dur="500" fill="hold"/>
                                        <p:tgtEl>
                                          <p:spTgt spid="484355">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48435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klimnet.com/expert_hvac/hvac_applications/dust_collection/dust_collection_pictures/slot_h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61" y="2187654"/>
            <a:ext cx="4176464" cy="30396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iklimnet.com/expert_hvac/hvac_applications/dust_collection/dust_collection_pictures/canopy_h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873" y="3023915"/>
            <a:ext cx="4924425" cy="3648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1219" y="4824648"/>
            <a:ext cx="603050" cy="416396"/>
          </a:xfrm>
          <a:prstGeom prst="rect">
            <a:avLst/>
          </a:prstGeom>
          <a:noFill/>
        </p:spPr>
        <p:txBody>
          <a:bodyPr wrap="none" rtlCol="0">
            <a:spAutoFit/>
          </a:bodyPr>
          <a:lstStyle/>
          <a:p>
            <a:r>
              <a:rPr lang="en-US" dirty="0" smtClean="0"/>
              <a:t>Slot</a:t>
            </a:r>
            <a:endParaRPr lang="en-US" dirty="0"/>
          </a:p>
        </p:txBody>
      </p:sp>
      <p:sp>
        <p:nvSpPr>
          <p:cNvPr id="8" name="TextBox 7"/>
          <p:cNvSpPr txBox="1"/>
          <p:nvPr/>
        </p:nvSpPr>
        <p:spPr>
          <a:xfrm>
            <a:off x="5264408" y="3037447"/>
            <a:ext cx="999569" cy="416396"/>
          </a:xfrm>
          <a:prstGeom prst="rect">
            <a:avLst/>
          </a:prstGeom>
          <a:noFill/>
        </p:spPr>
        <p:txBody>
          <a:bodyPr wrap="none" rtlCol="0">
            <a:spAutoFit/>
          </a:bodyPr>
          <a:lstStyle/>
          <a:p>
            <a:r>
              <a:rPr lang="en-US" dirty="0" err="1" smtClean="0"/>
              <a:t>Kanopy</a:t>
            </a:r>
            <a:endParaRPr lang="en-US" dirty="0"/>
          </a:p>
        </p:txBody>
      </p:sp>
    </p:spTree>
    <p:extLst>
      <p:ext uri="{BB962C8B-B14F-4D97-AF65-F5344CB8AC3E}">
        <p14:creationId xmlns:p14="http://schemas.microsoft.com/office/powerpoint/2010/main" val="397300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13681" y="767557"/>
            <a:ext cx="7772400" cy="906462"/>
          </a:xfrm>
        </p:spPr>
        <p:txBody>
          <a:bodyPr>
            <a:normAutofit fontScale="90000"/>
          </a:bodyPr>
          <a:lstStyle/>
          <a:p>
            <a:pPr rtl="1"/>
            <a:r>
              <a:rPr lang="fa-IR" sz="3600" dirty="0">
                <a:solidFill>
                  <a:srgbClr val="FF0000"/>
                </a:solidFill>
                <a:latin typeface="Times New Roman" pitchFamily="18" charset="0"/>
                <a:cs typeface="B Titr" pitchFamily="2" charset="-78"/>
              </a:rPr>
              <a:t>هودهاي معمولي مخصوص فيومهاي شيميايي</a:t>
            </a:r>
            <a:br>
              <a:rPr lang="fa-IR" sz="3600" dirty="0">
                <a:solidFill>
                  <a:srgbClr val="FF0000"/>
                </a:solidFill>
                <a:latin typeface="Times New Roman" pitchFamily="18" charset="0"/>
                <a:cs typeface="B Titr" pitchFamily="2" charset="-78"/>
              </a:rPr>
            </a:br>
            <a:r>
              <a:rPr lang="en-US" sz="3600" dirty="0">
                <a:solidFill>
                  <a:srgbClr val="FF0000"/>
                </a:solidFill>
                <a:latin typeface="Times New Roman" pitchFamily="18" charset="0"/>
                <a:cs typeface="B Titr" pitchFamily="2" charset="-78"/>
              </a:rPr>
              <a:t>(</a:t>
            </a:r>
            <a:r>
              <a:rPr lang="en-US" sz="3600" dirty="0">
                <a:solidFill>
                  <a:srgbClr val="FF0000"/>
                </a:solidFill>
                <a:latin typeface="Times New Roman" pitchFamily="18" charset="0"/>
                <a:cs typeface="Times New Roman" pitchFamily="18" charset="0"/>
              </a:rPr>
              <a:t>CHEMICAL </a:t>
            </a:r>
            <a:r>
              <a:rPr lang="en-US" sz="3600" dirty="0">
                <a:solidFill>
                  <a:srgbClr val="FF0000"/>
                </a:solidFill>
                <a:latin typeface="Times New Roman" pitchFamily="18" charset="0"/>
                <a:cs typeface="Times New Roman" pitchFamily="18" charset="0"/>
              </a:rPr>
              <a:t>FUME </a:t>
            </a:r>
            <a:r>
              <a:rPr lang="en-US" sz="3600" dirty="0">
                <a:solidFill>
                  <a:srgbClr val="FF0000"/>
                </a:solidFill>
                <a:latin typeface="Times New Roman" pitchFamily="18" charset="0"/>
                <a:cs typeface="Times New Roman" pitchFamily="18" charset="0"/>
              </a:rPr>
              <a:t>HOODS)</a:t>
            </a:r>
            <a:endParaRPr lang="en-US" sz="3600" dirty="0">
              <a:solidFill>
                <a:srgbClr val="FF0000"/>
              </a:solidFill>
              <a:latin typeface="Times New Roman" pitchFamily="18" charset="0"/>
              <a:cs typeface="Times New Roman" pitchFamily="18" charset="0"/>
            </a:endParaRPr>
          </a:p>
        </p:txBody>
      </p:sp>
      <p:sp>
        <p:nvSpPr>
          <p:cNvPr id="102403" name="Rectangle 3"/>
          <p:cNvSpPr>
            <a:spLocks noGrp="1" noChangeArrowheads="1"/>
          </p:cNvSpPr>
          <p:nvPr>
            <p:ph type="body" sz="half" idx="2"/>
          </p:nvPr>
        </p:nvSpPr>
        <p:spPr>
          <a:xfrm>
            <a:off x="4885531" y="2359820"/>
            <a:ext cx="4800600" cy="4117975"/>
          </a:xfrm>
        </p:spPr>
        <p:txBody>
          <a:bodyPr>
            <a:normAutofit/>
          </a:bodyPr>
          <a:lstStyle/>
          <a:p>
            <a:pPr algn="justLow" rtl="1">
              <a:lnSpc>
                <a:spcPct val="90000"/>
              </a:lnSpc>
            </a:pPr>
            <a:r>
              <a:rPr lang="fa-IR" sz="2800" b="1" dirty="0">
                <a:cs typeface="B Koodak" pitchFamily="2" charset="-78"/>
              </a:rPr>
              <a:t>اين هودها براي حفاظت کارگران در برابر مواد سمي يا مواد شيميايي خطرناک استفاده مي</a:t>
            </a:r>
            <a:r>
              <a:rPr lang="en-US" sz="2800" b="1" dirty="0">
                <a:cs typeface="B Koodak" pitchFamily="2" charset="-78"/>
              </a:rPr>
              <a:t> </a:t>
            </a:r>
            <a:r>
              <a:rPr lang="fa-IR" sz="2800" b="1" dirty="0">
                <a:cs typeface="B Koodak" pitchFamily="2" charset="-78"/>
              </a:rPr>
              <a:t>شوند.</a:t>
            </a:r>
          </a:p>
          <a:p>
            <a:pPr algn="justLow" rtl="1">
              <a:lnSpc>
                <a:spcPct val="90000"/>
              </a:lnSpc>
            </a:pPr>
            <a:r>
              <a:rPr lang="fa-IR" sz="2800" b="1" dirty="0">
                <a:cs typeface="B Koodak" pitchFamily="2" charset="-78"/>
              </a:rPr>
              <a:t>100% هوا به بيرون تخليه ميشود.</a:t>
            </a:r>
          </a:p>
          <a:p>
            <a:pPr algn="justLow" rtl="1">
              <a:lnSpc>
                <a:spcPct val="90000"/>
              </a:lnSpc>
            </a:pPr>
            <a:r>
              <a:rPr lang="fa-IR" sz="2800" b="1" dirty="0">
                <a:cs typeface="B Koodak" pitchFamily="2" charset="-78"/>
              </a:rPr>
              <a:t>هوا برگشت داده نمي</a:t>
            </a:r>
            <a:r>
              <a:rPr lang="en-US" sz="2800" b="1" dirty="0">
                <a:cs typeface="B Koodak" pitchFamily="2" charset="-78"/>
              </a:rPr>
              <a:t> </a:t>
            </a:r>
            <a:r>
              <a:rPr lang="fa-IR" sz="2800" b="1" dirty="0">
                <a:cs typeface="B Koodak" pitchFamily="2" charset="-78"/>
              </a:rPr>
              <a:t>شود (سيرکوله نمي</a:t>
            </a:r>
            <a:r>
              <a:rPr lang="en-US" sz="2800" b="1" dirty="0">
                <a:cs typeface="B Koodak" pitchFamily="2" charset="-78"/>
              </a:rPr>
              <a:t> </a:t>
            </a:r>
            <a:r>
              <a:rPr lang="fa-IR" sz="2800" b="1" dirty="0">
                <a:cs typeface="B Koodak" pitchFamily="2" charset="-78"/>
              </a:rPr>
              <a:t>شود).</a:t>
            </a:r>
          </a:p>
          <a:p>
            <a:pPr algn="justLow" rtl="1">
              <a:lnSpc>
                <a:spcPct val="90000"/>
              </a:lnSpc>
            </a:pPr>
            <a:r>
              <a:rPr lang="fa-IR" sz="2800" b="1" dirty="0">
                <a:cs typeface="B Koodak" pitchFamily="2" charset="-78"/>
              </a:rPr>
              <a:t>بافلهاي پشتي بايد براي کار با مواد شيميايي با درجه حلاليت و دانسيته بخار مختلف تنظيم شوند.</a:t>
            </a:r>
            <a:endParaRPr lang="en-US" sz="2800" b="1" dirty="0"/>
          </a:p>
        </p:txBody>
      </p:sp>
      <p:pic>
        <p:nvPicPr>
          <p:cNvPr id="7" name="Picture 5" descr="FumeHoodTrn2 009"/>
          <p:cNvPicPr>
            <a:picLocks noGrp="1" noChangeAspect="1" noChangeArrowheads="1"/>
          </p:cNvPicPr>
          <p:nvPr>
            <p:ph idx="1"/>
          </p:nvPr>
        </p:nvPicPr>
        <p:blipFill>
          <a:blip r:embed="rId3" cstate="print"/>
          <a:srcRect/>
          <a:stretch>
            <a:fillRect/>
          </a:stretch>
        </p:blipFill>
        <p:spPr>
          <a:xfrm>
            <a:off x="1012031" y="2817020"/>
            <a:ext cx="3625850" cy="271962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slide(fromBottom)">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slide(fromBottom)">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slide(fromBottom)">
                                      <p:cBhvr>
                                        <p:cTn id="17" dur="500"/>
                                        <p:tgtEl>
                                          <p:spTgt spid="10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slide(fromBottom)">
                                      <p:cBhvr>
                                        <p:cTn id="22" dur="500"/>
                                        <p:tgtEl>
                                          <p:spTgt spid="102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585688" y="287611"/>
            <a:ext cx="7772400" cy="1143000"/>
          </a:xfrm>
        </p:spPr>
        <p:txBody>
          <a:bodyPr>
            <a:normAutofit/>
          </a:bodyPr>
          <a:lstStyle/>
          <a:p>
            <a:r>
              <a:rPr lang="en-US" sz="3600" dirty="0">
                <a:solidFill>
                  <a:srgbClr val="FF0000"/>
                </a:solidFill>
                <a:latin typeface="Times New Roman" pitchFamily="18" charset="0"/>
                <a:cs typeface="Times New Roman" pitchFamily="18" charset="0"/>
              </a:rPr>
              <a:t>CHEMICAL FUME HOODS</a:t>
            </a:r>
          </a:p>
        </p:txBody>
      </p:sp>
      <p:sp>
        <p:nvSpPr>
          <p:cNvPr id="151555" name="Rectangle 3"/>
          <p:cNvSpPr>
            <a:spLocks noGrp="1" noChangeArrowheads="1"/>
          </p:cNvSpPr>
          <p:nvPr>
            <p:ph type="body" sz="half" idx="2"/>
          </p:nvPr>
        </p:nvSpPr>
        <p:spPr>
          <a:xfrm>
            <a:off x="719360" y="2159819"/>
            <a:ext cx="9505055" cy="4541838"/>
          </a:xfrm>
        </p:spPr>
        <p:txBody>
          <a:bodyPr>
            <a:normAutofit/>
          </a:bodyPr>
          <a:lstStyle/>
          <a:p>
            <a:pPr algn="justLow" rtl="1"/>
            <a:r>
              <a:rPr lang="fa-IR" sz="2800" b="1" dirty="0">
                <a:cs typeface="B Koodak" pitchFamily="2" charset="-78"/>
              </a:rPr>
              <a:t>بهتر است که تمام هودهاي مخصوص فيومها مجهز به آلارم يا نشانگر جريان هوا باشند تا نشان دهد که درست کار مي</a:t>
            </a:r>
            <a:r>
              <a:rPr lang="en-US" sz="2800" b="1" dirty="0">
                <a:cs typeface="B Koodak" pitchFamily="2" charset="-78"/>
              </a:rPr>
              <a:t> </a:t>
            </a:r>
            <a:r>
              <a:rPr lang="fa-IR" sz="2800" b="1" dirty="0">
                <a:cs typeface="B Koodak" pitchFamily="2" charset="-78"/>
              </a:rPr>
              <a:t>کند يا خير.</a:t>
            </a:r>
          </a:p>
          <a:p>
            <a:pPr algn="justLow" rtl="1"/>
            <a:r>
              <a:rPr lang="fa-IR" sz="2800" b="1" dirty="0">
                <a:cs typeface="B Koodak" pitchFamily="2" charset="-78"/>
              </a:rPr>
              <a:t>سرعت در دهانه هودهاي مخصوص فيومها بايد در حد</a:t>
            </a:r>
            <a:br>
              <a:rPr lang="fa-IR" sz="2800" b="1" dirty="0">
                <a:cs typeface="B Koodak" pitchFamily="2" charset="-78"/>
              </a:rPr>
            </a:br>
            <a:r>
              <a:rPr lang="en-US" sz="2800" b="1" dirty="0">
                <a:cs typeface="B Koodak" pitchFamily="2" charset="-78"/>
              </a:rPr>
              <a:t>fpm</a:t>
            </a:r>
            <a:r>
              <a:rPr lang="fa-IR" sz="2800" b="1" dirty="0">
                <a:cs typeface="B Koodak" pitchFamily="2" charset="-78"/>
              </a:rPr>
              <a:t> 100-80 باشد.</a:t>
            </a:r>
          </a:p>
          <a:p>
            <a:pPr algn="justLow" rtl="1"/>
            <a:r>
              <a:rPr lang="fa-IR" sz="2800" b="1" dirty="0">
                <a:cs typeface="B Koodak" pitchFamily="2" charset="-78"/>
              </a:rPr>
              <a:t>هيچگاه فکر نکنيد که هود شما هميشه درست کار مي</a:t>
            </a:r>
            <a:r>
              <a:rPr lang="en-US" sz="2800" b="1" dirty="0">
                <a:cs typeface="B Koodak" pitchFamily="2" charset="-78"/>
              </a:rPr>
              <a:t> </a:t>
            </a:r>
            <a:r>
              <a:rPr lang="fa-IR" sz="2800" b="1" dirty="0">
                <a:cs typeface="B Koodak" pitchFamily="2" charset="-78"/>
              </a:rPr>
              <a:t>کند. علائم نشانگر را چک کنيد. با استفاده از يک تکه کوچک کاغذ ميتوانيد امتحان کنيد ببينيد آيا به سمت هود کشيده مي</a:t>
            </a:r>
            <a:r>
              <a:rPr lang="en-US" sz="2800" b="1" dirty="0">
                <a:cs typeface="B Koodak" pitchFamily="2" charset="-78"/>
              </a:rPr>
              <a:t> </a:t>
            </a:r>
            <a:r>
              <a:rPr lang="fa-IR" sz="2800" b="1" dirty="0">
                <a:cs typeface="B Koodak" pitchFamily="2" charset="-78"/>
              </a:rPr>
              <a:t>شود. اگر درست کار نکرد با مواد شيميايي سمي و خطرناک زير آن کار نکنيد.</a:t>
            </a:r>
          </a:p>
          <a:p>
            <a:pPr algn="justLow" rtl="1"/>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slide(fromBottom)">
                                      <p:cBhvr>
                                        <p:cTn id="7" dur="5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slide(fromBottom)">
                                      <p:cBhvr>
                                        <p:cTn id="12" dur="500"/>
                                        <p:tgtEl>
                                          <p:spTgt spid="151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Effect transition="in" filter="slide(fromBottom)">
                                      <p:cBhvr>
                                        <p:cTn id="17" dur="500"/>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normAutofit/>
          </a:bodyPr>
          <a:lstStyle/>
          <a:p>
            <a:r>
              <a:rPr lang="fa-IR" sz="3600" dirty="0">
                <a:solidFill>
                  <a:srgbClr val="FF0000"/>
                </a:solidFill>
                <a:cs typeface="B Titr" pitchFamily="2" charset="-78"/>
              </a:rPr>
              <a:t>اجزاء هود مخصوص فيوم</a:t>
            </a:r>
            <a:endParaRPr lang="en-US" sz="3600" dirty="0">
              <a:solidFill>
                <a:srgbClr val="FF0000"/>
              </a:solidFill>
              <a:cs typeface="B Titr" pitchFamily="2" charset="-78"/>
            </a:endParaRPr>
          </a:p>
        </p:txBody>
      </p:sp>
      <p:sp>
        <p:nvSpPr>
          <p:cNvPr id="415748" name="Rectangle 4"/>
          <p:cNvSpPr>
            <a:spLocks noGrp="1" noChangeArrowheads="1"/>
          </p:cNvSpPr>
          <p:nvPr>
            <p:ph type="body" sz="half" idx="1"/>
          </p:nvPr>
        </p:nvSpPr>
        <p:spPr>
          <a:xfrm>
            <a:off x="1285081" y="1750219"/>
            <a:ext cx="4038600" cy="4411662"/>
          </a:xfrm>
        </p:spPr>
        <p:txBody>
          <a:bodyPr>
            <a:noAutofit/>
          </a:bodyPr>
          <a:lstStyle/>
          <a:p>
            <a:pPr algn="l" rtl="0"/>
            <a:r>
              <a:rPr lang="en-US" sz="3500" dirty="0"/>
              <a:t>Hood Body</a:t>
            </a:r>
          </a:p>
          <a:p>
            <a:pPr algn="l" rtl="0"/>
            <a:r>
              <a:rPr lang="en-US" sz="3500" dirty="0"/>
              <a:t>Sash</a:t>
            </a:r>
          </a:p>
          <a:p>
            <a:pPr algn="l" rtl="0"/>
            <a:r>
              <a:rPr lang="en-US" sz="3500" dirty="0"/>
              <a:t>Baffle</a:t>
            </a:r>
          </a:p>
          <a:p>
            <a:pPr algn="l" rtl="0"/>
            <a:r>
              <a:rPr lang="en-US" sz="3500" dirty="0"/>
              <a:t>Bypass</a:t>
            </a:r>
          </a:p>
          <a:p>
            <a:pPr algn="l" rtl="0"/>
            <a:r>
              <a:rPr lang="en-US" sz="3500" dirty="0"/>
              <a:t>Airfoil</a:t>
            </a:r>
          </a:p>
          <a:p>
            <a:pPr algn="l" rtl="0"/>
            <a:r>
              <a:rPr lang="en-US" sz="3500" dirty="0"/>
              <a:t>Fan</a:t>
            </a:r>
          </a:p>
          <a:p>
            <a:pPr algn="l" rtl="0"/>
            <a:r>
              <a:rPr lang="en-US" sz="3500" dirty="0"/>
              <a:t>Stack</a:t>
            </a:r>
          </a:p>
          <a:p>
            <a:pPr algn="l" rtl="0">
              <a:buFont typeface="Wingdings" pitchFamily="2" charset="2"/>
              <a:buNone/>
            </a:pPr>
            <a:endParaRPr lang="en-US" sz="3500" dirty="0"/>
          </a:p>
          <a:p>
            <a:pPr algn="l" rtl="0">
              <a:buFont typeface="Wingdings" pitchFamily="2" charset="2"/>
              <a:buNone/>
            </a:pPr>
            <a:endParaRPr lang="en-US" sz="3500" dirty="0"/>
          </a:p>
        </p:txBody>
      </p:sp>
      <p:pic>
        <p:nvPicPr>
          <p:cNvPr id="415750" name="Picture 6" descr="fumehoodUoW"/>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4810919" y="1750219"/>
            <a:ext cx="4552950" cy="49530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5748">
                                            <p:txEl>
                                              <p:pRg st="0" end="0"/>
                                            </p:txEl>
                                          </p:spTgt>
                                        </p:tgtEl>
                                        <p:attrNameLst>
                                          <p:attrName>style.visibility</p:attrName>
                                        </p:attrNameLst>
                                      </p:cBhvr>
                                      <p:to>
                                        <p:strVal val="visible"/>
                                      </p:to>
                                    </p:set>
                                    <p:anim calcmode="lin" valueType="num">
                                      <p:cBhvr>
                                        <p:cTn id="7" dur="500" fill="hold"/>
                                        <p:tgtEl>
                                          <p:spTgt spid="41574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5748">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15748">
                                            <p:txEl>
                                              <p:pRg st="1" end="1"/>
                                            </p:txEl>
                                          </p:spTgt>
                                        </p:tgtEl>
                                        <p:attrNameLst>
                                          <p:attrName>style.visibility</p:attrName>
                                        </p:attrNameLst>
                                      </p:cBhvr>
                                      <p:to>
                                        <p:strVal val="visible"/>
                                      </p:to>
                                    </p:set>
                                    <p:anim calcmode="lin" valueType="num">
                                      <p:cBhvr>
                                        <p:cTn id="12" dur="500" fill="hold"/>
                                        <p:tgtEl>
                                          <p:spTgt spid="41574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15748">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15748">
                                            <p:txEl>
                                              <p:pRg st="2" end="2"/>
                                            </p:txEl>
                                          </p:spTgt>
                                        </p:tgtEl>
                                        <p:attrNameLst>
                                          <p:attrName>style.visibility</p:attrName>
                                        </p:attrNameLst>
                                      </p:cBhvr>
                                      <p:to>
                                        <p:strVal val="visible"/>
                                      </p:to>
                                    </p:set>
                                    <p:anim calcmode="lin" valueType="num">
                                      <p:cBhvr>
                                        <p:cTn id="17" dur="500" fill="hold"/>
                                        <p:tgtEl>
                                          <p:spTgt spid="41574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15748">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15748">
                                            <p:txEl>
                                              <p:pRg st="3" end="3"/>
                                            </p:txEl>
                                          </p:spTgt>
                                        </p:tgtEl>
                                        <p:attrNameLst>
                                          <p:attrName>style.visibility</p:attrName>
                                        </p:attrNameLst>
                                      </p:cBhvr>
                                      <p:to>
                                        <p:strVal val="visible"/>
                                      </p:to>
                                    </p:set>
                                    <p:anim calcmode="lin" valueType="num">
                                      <p:cBhvr>
                                        <p:cTn id="22" dur="1000" fill="hold"/>
                                        <p:tgtEl>
                                          <p:spTgt spid="415748">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415748">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415748">
                                            <p:txEl>
                                              <p:pRg st="4" end="4"/>
                                            </p:txEl>
                                          </p:spTgt>
                                        </p:tgtEl>
                                        <p:attrNameLst>
                                          <p:attrName>style.visibility</p:attrName>
                                        </p:attrNameLst>
                                      </p:cBhvr>
                                      <p:to>
                                        <p:strVal val="visible"/>
                                      </p:to>
                                    </p:set>
                                    <p:anim calcmode="lin" valueType="num">
                                      <p:cBhvr>
                                        <p:cTn id="27" dur="500" fill="hold"/>
                                        <p:tgtEl>
                                          <p:spTgt spid="41574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15748">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0" nodeType="afterEffect">
                                  <p:stCondLst>
                                    <p:cond delay="0"/>
                                  </p:stCondLst>
                                  <p:childTnLst>
                                    <p:set>
                                      <p:cBhvr>
                                        <p:cTn id="31" dur="1" fill="hold">
                                          <p:stCondLst>
                                            <p:cond delay="0"/>
                                          </p:stCondLst>
                                        </p:cTn>
                                        <p:tgtEl>
                                          <p:spTgt spid="415748">
                                            <p:txEl>
                                              <p:pRg st="5" end="5"/>
                                            </p:txEl>
                                          </p:spTgt>
                                        </p:tgtEl>
                                        <p:attrNameLst>
                                          <p:attrName>style.visibility</p:attrName>
                                        </p:attrNameLst>
                                      </p:cBhvr>
                                      <p:to>
                                        <p:strVal val="visible"/>
                                      </p:to>
                                    </p:set>
                                    <p:anim calcmode="lin" valueType="num">
                                      <p:cBhvr>
                                        <p:cTn id="32" dur="500" fill="hold"/>
                                        <p:tgtEl>
                                          <p:spTgt spid="415748">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15748">
                                            <p:txEl>
                                              <p:pRg st="5" end="5"/>
                                            </p:txEl>
                                          </p:spTgt>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23" presetClass="entr" presetSubtype="16" fill="hold" grpId="0" nodeType="afterEffect">
                                  <p:stCondLst>
                                    <p:cond delay="0"/>
                                  </p:stCondLst>
                                  <p:childTnLst>
                                    <p:set>
                                      <p:cBhvr>
                                        <p:cTn id="36" dur="1" fill="hold">
                                          <p:stCondLst>
                                            <p:cond delay="0"/>
                                          </p:stCondLst>
                                        </p:cTn>
                                        <p:tgtEl>
                                          <p:spTgt spid="415748">
                                            <p:txEl>
                                              <p:pRg st="6" end="6"/>
                                            </p:txEl>
                                          </p:spTgt>
                                        </p:tgtEl>
                                        <p:attrNameLst>
                                          <p:attrName>style.visibility</p:attrName>
                                        </p:attrNameLst>
                                      </p:cBhvr>
                                      <p:to>
                                        <p:strVal val="visible"/>
                                      </p:to>
                                    </p:set>
                                    <p:anim calcmode="lin" valueType="num">
                                      <p:cBhvr>
                                        <p:cTn id="37" dur="1000" fill="hold"/>
                                        <p:tgtEl>
                                          <p:spTgt spid="415748">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415748">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2347</Words>
  <Application>Microsoft Office PowerPoint</Application>
  <PresentationFormat>Custom</PresentationFormat>
  <Paragraphs>222</Paragraphs>
  <Slides>38</Slides>
  <Notes>17</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0" baseType="lpstr">
      <vt:lpstr>ＭＳ Ｐゴシック</vt:lpstr>
      <vt:lpstr>Arial</vt:lpstr>
      <vt:lpstr>B Koodak</vt:lpstr>
      <vt:lpstr>B Nazanin</vt:lpstr>
      <vt:lpstr>B Titr</vt:lpstr>
      <vt:lpstr>B Zar</vt:lpstr>
      <vt:lpstr>Calibri</vt:lpstr>
      <vt:lpstr>Times New Roman</vt:lpstr>
      <vt:lpstr>Wingdings</vt:lpstr>
      <vt:lpstr>Office Theme</vt:lpstr>
      <vt:lpstr>Clip</vt:lpstr>
      <vt:lpstr>Document</vt:lpstr>
      <vt:lpstr>PowerPoint Presentation</vt:lpstr>
      <vt:lpstr>هود آزمايشگاهي:</vt:lpstr>
      <vt:lpstr>انواع مختلف هودهاي آزمايشگاهي</vt:lpstr>
      <vt:lpstr>هودهاي آزمايشگاهي مخصوص فيوم</vt:lpstr>
      <vt:lpstr>انواع هودهاي مخصوص فيوم </vt:lpstr>
      <vt:lpstr>PowerPoint Presentation</vt:lpstr>
      <vt:lpstr>هودهاي معمولي مخصوص فيومهاي شيميايي (CHEMICAL FUME HOODS)</vt:lpstr>
      <vt:lpstr>CHEMICAL FUME HOODS</vt:lpstr>
      <vt:lpstr>اجزاء هود مخصوص فيوم</vt:lpstr>
      <vt:lpstr>عملکرد مکانيکي هودها How Hoods Function Mechanically</vt:lpstr>
      <vt:lpstr>طرز کار هودهاي مخصوص فيوم</vt:lpstr>
      <vt:lpstr>هود استاندارد مخصوص فيومها Standard Fume Hood</vt:lpstr>
      <vt:lpstr>مسير عبور جريان هوا در هود</vt:lpstr>
      <vt:lpstr>عملکرد دربهاي هود</vt:lpstr>
      <vt:lpstr>نکات مهم در خصوص درب هود (1)</vt:lpstr>
      <vt:lpstr>نکات مهم در خصوص درب هود (2)</vt:lpstr>
      <vt:lpstr>راهنماي ايمني در کار با هود</vt:lpstr>
      <vt:lpstr>محل مناسب استقرار وسايل و تجهيزات</vt:lpstr>
      <vt:lpstr>محل مناسب استقرار وسايل و تجهيزات</vt:lpstr>
      <vt:lpstr>PowerPoint Presentation</vt:lpstr>
      <vt:lpstr>راهنماي ايمني در کار با هود</vt:lpstr>
      <vt:lpstr>محل استقرار اپراتور و حرکات او</vt:lpstr>
      <vt:lpstr>راهنماي ايمني در کار با هود</vt:lpstr>
      <vt:lpstr>موقعيت قرار گيري دربهاي افقي و عمودي هود</vt:lpstr>
      <vt:lpstr>صحيح بودن عملکرد هود را چک کنيد</vt:lpstr>
      <vt:lpstr>استفاده صحيح از هود</vt:lpstr>
      <vt:lpstr>PowerPoint Presentation</vt:lpstr>
      <vt:lpstr>PowerPoint Presentation</vt:lpstr>
      <vt:lpstr>PowerPoint Presentation</vt:lpstr>
      <vt:lpstr>بازرسي هود و آزمونهاي عملکرد هود</vt:lpstr>
      <vt:lpstr>آزمون گاز ردياب</vt:lpstr>
      <vt:lpstr>آزمون گاز ردياب</vt:lpstr>
      <vt:lpstr>يک سري نکات ايمني کار با هودها</vt:lpstr>
      <vt:lpstr>لوازم حفاظتي</vt:lpstr>
      <vt:lpstr>فيلترهايHEPA </vt:lpstr>
      <vt:lpstr>References:</vt:lpstr>
      <vt:lpstr>References:</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mahboubeh rostami</cp:lastModifiedBy>
  <cp:revision>59</cp:revision>
  <dcterms:created xsi:type="dcterms:W3CDTF">2010-10-05T18:20:37Z</dcterms:created>
  <dcterms:modified xsi:type="dcterms:W3CDTF">2017-08-22T15:00:46Z</dcterms:modified>
</cp:coreProperties>
</file>