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6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3332-AB8E-4121-9457-2AB04CF6FF81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F2F8-9F6D-47CD-B51C-EAE74F051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9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2FD07F-CC57-4570-9E93-D764BF384CEE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Background for the Trainer:</a:t>
            </a:r>
            <a:endParaRPr lang="en-US" altLang="en-US" smtClean="0"/>
          </a:p>
          <a:p>
            <a:r>
              <a:rPr lang="en-US" altLang="en-US" smtClean="0"/>
              <a:t>If an MSDS is available for a specific chemical, distribute it to the class or read the information that applies.</a:t>
            </a:r>
          </a:p>
          <a:p>
            <a:pPr>
              <a:buFontTx/>
              <a:buNone/>
            </a:pPr>
            <a:r>
              <a:rPr lang="en-US" altLang="en-US" b="1" smtClean="0"/>
              <a:t>II. 	Speaker’s Notes:</a:t>
            </a:r>
            <a:endParaRPr lang="en-US" altLang="en-US" smtClean="0"/>
          </a:p>
          <a:p>
            <a:r>
              <a:rPr lang="en-US" altLang="en-US" smtClean="0"/>
              <a:t>Companies must keep inventories of their hazardous chemicals.</a:t>
            </a:r>
          </a:p>
          <a:p>
            <a:r>
              <a:rPr lang="en-US" altLang="en-US" smtClean="0"/>
              <a:t>This inventory will allow companies to determine which categories of chemicals </a:t>
            </a:r>
            <a:br>
              <a:rPr lang="en-US" altLang="en-US" smtClean="0"/>
            </a:br>
            <a:r>
              <a:rPr lang="en-US" altLang="en-US" smtClean="0"/>
              <a:t>they have.</a:t>
            </a:r>
          </a:p>
          <a:p>
            <a:r>
              <a:rPr lang="en-US" altLang="en-US" smtClean="0"/>
              <a:t>Most of this information should be covered in a company’s Hazard Communication Program.</a:t>
            </a:r>
          </a:p>
        </p:txBody>
      </p:sp>
    </p:spTree>
    <p:extLst>
      <p:ext uri="{BB962C8B-B14F-4D97-AF65-F5344CB8AC3E}">
        <p14:creationId xmlns:p14="http://schemas.microsoft.com/office/powerpoint/2010/main" val="353750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77EC5E-1FD1-497E-86C7-6EC516BFD4A8}" type="slidenum">
              <a:rPr lang="en-US" altLang="en-US" sz="1200" b="0"/>
              <a:pPr/>
              <a:t>14</a:t>
            </a:fld>
            <a:endParaRPr lang="en-US" altLang="en-US" sz="1200" b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Secondary containers are those that a chemical is transferred to.</a:t>
            </a:r>
          </a:p>
          <a:p>
            <a:r>
              <a:rPr lang="en-US" altLang="en-US" smtClean="0"/>
              <a:t>Make sure that secondary containers are labeled with this information so that the user can adequately trace the material back to the original container for additional hazard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9700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C761CC-B423-443C-8B60-B43E2136DA3F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79400" indent="-279400">
              <a:buFontTx/>
              <a:buNone/>
            </a:pPr>
            <a:r>
              <a:rPr lang="en-US" altLang="en-US" b="1" smtClean="0"/>
              <a:t>I. 	Background for the Trainer:</a:t>
            </a:r>
          </a:p>
          <a:p>
            <a:pPr marL="279400" indent="-279400"/>
            <a:r>
              <a:rPr lang="en-US" altLang="en-US" smtClean="0"/>
              <a:t> If your company has existing emergency procedures for dealing with chemicals, show it to the class at this time.</a:t>
            </a:r>
          </a:p>
          <a:p>
            <a:pPr marL="279400" indent="-279400">
              <a:buFontTx/>
              <a:buNone/>
            </a:pPr>
            <a:r>
              <a:rPr lang="en-US" altLang="en-US" b="1" smtClean="0"/>
              <a:t>II. 	Speaker’s Notes:</a:t>
            </a:r>
            <a:endParaRPr lang="en-US" altLang="en-US" smtClean="0"/>
          </a:p>
          <a:p>
            <a:pPr marL="279400" indent="-279400"/>
            <a:r>
              <a:rPr lang="en-US" altLang="en-US" smtClean="0"/>
              <a:t>If employees are uncertain how to handle the emergency, they should evacuate the area and let someone else handle it.</a:t>
            </a:r>
          </a:p>
          <a:p>
            <a:pPr marL="279400" indent="-279400"/>
            <a:r>
              <a:rPr lang="en-US" altLang="en-US" smtClean="0"/>
              <a:t>Information on this slide is contained in our Emergency Action Plan. It’s covered by a different OSHA standard, 29 CFR 1910.38.</a:t>
            </a:r>
          </a:p>
        </p:txBody>
      </p:sp>
    </p:spTree>
    <p:extLst>
      <p:ext uri="{BB962C8B-B14F-4D97-AF65-F5344CB8AC3E}">
        <p14:creationId xmlns:p14="http://schemas.microsoft.com/office/powerpoint/2010/main" val="210227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E7A335-FD0E-47C6-A2C7-B55D872F8E84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 Notes:</a:t>
            </a:r>
            <a:endParaRPr lang="en-US" altLang="en-US" smtClean="0"/>
          </a:p>
          <a:p>
            <a:r>
              <a:rPr lang="en-US" altLang="en-US" smtClean="0"/>
              <a:t>It is important for the users of chemicals to know what physical state they are in.</a:t>
            </a:r>
          </a:p>
          <a:p>
            <a:r>
              <a:rPr lang="en-US" altLang="en-US" smtClean="0"/>
              <a:t>The physical state can affect the routes of exposure, or how the chemical can enter and harm your body.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34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6EDD59-46E5-425D-B272-B083783FA258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Handling chemicals safely involves a lot of common sense; however, learning </a:t>
            </a:r>
            <a:br>
              <a:rPr lang="en-US" altLang="en-US" smtClean="0"/>
            </a:br>
            <a:r>
              <a:rPr lang="en-US" altLang="en-US" smtClean="0"/>
              <a:t>and understanding specifics about the chemical is very important.</a:t>
            </a:r>
          </a:p>
          <a:p>
            <a:r>
              <a:rPr lang="en-US" altLang="en-US" smtClean="0"/>
              <a:t>Always use caution when using chemicals. Follow all the proper procedures every time. Taking shortcuts could result in accidents.</a:t>
            </a:r>
          </a:p>
          <a:p>
            <a:r>
              <a:rPr lang="en-US" altLang="en-US" smtClean="0"/>
              <a:t>The first thing you should do before using any chemical is to read the container label —it will give you the basic hazards and precautions associated with the chemical.</a:t>
            </a:r>
          </a:p>
          <a:p>
            <a:r>
              <a:rPr lang="en-US" altLang="en-US" smtClean="0"/>
              <a:t>Plan ahead when using chemicals. Have all the PPE, equipment, and other items you need nearby. </a:t>
            </a:r>
          </a:p>
        </p:txBody>
      </p:sp>
    </p:spTree>
    <p:extLst>
      <p:ext uri="{BB962C8B-B14F-4D97-AF65-F5344CB8AC3E}">
        <p14:creationId xmlns:p14="http://schemas.microsoft.com/office/powerpoint/2010/main" val="416839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6E5B8F-D57A-4911-B71A-4542FEEBCD7C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These are the four primary routes of exposure.</a:t>
            </a:r>
          </a:p>
          <a:p>
            <a:r>
              <a:rPr lang="en-US" altLang="en-US" smtClean="0"/>
              <a:t>The most common route is inhalation because most chemicals are used in the liquid state; therefore, if they are volatile, they will give off vapors that can be inhaled when in the breathing zone.</a:t>
            </a:r>
          </a:p>
          <a:p>
            <a:r>
              <a:rPr lang="en-US" altLang="en-US" smtClean="0"/>
              <a:t>Ingesting does not mean drinking a chemical. Ingestion can occur when eating or drinking after using a chemical.</a:t>
            </a:r>
          </a:p>
          <a:p>
            <a:r>
              <a:rPr lang="en-US" altLang="en-US" smtClean="0"/>
              <a:t>Absorption means evaporating through skin contact or mucous membranes.</a:t>
            </a:r>
          </a:p>
          <a:p>
            <a:r>
              <a:rPr lang="en-US" altLang="en-US" smtClean="0"/>
              <a:t>Injection usually occurs by accidental needlepricks or sharp injuries.</a:t>
            </a:r>
          </a:p>
        </p:txBody>
      </p:sp>
    </p:spTree>
    <p:extLst>
      <p:ext uri="{BB962C8B-B14F-4D97-AF65-F5344CB8AC3E}">
        <p14:creationId xmlns:p14="http://schemas.microsoft.com/office/powerpoint/2010/main" val="70623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A4A52F-CE14-4BD5-B0C3-5BBFA841B6D9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Should you or anyone you know suffer any of these symptoms while working with chemicals, seek medical attention immediately and report the incident to your supervisor.</a:t>
            </a:r>
          </a:p>
        </p:txBody>
      </p:sp>
    </p:spTree>
    <p:extLst>
      <p:ext uri="{BB962C8B-B14F-4D97-AF65-F5344CB8AC3E}">
        <p14:creationId xmlns:p14="http://schemas.microsoft.com/office/powerpoint/2010/main" val="11016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362D90-882D-40E2-8062-5B5BD80AE182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 Notes:</a:t>
            </a:r>
            <a:endParaRPr lang="en-US" altLang="en-US" smtClean="0"/>
          </a:p>
          <a:p>
            <a:r>
              <a:rPr lang="en-US" altLang="en-US" smtClean="0"/>
              <a:t>Severe consequences can result from mixing the chemicals listed on this slide.</a:t>
            </a:r>
          </a:p>
          <a:p>
            <a:r>
              <a:rPr lang="en-US" altLang="en-US" smtClean="0"/>
              <a:t>These events include:</a:t>
            </a:r>
          </a:p>
          <a:p>
            <a:pPr lvl="1"/>
            <a:r>
              <a:rPr lang="en-US" altLang="en-US" smtClean="0"/>
              <a:t>Fire</a:t>
            </a:r>
          </a:p>
          <a:p>
            <a:pPr lvl="1"/>
            <a:r>
              <a:rPr lang="en-US" altLang="en-US" smtClean="0"/>
              <a:t>Explosion</a:t>
            </a:r>
          </a:p>
          <a:p>
            <a:pPr lvl="1"/>
            <a:r>
              <a:rPr lang="en-US" altLang="en-US" smtClean="0"/>
              <a:t>Chemical Reactions</a:t>
            </a:r>
          </a:p>
          <a:p>
            <a:pPr lvl="1"/>
            <a:r>
              <a:rPr lang="en-US" altLang="en-US" smtClean="0"/>
              <a:t>Release of Heat (Energy)</a:t>
            </a:r>
          </a:p>
          <a:p>
            <a:pPr lvl="1"/>
            <a:r>
              <a:rPr lang="en-US" altLang="en-US" smtClean="0"/>
              <a:t>Splashing and Spattering</a:t>
            </a:r>
          </a:p>
          <a:p>
            <a:pPr lvl="1"/>
            <a:r>
              <a:rPr lang="en-US" altLang="en-US" smtClean="0"/>
              <a:t>Degradation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346576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5114D3-B9CF-4E18-A111-BE8020FEB093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Companies that use hazardous chemicals will be regulated </a:t>
            </a:r>
            <a:br>
              <a:rPr lang="en-US" altLang="en-US" smtClean="0"/>
            </a:br>
            <a:r>
              <a:rPr lang="en-US" altLang="en-US" smtClean="0"/>
              <a:t>by any and all of these agencies, depending on the specific use.</a:t>
            </a:r>
          </a:p>
          <a:p>
            <a:r>
              <a:rPr lang="en-US" altLang="en-US" smtClean="0"/>
              <a:t>OSHA deals with the productive use of chemicals.</a:t>
            </a:r>
          </a:p>
          <a:p>
            <a:r>
              <a:rPr lang="en-US" altLang="en-US" smtClean="0"/>
              <a:t>NFPA deals with flammable and combustible chemicals.</a:t>
            </a:r>
          </a:p>
          <a:p>
            <a:r>
              <a:rPr lang="en-US" altLang="en-US" smtClean="0"/>
              <a:t>EPA deals with wastes associated with hazardous chemicals.</a:t>
            </a:r>
          </a:p>
          <a:p>
            <a:r>
              <a:rPr lang="en-US" altLang="en-US" smtClean="0"/>
              <a:t>DOT deals with the transportation of hazardous chemicals.</a:t>
            </a:r>
          </a:p>
        </p:txBody>
      </p:sp>
    </p:spTree>
    <p:extLst>
      <p:ext uri="{BB962C8B-B14F-4D97-AF65-F5344CB8AC3E}">
        <p14:creationId xmlns:p14="http://schemas.microsoft.com/office/powerpoint/2010/main" val="3081961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70A0EE-B1D7-452B-A02B-88C0758B5404}" type="slidenum">
              <a:rPr lang="en-US" altLang="en-US" sz="1200" b="0"/>
              <a:pPr/>
              <a:t>12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	Speaker’s Notes:</a:t>
            </a:r>
            <a:endParaRPr lang="en-US" altLang="en-US" smtClean="0"/>
          </a:p>
          <a:p>
            <a:r>
              <a:rPr lang="en-US" altLang="en-US" smtClean="0"/>
              <a:t>Prior to using a chemical, obtain all available information so that you have additional information about the chemical.</a:t>
            </a:r>
          </a:p>
          <a:p>
            <a:r>
              <a:rPr lang="en-US" altLang="en-US" smtClean="0"/>
              <a:t>To identify any chemical, read the label and refer to the Material Safety Data Sheet. These tools will give you all the information you need to work safely with the chemical.</a:t>
            </a:r>
          </a:p>
        </p:txBody>
      </p:sp>
    </p:spTree>
    <p:extLst>
      <p:ext uri="{BB962C8B-B14F-4D97-AF65-F5344CB8AC3E}">
        <p14:creationId xmlns:p14="http://schemas.microsoft.com/office/powerpoint/2010/main" val="145290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11006115 Copyright </a:t>
            </a:r>
            <a:r>
              <a:rPr lang="en-US" altLang="en-US" sz="900" b="0" smtClean="0">
                <a:solidFill>
                  <a:schemeClr val="tx2"/>
                </a:solidFill>
                <a:latin typeface="Symbol" panose="05050102010706020507" pitchFamily="18" charset="2"/>
              </a:rPr>
              <a:t>ã1999 </a:t>
            </a:r>
            <a:r>
              <a:rPr lang="en-US" altLang="en-US" sz="900" b="0" smtClean="0">
                <a:solidFill>
                  <a:schemeClr val="tx2"/>
                </a:solidFill>
                <a:latin typeface="Arial" panose="020B0604020202020204" pitchFamily="34" charset="0"/>
              </a:rPr>
              <a:t>Business and Legal Reports, Inc.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3E0D05-0B1A-40CC-B533-4DDEC4EBACB6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I.  Speaker Notes:</a:t>
            </a:r>
            <a:endParaRPr lang="en-US" altLang="en-US" smtClean="0"/>
          </a:p>
          <a:p>
            <a:r>
              <a:rPr lang="en-US" altLang="en-US" smtClean="0"/>
              <a:t>Chemical labels give you basic information at a glance, including:</a:t>
            </a:r>
          </a:p>
          <a:p>
            <a:pPr marL="457200" lvl="1"/>
            <a:r>
              <a:rPr lang="en-US" altLang="en-US" smtClean="0"/>
              <a:t>The identity of the chemical</a:t>
            </a:r>
          </a:p>
          <a:p>
            <a:pPr marL="457200" lvl="1"/>
            <a:r>
              <a:rPr lang="en-US" altLang="en-US" smtClean="0"/>
              <a:t>The hazard warnings</a:t>
            </a:r>
          </a:p>
          <a:p>
            <a:pPr marL="457200" lvl="1"/>
            <a:r>
              <a:rPr lang="en-US" altLang="en-US" smtClean="0"/>
              <a:t>The name and address of the manufacturer</a:t>
            </a:r>
          </a:p>
          <a:p>
            <a:pPr marL="457200" lvl="1"/>
            <a:r>
              <a:rPr lang="en-US" altLang="en-US" smtClean="0"/>
              <a:t>Target organ effects, or the organs of your body that could be harmed by using the chemical.</a:t>
            </a:r>
          </a:p>
          <a:p>
            <a:pPr marL="457200" lvl="1"/>
            <a:r>
              <a:rPr lang="en-US" altLang="en-US" smtClean="0"/>
              <a:t>You can not deface the manufacturer’s label or cover it with a label of your own.</a:t>
            </a:r>
          </a:p>
        </p:txBody>
      </p:sp>
    </p:spTree>
    <p:extLst>
      <p:ext uri="{BB962C8B-B14F-4D97-AF65-F5344CB8AC3E}">
        <p14:creationId xmlns:p14="http://schemas.microsoft.com/office/powerpoint/2010/main" val="341954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902" y="542440"/>
            <a:ext cx="618470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4000" dirty="0" smtClean="0">
                <a:solidFill>
                  <a:srgbClr val="FFFF00"/>
                </a:solidFill>
                <a:cs typeface="B Titr" panose="00000700000000000000" pitchFamily="2" charset="-78"/>
              </a:rPr>
              <a:t>به نام او</a:t>
            </a:r>
          </a:p>
          <a:p>
            <a:endParaRPr lang="fa-IR" sz="4000" dirty="0">
              <a:cs typeface="B Titr" panose="00000700000000000000" pitchFamily="2" charset="-78"/>
            </a:endParaRPr>
          </a:p>
          <a:p>
            <a:endParaRPr lang="fa-IR" sz="4000" dirty="0" smtClean="0">
              <a:cs typeface="B Titr" panose="00000700000000000000" pitchFamily="2" charset="-78"/>
            </a:endParaRPr>
          </a:p>
          <a:p>
            <a:r>
              <a:rPr lang="fa-IR" sz="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کارگاه ایمنی مواد شیمیائی</a:t>
            </a:r>
            <a:endParaRPr lang="fa-IR" sz="5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endParaRPr lang="fa-IR" sz="4000" dirty="0" smtClean="0">
              <a:cs typeface="B Titr" panose="00000700000000000000" pitchFamily="2" charset="-78"/>
            </a:endParaRPr>
          </a:p>
          <a:p>
            <a:endParaRPr lang="fa-IR" sz="4000" dirty="0">
              <a:cs typeface="B Titr" panose="00000700000000000000" pitchFamily="2" charset="-78"/>
            </a:endParaRPr>
          </a:p>
          <a:p>
            <a:pPr algn="ctr"/>
            <a:r>
              <a:rPr lang="fa-IR" sz="4000" dirty="0" smtClean="0">
                <a:cs typeface="B Titr" panose="00000700000000000000" pitchFamily="2" charset="-78"/>
              </a:rPr>
              <a:t>دکتر محبوبه رستمی</a:t>
            </a:r>
          </a:p>
          <a:p>
            <a:pPr algn="ctr"/>
            <a:endParaRPr lang="fa-IR" sz="4000" dirty="0">
              <a:cs typeface="B Titr" panose="00000700000000000000" pitchFamily="2" charset="-78"/>
            </a:endParaRPr>
          </a:p>
          <a:p>
            <a:pPr algn="ctr"/>
            <a:endParaRPr lang="fa-IR" sz="3000" dirty="0" smtClean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5" y="351214"/>
            <a:ext cx="1847850" cy="2466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04" y="4759991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Comic Sans MS" panose="030F0702030302020204" pitchFamily="66" charset="0"/>
              </a:rPr>
              <a:t>Incompatible Chemicals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93" y="1636059"/>
            <a:ext cx="8946541" cy="4195481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Flammables and oxidizers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Flammables and any ignition source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Acids and cyanides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Strong acids and strong </a:t>
            </a:r>
            <a:r>
              <a:rPr lang="en-US" altLang="en-US" sz="3000" dirty="0" err="1" smtClean="0">
                <a:latin typeface="Comic Sans MS" panose="030F0702030302020204" pitchFamily="66" charset="0"/>
              </a:rPr>
              <a:t>alkalines</a:t>
            </a:r>
            <a:endParaRPr lang="en-US" altLang="en-US" sz="3000" dirty="0" smtClean="0">
              <a:latin typeface="Comic Sans MS" panose="030F0702030302020204" pitchFamily="66" charset="0"/>
            </a:endParaRP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Concentrated acids and water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Organic solvents and corrosives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Corrosives and other reactive materials</a:t>
            </a:r>
          </a:p>
        </p:txBody>
      </p:sp>
    </p:spTree>
    <p:extLst>
      <p:ext uri="{BB962C8B-B14F-4D97-AF65-F5344CB8AC3E}">
        <p14:creationId xmlns:p14="http://schemas.microsoft.com/office/powerpoint/2010/main" val="37588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69" y="1151965"/>
            <a:ext cx="12128595" cy="1400530"/>
          </a:xfrm>
        </p:spPr>
        <p:txBody>
          <a:bodyPr/>
          <a:lstStyle/>
          <a:p>
            <a:r>
              <a:rPr lang="en-US" altLang="en-US" sz="35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Agencies That Regulate Hazardous Chemical Storage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111" y="2552495"/>
            <a:ext cx="10737759" cy="4876800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Occupational Safety and Health Administration (OSHA)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National Fire Protection Association (NFPA)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Environmental Protection Agency (EPA)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Department of Transportation (DOT)</a:t>
            </a:r>
          </a:p>
        </p:txBody>
      </p:sp>
    </p:spTree>
    <p:extLst>
      <p:ext uri="{BB962C8B-B14F-4D97-AF65-F5344CB8AC3E}">
        <p14:creationId xmlns:p14="http://schemas.microsoft.com/office/powerpoint/2010/main" val="28479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981" y="264459"/>
            <a:ext cx="9404723" cy="140053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General Safety Tips </a:t>
            </a:r>
            <a:r>
              <a:rPr lang="en-US" alt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(cont.)</a:t>
            </a:r>
            <a:endParaRPr lang="en-US" altLang="en-US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1163" y="1363663"/>
            <a:ext cx="87503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latin typeface="Comic Sans MS" panose="030F0702030302020204" pitchFamily="66" charset="0"/>
              </a:rPr>
              <a:t>Never smell or taste a chemical to identify it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mic Sans MS" panose="030F0702030302020204" pitchFamily="66" charset="0"/>
              </a:rPr>
              <a:t>Know all emergency procedures and equipment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mic Sans MS" panose="030F0702030302020204" pitchFamily="66" charset="0"/>
              </a:rPr>
              <a:t>Always read labels’ MSDSs prior to use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mic Sans MS" panose="030F0702030302020204" pitchFamily="66" charset="0"/>
              </a:rPr>
              <a:t>Store all hazardous chemicals properly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Comic Sans MS" panose="030F0702030302020204" pitchFamily="66" charset="0"/>
              </a:rPr>
              <a:t>Always use hazardous chemicals as intended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Primary Container Labels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6809" y="1368519"/>
            <a:ext cx="10856262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900" dirty="0">
                <a:latin typeface="Comic Sans MS" panose="030F0702030302020204" pitchFamily="66" charset="0"/>
              </a:rPr>
              <a:t>Identity of the hazardous chemical</a:t>
            </a:r>
          </a:p>
          <a:p>
            <a:pPr>
              <a:lnSpc>
                <a:spcPct val="150000"/>
              </a:lnSpc>
            </a:pPr>
            <a:r>
              <a:rPr lang="en-US" altLang="en-US" sz="2900" dirty="0">
                <a:latin typeface="Comic Sans MS" panose="030F0702030302020204" pitchFamily="66" charset="0"/>
              </a:rPr>
              <a:t>Appropriate hazard warnings</a:t>
            </a:r>
          </a:p>
          <a:p>
            <a:pPr>
              <a:lnSpc>
                <a:spcPct val="150000"/>
              </a:lnSpc>
            </a:pPr>
            <a:r>
              <a:rPr lang="en-US" altLang="en-US" sz="2900" dirty="0">
                <a:latin typeface="Comic Sans MS" panose="030F0702030302020204" pitchFamily="66" charset="0"/>
              </a:rPr>
              <a:t>Name and address of the </a:t>
            </a:r>
            <a:r>
              <a:rPr lang="en-US" altLang="en-US" sz="2900" dirty="0" smtClean="0">
                <a:latin typeface="Comic Sans MS" panose="030F0702030302020204" pitchFamily="66" charset="0"/>
              </a:rPr>
              <a:t>manufacturer or </a:t>
            </a:r>
            <a:r>
              <a:rPr lang="en-US" altLang="en-US" sz="2900" dirty="0">
                <a:latin typeface="Comic Sans MS" panose="030F0702030302020204" pitchFamily="66" charset="0"/>
              </a:rPr>
              <a:t>importer</a:t>
            </a:r>
          </a:p>
          <a:p>
            <a:pPr>
              <a:lnSpc>
                <a:spcPct val="150000"/>
              </a:lnSpc>
            </a:pPr>
            <a:r>
              <a:rPr lang="en-US" altLang="en-US" sz="2900" dirty="0">
                <a:latin typeface="Comic Sans MS" panose="030F0702030302020204" pitchFamily="66" charset="0"/>
              </a:rPr>
              <a:t>Target organ effects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Secondary Container Labels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1610098"/>
            <a:ext cx="8697912" cy="4876800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Identity of the hazardous chemical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Hazard warning information</a:t>
            </a:r>
          </a:p>
        </p:txBody>
      </p:sp>
      <p:pic>
        <p:nvPicPr>
          <p:cNvPr id="31748" name="Picture 5" descr="C:\My Documents\My Pictures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63" y="2889605"/>
            <a:ext cx="3459163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46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405" y="291353"/>
            <a:ext cx="9404723" cy="140053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Handling Chemical Emergencies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615" y="1413716"/>
            <a:ext cx="10998950" cy="4876800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Know emergency phone numbers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Know how to control the spill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Know proper equipment shutdown procedure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Know proper evacuation routes and assembly areas</a:t>
            </a:r>
          </a:p>
        </p:txBody>
      </p:sp>
    </p:spTree>
    <p:extLst>
      <p:ext uri="{BB962C8B-B14F-4D97-AF65-F5344CB8AC3E}">
        <p14:creationId xmlns:p14="http://schemas.microsoft.com/office/powerpoint/2010/main" val="6832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80" y="2123267"/>
            <a:ext cx="4157132" cy="3240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8" y="1566710"/>
            <a:ext cx="3006268" cy="40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38" y="1279430"/>
            <a:ext cx="10524565" cy="38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286143"/>
            <a:ext cx="5980019" cy="6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11133513" cy="1400530"/>
          </a:xfrm>
        </p:spPr>
        <p:txBody>
          <a:bodyPr/>
          <a:lstStyle/>
          <a:p>
            <a:r>
              <a:rPr lang="en-US" altLang="en-US" sz="3900" b="1" dirty="0" smtClean="0">
                <a:latin typeface="Comic Sans MS" panose="030F0702030302020204" pitchFamily="66" charset="0"/>
              </a:rPr>
              <a:t>Categories of Hazardous Chemicals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4547" y="1389530"/>
            <a:ext cx="8915400" cy="5105400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latin typeface="Comic Sans MS" panose="030F0702030302020204" pitchFamily="66" charset="0"/>
              </a:rPr>
              <a:t>Corrosive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Flammable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Toxic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Reactive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Biological (infectious)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Carcinogen (cancer-causing)</a:t>
            </a:r>
          </a:p>
          <a:p>
            <a:r>
              <a:rPr lang="en-US" altLang="en-US" sz="2800" dirty="0" smtClean="0">
                <a:latin typeface="Comic Sans MS" panose="030F0702030302020204" pitchFamily="66" charset="0"/>
              </a:rPr>
              <a:t>Radioactive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28" y="1389530"/>
            <a:ext cx="3727637" cy="49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dirty="0" smtClean="0">
                <a:latin typeface="Comic Sans MS" panose="030F0702030302020204" pitchFamily="66" charset="0"/>
              </a:rPr>
              <a:t>Physical States of Hazardous Materials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4364" y="1451721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Liquid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Solid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Gas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Vapor</a:t>
            </a:r>
          </a:p>
        </p:txBody>
      </p:sp>
      <p:pic>
        <p:nvPicPr>
          <p:cNvPr id="9220" name="Picture 5" descr="C:\My Documents\My Pictures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30" y="1571522"/>
            <a:ext cx="40020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8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Comic Sans MS" panose="030F0702030302020204" pitchFamily="66" charset="0"/>
              </a:rPr>
              <a:t>How to Handle Chemicals Properly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92623" y="1362635"/>
            <a:ext cx="8229600" cy="4876800"/>
          </a:xfrm>
        </p:spPr>
        <p:txBody>
          <a:bodyPr>
            <a:normAutofit/>
          </a:bodyPr>
          <a:lstStyle/>
          <a:p>
            <a:endParaRPr lang="en-US" altLang="en-US" sz="3000" dirty="0" smtClean="0">
              <a:latin typeface="Comic Sans MS" panose="030F0702030302020204" pitchFamily="66" charset="0"/>
            </a:endParaRP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Use cautions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Always follow procedures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Read all labels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Keep yourself and the work area clean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Plan ahead</a:t>
            </a:r>
          </a:p>
        </p:txBody>
      </p:sp>
    </p:spTree>
    <p:extLst>
      <p:ext uri="{BB962C8B-B14F-4D97-AF65-F5344CB8AC3E}">
        <p14:creationId xmlns:p14="http://schemas.microsoft.com/office/powerpoint/2010/main" val="5253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Comic Sans MS" panose="030F0702030302020204" pitchFamily="66" charset="0"/>
              </a:rPr>
              <a:t>Routes of Exposure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672" y="1654175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Inhalation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Ingestion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Absorption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Injection</a:t>
            </a:r>
          </a:p>
        </p:txBody>
      </p:sp>
      <p:pic>
        <p:nvPicPr>
          <p:cNvPr id="13316" name="Picture 5" descr="C:\My Documents\My Pictures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546225"/>
            <a:ext cx="38385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>
                <a:latin typeface="Comic Sans MS" panose="030F0702030302020204" pitchFamily="66" charset="0"/>
              </a:rPr>
              <a:t>Symptoms of Possible Overexposure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293" y="1662953"/>
            <a:ext cx="8946541" cy="4195481"/>
          </a:xfrm>
        </p:spPr>
        <p:txBody>
          <a:bodyPr>
            <a:normAutofit/>
          </a:bodyPr>
          <a:lstStyle/>
          <a:p>
            <a:r>
              <a:rPr lang="en-US" altLang="en-US" sz="3000" dirty="0" smtClean="0">
                <a:latin typeface="Comic Sans MS" panose="030F0702030302020204" pitchFamily="66" charset="0"/>
              </a:rPr>
              <a:t>Eye discomfort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Breathing difficulty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Dizziness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Headache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Nausea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Vomiting</a:t>
            </a:r>
          </a:p>
          <a:p>
            <a:r>
              <a:rPr lang="en-US" altLang="en-US" sz="3000" dirty="0" smtClean="0">
                <a:latin typeface="Comic Sans MS" panose="030F0702030302020204" pitchFamily="66" charset="0"/>
              </a:rPr>
              <a:t>Skin irritation </a:t>
            </a:r>
          </a:p>
          <a:p>
            <a:endParaRPr lang="en-US" altLang="en-US" sz="3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</TotalTime>
  <Words>450</Words>
  <Application>Microsoft Office PowerPoint</Application>
  <PresentationFormat>Custom</PresentationFormat>
  <Paragraphs>149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PowerPoint Presentation</vt:lpstr>
      <vt:lpstr>PowerPoint Presentation</vt:lpstr>
      <vt:lpstr>PowerPoint Presentation</vt:lpstr>
      <vt:lpstr>PowerPoint Presentation</vt:lpstr>
      <vt:lpstr>Categories of Hazardous Chemicals</vt:lpstr>
      <vt:lpstr>Physical States of Hazardous Materials</vt:lpstr>
      <vt:lpstr>How to Handle Chemicals Properly</vt:lpstr>
      <vt:lpstr>Routes of Exposure</vt:lpstr>
      <vt:lpstr>Symptoms of Possible Overexposure</vt:lpstr>
      <vt:lpstr>Incompatible Chemicals</vt:lpstr>
      <vt:lpstr>Agencies That Regulate Hazardous Chemical Storage</vt:lpstr>
      <vt:lpstr>General Safety Tips (cont.)</vt:lpstr>
      <vt:lpstr>Primary Container Labels</vt:lpstr>
      <vt:lpstr>Secondary Container Labels</vt:lpstr>
      <vt:lpstr>Handling Chemical Emergencies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mahboubeh rostami</dc:creator>
  <cp:lastModifiedBy>pharm</cp:lastModifiedBy>
  <cp:revision>24</cp:revision>
  <dcterms:created xsi:type="dcterms:W3CDTF">2017-08-20T14:32:47Z</dcterms:created>
  <dcterms:modified xsi:type="dcterms:W3CDTF">2018-09-26T04:50:09Z</dcterms:modified>
</cp:coreProperties>
</file>