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75" r:id="rId2"/>
    <p:sldId id="360" r:id="rId3"/>
    <p:sldId id="362" r:id="rId4"/>
    <p:sldId id="361" r:id="rId5"/>
    <p:sldId id="276" r:id="rId6"/>
    <p:sldId id="277" r:id="rId7"/>
    <p:sldId id="363" r:id="rId8"/>
    <p:sldId id="278" r:id="rId9"/>
    <p:sldId id="279" r:id="rId10"/>
    <p:sldId id="280" r:id="rId11"/>
    <p:sldId id="281" r:id="rId12"/>
    <p:sldId id="314" r:id="rId13"/>
    <p:sldId id="315" r:id="rId14"/>
    <p:sldId id="316" r:id="rId15"/>
    <p:sldId id="317" r:id="rId16"/>
    <p:sldId id="283" r:id="rId17"/>
    <p:sldId id="284" r:id="rId18"/>
    <p:sldId id="286" r:id="rId19"/>
    <p:sldId id="364" r:id="rId20"/>
    <p:sldId id="308" r:id="rId21"/>
    <p:sldId id="309" r:id="rId22"/>
    <p:sldId id="310" r:id="rId23"/>
    <p:sldId id="313" r:id="rId24"/>
    <p:sldId id="365" r:id="rId25"/>
    <p:sldId id="366" r:id="rId26"/>
    <p:sldId id="367" r:id="rId27"/>
    <p:sldId id="368" r:id="rId28"/>
    <p:sldId id="300" r:id="rId29"/>
    <p:sldId id="370" r:id="rId30"/>
    <p:sldId id="369" r:id="rId31"/>
    <p:sldId id="371" r:id="rId32"/>
    <p:sldId id="301" r:id="rId33"/>
    <p:sldId id="302" r:id="rId34"/>
    <p:sldId id="303" r:id="rId35"/>
    <p:sldId id="304" r:id="rId36"/>
    <p:sldId id="305" r:id="rId37"/>
    <p:sldId id="372" r:id="rId38"/>
    <p:sldId id="373" r:id="rId39"/>
    <p:sldId id="374" r:id="rId40"/>
    <p:sldId id="318" r:id="rId41"/>
    <p:sldId id="319" r:id="rId42"/>
    <p:sldId id="320" r:id="rId43"/>
    <p:sldId id="321" r:id="rId44"/>
    <p:sldId id="322" r:id="rId45"/>
    <p:sldId id="323" r:id="rId46"/>
    <p:sldId id="324" r:id="rId47"/>
    <p:sldId id="326" r:id="rId48"/>
    <p:sldId id="331" r:id="rId49"/>
    <p:sldId id="332" r:id="rId50"/>
    <p:sldId id="333" r:id="rId51"/>
    <p:sldId id="334" r:id="rId52"/>
    <p:sldId id="341" r:id="rId53"/>
    <p:sldId id="376" r:id="rId54"/>
    <p:sldId id="335" r:id="rId55"/>
    <p:sldId id="336" r:id="rId56"/>
    <p:sldId id="337" r:id="rId57"/>
    <p:sldId id="338" r:id="rId58"/>
    <p:sldId id="339" r:id="rId59"/>
    <p:sldId id="375" r:id="rId60"/>
    <p:sldId id="340" r:id="rId61"/>
    <p:sldId id="343" r:id="rId62"/>
    <p:sldId id="344" r:id="rId63"/>
    <p:sldId id="345" r:id="rId64"/>
    <p:sldId id="346" r:id="rId65"/>
    <p:sldId id="359"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5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EEDC6-488E-46AB-9122-93B99E8FE90A}" type="datetimeFigureOut">
              <a:rPr lang="en-US" smtClean="0"/>
              <a:t>9/25/2018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81517-8A29-4338-880F-0CB766BC321A}" type="slidenum">
              <a:rPr lang="en-US" smtClean="0"/>
              <a:t>‹#›</a:t>
            </a:fld>
            <a:endParaRPr lang="en-US"/>
          </a:p>
        </p:txBody>
      </p:sp>
    </p:spTree>
    <p:extLst>
      <p:ext uri="{BB962C8B-B14F-4D97-AF65-F5344CB8AC3E}">
        <p14:creationId xmlns:p14="http://schemas.microsoft.com/office/powerpoint/2010/main" val="987319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081517-8A29-4338-880F-0CB766BC321A}" type="slidenum">
              <a:rPr lang="en-US" smtClean="0"/>
              <a:t>11</a:t>
            </a:fld>
            <a:endParaRPr lang="en-US"/>
          </a:p>
        </p:txBody>
      </p:sp>
    </p:spTree>
    <p:extLst>
      <p:ext uri="{BB962C8B-B14F-4D97-AF65-F5344CB8AC3E}">
        <p14:creationId xmlns:p14="http://schemas.microsoft.com/office/powerpoint/2010/main" val="201543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081517-8A29-4338-880F-0CB766BC321A}" type="slidenum">
              <a:rPr lang="en-US" smtClean="0"/>
              <a:t>20</a:t>
            </a:fld>
            <a:endParaRPr lang="en-US"/>
          </a:p>
        </p:txBody>
      </p:sp>
    </p:spTree>
    <p:extLst>
      <p:ext uri="{BB962C8B-B14F-4D97-AF65-F5344CB8AC3E}">
        <p14:creationId xmlns:p14="http://schemas.microsoft.com/office/powerpoint/2010/main" val="430520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081517-8A29-4338-880F-0CB766BC321A}" type="slidenum">
              <a:rPr lang="en-US" smtClean="0"/>
              <a:t>23</a:t>
            </a:fld>
            <a:endParaRPr lang="en-US"/>
          </a:p>
        </p:txBody>
      </p:sp>
    </p:spTree>
    <p:extLst>
      <p:ext uri="{BB962C8B-B14F-4D97-AF65-F5344CB8AC3E}">
        <p14:creationId xmlns:p14="http://schemas.microsoft.com/office/powerpoint/2010/main" val="4162626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E611832-D40E-47D2-9A6D-463278075F6E}" type="datetime1">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4EDAC-F734-43D9-9E42-5C8B653E5D8E}" type="slidenum">
              <a:rPr lang="en-US" smtClean="0"/>
              <a:t>‹#›</a:t>
            </a:fld>
            <a:endParaRPr lang="en-US"/>
          </a:p>
        </p:txBody>
      </p:sp>
    </p:spTree>
    <p:extLst>
      <p:ext uri="{BB962C8B-B14F-4D97-AF65-F5344CB8AC3E}">
        <p14:creationId xmlns:p14="http://schemas.microsoft.com/office/powerpoint/2010/main" val="76886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62EF7E-77B7-4AA6-8B87-5D67D3E554E0}" type="datetime1">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4EDAC-F734-43D9-9E42-5C8B653E5D8E}" type="slidenum">
              <a:rPr lang="en-US" smtClean="0"/>
              <a:t>‹#›</a:t>
            </a:fld>
            <a:endParaRPr lang="en-US"/>
          </a:p>
        </p:txBody>
      </p:sp>
    </p:spTree>
    <p:extLst>
      <p:ext uri="{BB962C8B-B14F-4D97-AF65-F5344CB8AC3E}">
        <p14:creationId xmlns:p14="http://schemas.microsoft.com/office/powerpoint/2010/main" val="2720121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D2FB5-CE56-4F51-8BC1-04EA7BE25260}" type="datetime1">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4EDAC-F734-43D9-9E42-5C8B653E5D8E}" type="slidenum">
              <a:rPr lang="en-US" smtClean="0"/>
              <a:t>‹#›</a:t>
            </a:fld>
            <a:endParaRPr lang="en-US"/>
          </a:p>
        </p:txBody>
      </p:sp>
    </p:spTree>
    <p:extLst>
      <p:ext uri="{BB962C8B-B14F-4D97-AF65-F5344CB8AC3E}">
        <p14:creationId xmlns:p14="http://schemas.microsoft.com/office/powerpoint/2010/main" val="427227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B3308C-F65A-40BE-8EBA-9E281E0AB800}" type="datetime1">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500" b="1"/>
            </a:lvl1pPr>
          </a:lstStyle>
          <a:p>
            <a:fld id="{9CE4EDAC-F734-43D9-9E42-5C8B653E5D8E}" type="slidenum">
              <a:rPr lang="en-US" smtClean="0"/>
              <a:pPr/>
              <a:t>‹#›</a:t>
            </a:fld>
            <a:endParaRPr lang="en-US" dirty="0"/>
          </a:p>
        </p:txBody>
      </p:sp>
    </p:spTree>
    <p:extLst>
      <p:ext uri="{BB962C8B-B14F-4D97-AF65-F5344CB8AC3E}">
        <p14:creationId xmlns:p14="http://schemas.microsoft.com/office/powerpoint/2010/main" val="157633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D0CB65-8799-4684-BA25-7D53C894B35D}" type="datetime1">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E4EDAC-F734-43D9-9E42-5C8B653E5D8E}" type="slidenum">
              <a:rPr lang="en-US" smtClean="0"/>
              <a:t>‹#›</a:t>
            </a:fld>
            <a:endParaRPr lang="en-US"/>
          </a:p>
        </p:txBody>
      </p:sp>
    </p:spTree>
    <p:extLst>
      <p:ext uri="{BB962C8B-B14F-4D97-AF65-F5344CB8AC3E}">
        <p14:creationId xmlns:p14="http://schemas.microsoft.com/office/powerpoint/2010/main" val="3353731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A115DE-2DD8-4B04-BC10-D69FCE538D20}" type="datetime1">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4EDAC-F734-43D9-9E42-5C8B653E5D8E}" type="slidenum">
              <a:rPr lang="en-US" smtClean="0"/>
              <a:t>‹#›</a:t>
            </a:fld>
            <a:endParaRPr lang="en-US"/>
          </a:p>
        </p:txBody>
      </p:sp>
    </p:spTree>
    <p:extLst>
      <p:ext uri="{BB962C8B-B14F-4D97-AF65-F5344CB8AC3E}">
        <p14:creationId xmlns:p14="http://schemas.microsoft.com/office/powerpoint/2010/main" val="173707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3BA32E-29A7-4674-BE1F-C8D6E04C7353}" type="datetime1">
              <a:rPr lang="en-US" smtClean="0"/>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E4EDAC-F734-43D9-9E42-5C8B653E5D8E}" type="slidenum">
              <a:rPr lang="en-US" smtClean="0"/>
              <a:t>‹#›</a:t>
            </a:fld>
            <a:endParaRPr lang="en-US"/>
          </a:p>
        </p:txBody>
      </p:sp>
    </p:spTree>
    <p:extLst>
      <p:ext uri="{BB962C8B-B14F-4D97-AF65-F5344CB8AC3E}">
        <p14:creationId xmlns:p14="http://schemas.microsoft.com/office/powerpoint/2010/main" val="2602593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970DB1-89D6-4DB7-87E1-A5B8C0165C28}" type="datetime1">
              <a:rPr lang="en-US" smtClean="0"/>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E4EDAC-F734-43D9-9E42-5C8B653E5D8E}" type="slidenum">
              <a:rPr lang="en-US" smtClean="0"/>
              <a:t>‹#›</a:t>
            </a:fld>
            <a:endParaRPr lang="en-US"/>
          </a:p>
        </p:txBody>
      </p:sp>
    </p:spTree>
    <p:extLst>
      <p:ext uri="{BB962C8B-B14F-4D97-AF65-F5344CB8AC3E}">
        <p14:creationId xmlns:p14="http://schemas.microsoft.com/office/powerpoint/2010/main" val="1480715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0B17AE-CF81-48A7-8D98-1E6BE63E3D35}" type="datetime1">
              <a:rPr lang="en-US" smtClean="0"/>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E4EDAC-F734-43D9-9E42-5C8B653E5D8E}" type="slidenum">
              <a:rPr lang="en-US" smtClean="0"/>
              <a:t>‹#›</a:t>
            </a:fld>
            <a:endParaRPr lang="en-US"/>
          </a:p>
        </p:txBody>
      </p:sp>
    </p:spTree>
    <p:extLst>
      <p:ext uri="{BB962C8B-B14F-4D97-AF65-F5344CB8AC3E}">
        <p14:creationId xmlns:p14="http://schemas.microsoft.com/office/powerpoint/2010/main" val="2074175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1DBA21-81DA-4766-8EDB-3B17F9FDA997}" type="datetime1">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4EDAC-F734-43D9-9E42-5C8B653E5D8E}" type="slidenum">
              <a:rPr lang="en-US" smtClean="0"/>
              <a:t>‹#›</a:t>
            </a:fld>
            <a:endParaRPr lang="en-US"/>
          </a:p>
        </p:txBody>
      </p:sp>
    </p:spTree>
    <p:extLst>
      <p:ext uri="{BB962C8B-B14F-4D97-AF65-F5344CB8AC3E}">
        <p14:creationId xmlns:p14="http://schemas.microsoft.com/office/powerpoint/2010/main" val="3744263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B21BC-95AF-4544-A7A5-ABBF748D34D4}" type="datetime1">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E4EDAC-F734-43D9-9E42-5C8B653E5D8E}" type="slidenum">
              <a:rPr lang="en-US" smtClean="0"/>
              <a:t>‹#›</a:t>
            </a:fld>
            <a:endParaRPr lang="en-US"/>
          </a:p>
        </p:txBody>
      </p:sp>
    </p:spTree>
    <p:extLst>
      <p:ext uri="{BB962C8B-B14F-4D97-AF65-F5344CB8AC3E}">
        <p14:creationId xmlns:p14="http://schemas.microsoft.com/office/powerpoint/2010/main" val="116538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8DC5A-A3AD-4038-B492-CCC7B81A8270}" type="datetime1">
              <a:rPr lang="en-US" smtClean="0"/>
              <a:t>9/25/2018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800" baseline="0">
                <a:solidFill>
                  <a:schemeClr val="tx1">
                    <a:tint val="75000"/>
                  </a:schemeClr>
                </a:solidFill>
              </a:defRPr>
            </a:lvl1pPr>
          </a:lstStyle>
          <a:p>
            <a:fld id="{9CE4EDAC-F734-43D9-9E42-5C8B653E5D8E}" type="slidenum">
              <a:rPr lang="en-US" smtClean="0"/>
              <a:pPr/>
              <a:t>‹#›</a:t>
            </a:fld>
            <a:endParaRPr lang="en-US" dirty="0"/>
          </a:p>
        </p:txBody>
      </p:sp>
    </p:spTree>
    <p:extLst>
      <p:ext uri="{BB962C8B-B14F-4D97-AF65-F5344CB8AC3E}">
        <p14:creationId xmlns:p14="http://schemas.microsoft.com/office/powerpoint/2010/main" val="1908076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5646" y="560822"/>
            <a:ext cx="8047395" cy="5478423"/>
          </a:xfrm>
          <a:prstGeom prst="rect">
            <a:avLst/>
          </a:prstGeom>
          <a:noFill/>
        </p:spPr>
        <p:txBody>
          <a:bodyPr wrap="none" rtlCol="0">
            <a:spAutoFit/>
          </a:bodyPr>
          <a:lstStyle/>
          <a:p>
            <a:pPr algn="ctr" rtl="1"/>
            <a:r>
              <a:rPr lang="fa-IR" sz="8000" dirty="0" smtClean="0">
                <a:cs typeface="B Titr" panose="00000700000000000000" pitchFamily="2" charset="-78"/>
              </a:rPr>
              <a:t>انواع سنجشهای ایمنی</a:t>
            </a:r>
          </a:p>
          <a:p>
            <a:pPr algn="ctr" rtl="1"/>
            <a:endParaRPr lang="fa-IR" sz="8000" dirty="0" smtClean="0">
              <a:cs typeface="B Titr" panose="00000700000000000000" pitchFamily="2" charset="-78"/>
            </a:endParaRPr>
          </a:p>
          <a:p>
            <a:pPr algn="ctr" rtl="1"/>
            <a:r>
              <a:rPr lang="fa-IR" sz="6000" dirty="0" smtClean="0">
                <a:solidFill>
                  <a:srgbClr val="C00000"/>
                </a:solidFill>
                <a:cs typeface="B Titr" panose="00000700000000000000" pitchFamily="2" charset="-78"/>
              </a:rPr>
              <a:t>مدرس:</a:t>
            </a:r>
          </a:p>
          <a:p>
            <a:pPr algn="ctr" rtl="1"/>
            <a:endParaRPr lang="fa-IR" sz="6000" dirty="0" smtClean="0">
              <a:solidFill>
                <a:srgbClr val="C00000"/>
              </a:solidFill>
              <a:cs typeface="B Titr" panose="00000700000000000000" pitchFamily="2" charset="-78"/>
            </a:endParaRPr>
          </a:p>
          <a:p>
            <a:pPr algn="ctr" rtl="1"/>
            <a:r>
              <a:rPr lang="fa-IR" sz="3500" dirty="0" smtClean="0">
                <a:solidFill>
                  <a:srgbClr val="0070C0"/>
                </a:solidFill>
                <a:cs typeface="B Titr" panose="00000700000000000000" pitchFamily="2" charset="-78"/>
              </a:rPr>
              <a:t>دکتر محبوبه رستمی</a:t>
            </a:r>
          </a:p>
          <a:p>
            <a:pPr algn="ctr" rtl="1"/>
            <a:r>
              <a:rPr lang="fa-IR" sz="3500" dirty="0" smtClean="0">
                <a:solidFill>
                  <a:srgbClr val="0070C0"/>
                </a:solidFill>
                <a:cs typeface="B Titr" panose="00000700000000000000" pitchFamily="2" charset="-78"/>
              </a:rPr>
              <a:t>سرپرست کمیته ی ایمنی دانشکده داروسازی</a:t>
            </a:r>
            <a:endParaRPr lang="en-US" sz="3500" dirty="0">
              <a:solidFill>
                <a:srgbClr val="0070C0"/>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fld id="{9CE4EDAC-F734-43D9-9E42-5C8B653E5D8E}" type="slidenum">
              <a:rPr lang="en-US" smtClean="0"/>
              <a:t>1</a:t>
            </a:fld>
            <a:endParaRPr lang="en-US"/>
          </a:p>
        </p:txBody>
      </p:sp>
    </p:spTree>
    <p:extLst>
      <p:ext uri="{BB962C8B-B14F-4D97-AF65-F5344CB8AC3E}">
        <p14:creationId xmlns:p14="http://schemas.microsoft.com/office/powerpoint/2010/main" val="35877774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5771" y="401774"/>
            <a:ext cx="11437257" cy="4524315"/>
          </a:xfrm>
          <a:prstGeom prst="rect">
            <a:avLst/>
          </a:prstGeom>
        </p:spPr>
        <p:txBody>
          <a:bodyPr wrap="square">
            <a:spAutoFit/>
          </a:bodyPr>
          <a:lstStyle/>
          <a:p>
            <a:pPr algn="just" rtl="1"/>
            <a:r>
              <a:rPr lang="fa-IR" sz="3200" dirty="0">
                <a:cs typeface="B Mitra" panose="00000400000000000000" pitchFamily="2" charset="-78"/>
              </a:rPr>
              <a:t>در سال 2003، شرکت ConocoPhillips Marine یک مطالعه انجام داد که نشان دهنده تفاوت بزرگی در نسبت حوادث و حوادث ناگوار است. این مطالعه بر </a:t>
            </a:r>
            <a:r>
              <a:rPr lang="fa-IR" sz="3200" dirty="0" smtClean="0">
                <a:cs typeface="B Mitra" panose="00000400000000000000" pitchFamily="2" charset="-78"/>
              </a:rPr>
              <a:t>اساس مطالعات اولیه ی H.W</a:t>
            </a:r>
            <a:r>
              <a:rPr lang="fa-IR" sz="3200" dirty="0">
                <a:cs typeface="B Mitra" panose="00000400000000000000" pitchFamily="2" charset="-78"/>
              </a:rPr>
              <a:t>. هانریش در سال 1931 </a:t>
            </a:r>
            <a:r>
              <a:rPr lang="fa-IR" sz="3200" dirty="0" smtClean="0">
                <a:cs typeface="B Mitra" panose="00000400000000000000" pitchFamily="2" charset="-78"/>
              </a:rPr>
              <a:t>انجام شد</a:t>
            </a:r>
            <a:r>
              <a:rPr lang="fa-IR" sz="3200" dirty="0">
                <a:cs typeface="B Mitra" panose="00000400000000000000" pitchFamily="2" charset="-78"/>
              </a:rPr>
              <a:t>. </a:t>
            </a:r>
            <a:endParaRPr lang="fa-IR" sz="3200" dirty="0" smtClean="0">
              <a:cs typeface="B Mitra" panose="00000400000000000000" pitchFamily="2" charset="-78"/>
            </a:endParaRPr>
          </a:p>
          <a:p>
            <a:pPr algn="just" rtl="1"/>
            <a:r>
              <a:rPr lang="fa-IR" sz="3200" dirty="0" smtClean="0">
                <a:cs typeface="B Mitra" panose="00000400000000000000" pitchFamily="2" charset="-78"/>
              </a:rPr>
              <a:t>مطالعه </a:t>
            </a:r>
            <a:r>
              <a:rPr lang="fa-IR" sz="3200" dirty="0">
                <a:cs typeface="B Mitra" panose="00000400000000000000" pitchFamily="2" charset="-78"/>
              </a:rPr>
              <a:t>کانوکو نشان داد که برای هر یک از موارد مرگ و میر حداقل 300،000 رفتار خطرناک وجود دارد که به عنوان فعالیت هایی تعریف شده است که با برنامه های ایمنی، آموزش و اجزای ماشین آلات سازگار نیستند. این رفتارها ممکن است شامل کنار گذاشتن اجزای ایمنی در ماشین آلات یا از بین بردن یک مرحله ایمنی در فرآیند تولید است که باعث کاهش عملکرد اپراتور شود. </a:t>
            </a:r>
            <a:endParaRPr lang="fa-IR" sz="3200" dirty="0" smtClean="0">
              <a:cs typeface="B Mitra" panose="00000400000000000000" pitchFamily="2" charset="-78"/>
            </a:endParaRPr>
          </a:p>
          <a:p>
            <a:pPr algn="just" rtl="1"/>
            <a:r>
              <a:rPr lang="fa-IR" sz="3200" dirty="0" smtClean="0">
                <a:cs typeface="B Mitra" panose="00000400000000000000" pitchFamily="2" charset="-78"/>
              </a:rPr>
              <a:t>با </a:t>
            </a:r>
            <a:r>
              <a:rPr lang="fa-IR" sz="3200" dirty="0">
                <a:cs typeface="B Mitra" panose="00000400000000000000" pitchFamily="2" charset="-78"/>
              </a:rPr>
              <a:t>حفاظت و آموزش </a:t>
            </a:r>
            <a:r>
              <a:rPr lang="fa-IR" sz="3200" dirty="0" smtClean="0">
                <a:cs typeface="B Mitra" panose="00000400000000000000" pitchFamily="2" charset="-78"/>
              </a:rPr>
              <a:t>مؤثر، </a:t>
            </a:r>
            <a:r>
              <a:rPr lang="fa-IR" sz="3200" dirty="0">
                <a:cs typeface="B Mitra" panose="00000400000000000000" pitchFamily="2" charset="-78"/>
              </a:rPr>
              <a:t>رفتارهای ریسک پذیر و تقریبا ناهماهنگ می تواند کاهش یابد. این همچنین احتمال مرگ و میر را کاهش می دهد، زیرا فرکانس کمتر رفتارهای </a:t>
            </a:r>
            <a:r>
              <a:rPr lang="fa-IR" sz="3200" dirty="0" smtClean="0">
                <a:cs typeface="B Mitra" panose="00000400000000000000" pitchFamily="2" charset="-78"/>
              </a:rPr>
              <a:t>خطرناک </a:t>
            </a:r>
            <a:r>
              <a:rPr lang="fa-IR" sz="3200" dirty="0">
                <a:cs typeface="B Mitra" panose="00000400000000000000" pitchFamily="2" charset="-78"/>
              </a:rPr>
              <a:t>وجود دارد.</a:t>
            </a:r>
            <a:endParaRPr lang="en-US" sz="30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9CE4EDAC-F734-43D9-9E42-5C8B653E5D8E}" type="slidenum">
              <a:rPr lang="en-US" smtClean="0"/>
              <a:t>10</a:t>
            </a:fld>
            <a:endParaRPr lang="en-US" dirty="0"/>
          </a:p>
        </p:txBody>
      </p:sp>
    </p:spTree>
    <p:extLst>
      <p:ext uri="{BB962C8B-B14F-4D97-AF65-F5344CB8AC3E}">
        <p14:creationId xmlns:p14="http://schemas.microsoft.com/office/powerpoint/2010/main" val="4203244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0915" y="389209"/>
            <a:ext cx="11306628" cy="2862322"/>
          </a:xfrm>
          <a:prstGeom prst="rect">
            <a:avLst/>
          </a:prstGeom>
        </p:spPr>
        <p:txBody>
          <a:bodyPr wrap="square">
            <a:spAutoFit/>
          </a:bodyPr>
          <a:lstStyle/>
          <a:p>
            <a:pPr algn="r" rtl="1"/>
            <a:r>
              <a:rPr lang="fa-IR" sz="3000" dirty="0">
                <a:solidFill>
                  <a:srgbClr val="002060"/>
                </a:solidFill>
                <a:cs typeface="B Titr" panose="00000700000000000000" pitchFamily="2" charset="-78"/>
              </a:rPr>
              <a:t>تعریف </a:t>
            </a:r>
            <a:r>
              <a:rPr lang="fa-IR" sz="3000" dirty="0" smtClean="0">
                <a:solidFill>
                  <a:srgbClr val="002060"/>
                </a:solidFill>
                <a:cs typeface="B Titr" panose="00000700000000000000" pitchFamily="2" charset="-78"/>
              </a:rPr>
              <a:t>خطر</a:t>
            </a:r>
            <a:r>
              <a:rPr lang="fa-IR" sz="3000" dirty="0">
                <a:cs typeface="B Mitra" panose="00000400000000000000" pitchFamily="2" charset="-78"/>
              </a:rPr>
              <a:t/>
            </a:r>
            <a:br>
              <a:rPr lang="fa-IR" sz="3000" dirty="0">
                <a:cs typeface="B Mitra" panose="00000400000000000000" pitchFamily="2" charset="-78"/>
              </a:rPr>
            </a:br>
            <a:r>
              <a:rPr lang="fa-IR" sz="3000" dirty="0">
                <a:cs typeface="B Mitra" panose="00000400000000000000" pitchFamily="2" charset="-78"/>
              </a:rPr>
              <a:t>خطر یک شرط یا مجموعه ای از شرایط است که بالقوه </a:t>
            </a:r>
            <a:r>
              <a:rPr lang="fa-IR" sz="3000" dirty="0" smtClean="0">
                <a:cs typeface="B Mitra" panose="00000400000000000000" pitchFamily="2" charset="-78"/>
              </a:rPr>
              <a:t>باعث </a:t>
            </a:r>
            <a:r>
              <a:rPr lang="fa-IR" sz="3000" dirty="0">
                <a:cs typeface="B Mitra" panose="00000400000000000000" pitchFamily="2" charset="-78"/>
              </a:rPr>
              <a:t>آسیب </a:t>
            </a:r>
            <a:r>
              <a:rPr lang="fa-IR" sz="3000" dirty="0" smtClean="0">
                <a:cs typeface="B Mitra" panose="00000400000000000000" pitchFamily="2" charset="-78"/>
              </a:rPr>
              <a:t>می شود. </a:t>
            </a:r>
          </a:p>
          <a:p>
            <a:pPr algn="r" rtl="1"/>
            <a:r>
              <a:rPr lang="fa-IR" sz="3000" dirty="0" smtClean="0">
                <a:cs typeface="B Mitra" panose="00000400000000000000" pitchFamily="2" charset="-78"/>
              </a:rPr>
              <a:t>خطرات </a:t>
            </a:r>
            <a:r>
              <a:rPr lang="fa-IR" sz="3000" dirty="0">
                <a:cs typeface="B Mitra" panose="00000400000000000000" pitchFamily="2" charset="-78"/>
              </a:rPr>
              <a:t>به دو </a:t>
            </a:r>
            <a:r>
              <a:rPr lang="fa-IR" sz="3000" dirty="0" smtClean="0">
                <a:cs typeface="B Mitra" panose="00000400000000000000" pitchFamily="2" charset="-78"/>
              </a:rPr>
              <a:t>دسته کلی </a:t>
            </a:r>
            <a:r>
              <a:rPr lang="fa-IR" sz="3000" dirty="0">
                <a:cs typeface="B Mitra" panose="00000400000000000000" pitchFamily="2" charset="-78"/>
              </a:rPr>
              <a:t>تقسیم می </a:t>
            </a:r>
            <a:r>
              <a:rPr lang="fa-IR" sz="3000" dirty="0" smtClean="0">
                <a:cs typeface="B Mitra" panose="00000400000000000000" pitchFamily="2" charset="-78"/>
              </a:rPr>
              <a:t>شوند:</a:t>
            </a:r>
            <a:r>
              <a:rPr lang="fa-IR" sz="3000" dirty="0">
                <a:cs typeface="B Mitra" panose="00000400000000000000" pitchFamily="2" charset="-78"/>
              </a:rPr>
              <a:t/>
            </a:r>
            <a:br>
              <a:rPr lang="fa-IR" sz="3000" dirty="0">
                <a:cs typeface="B Mitra" panose="00000400000000000000" pitchFamily="2" charset="-78"/>
              </a:rPr>
            </a:br>
            <a:r>
              <a:rPr lang="fa-IR" sz="3000" dirty="0">
                <a:cs typeface="B Mitra" panose="00000400000000000000" pitchFamily="2" charset="-78"/>
              </a:rPr>
              <a:t/>
            </a:r>
            <a:br>
              <a:rPr lang="fa-IR" sz="3000" dirty="0">
                <a:cs typeface="B Mitra" panose="00000400000000000000" pitchFamily="2" charset="-78"/>
              </a:rPr>
            </a:br>
            <a:r>
              <a:rPr lang="fa-IR" sz="3000" dirty="0">
                <a:cs typeface="B Mitra" panose="00000400000000000000" pitchFamily="2" charset="-78"/>
              </a:rPr>
              <a:t>• خطرات </a:t>
            </a:r>
            <a:r>
              <a:rPr lang="fa-IR" sz="3000" dirty="0" smtClean="0">
                <a:cs typeface="B Mitra" panose="00000400000000000000" pitchFamily="2" charset="-78"/>
              </a:rPr>
              <a:t>بهداشتی سلامتی (بیماریهای شغلی </a:t>
            </a:r>
            <a:r>
              <a:rPr lang="fa-IR" sz="3000" dirty="0">
                <a:cs typeface="B Mitra" panose="00000400000000000000" pitchFamily="2" charset="-78"/>
              </a:rPr>
              <a:t>ایجاد </a:t>
            </a:r>
            <a:r>
              <a:rPr lang="fa-IR" sz="3000" dirty="0" smtClean="0">
                <a:cs typeface="B Mitra" panose="00000400000000000000" pitchFamily="2" charset="-78"/>
              </a:rPr>
              <a:t>می کند.)</a:t>
            </a:r>
            <a:r>
              <a:rPr lang="fa-IR" sz="3000" dirty="0">
                <a:cs typeface="B Mitra" panose="00000400000000000000" pitchFamily="2" charset="-78"/>
              </a:rPr>
              <a:t/>
            </a:r>
            <a:br>
              <a:rPr lang="fa-IR" sz="3000" dirty="0">
                <a:cs typeface="B Mitra" panose="00000400000000000000" pitchFamily="2" charset="-78"/>
              </a:rPr>
            </a:br>
            <a:r>
              <a:rPr lang="fa-IR" sz="3000" dirty="0">
                <a:cs typeface="B Mitra" panose="00000400000000000000" pitchFamily="2" charset="-78"/>
              </a:rPr>
              <a:t>• خطرات ایمنی </a:t>
            </a:r>
            <a:r>
              <a:rPr lang="fa-IR" sz="3000" dirty="0" smtClean="0">
                <a:cs typeface="B Mitra" panose="00000400000000000000" pitchFamily="2" charset="-78"/>
              </a:rPr>
              <a:t>(باعث آسیب </a:t>
            </a:r>
            <a:r>
              <a:rPr lang="fa-IR" sz="3000" dirty="0">
                <a:cs typeface="B Mitra" panose="00000400000000000000" pitchFamily="2" charset="-78"/>
              </a:rPr>
              <a:t>فیزیکی </a:t>
            </a:r>
            <a:r>
              <a:rPr lang="fa-IR" sz="3000" dirty="0" smtClean="0">
                <a:cs typeface="B Mitra" panose="00000400000000000000" pitchFamily="2" charset="-78"/>
              </a:rPr>
              <a:t>و صدمات می شود.)</a:t>
            </a:r>
            <a:endParaRPr lang="en-US" sz="3000" dirty="0">
              <a:cs typeface="B Mitra" panose="00000400000000000000" pitchFamily="2" charset="-78"/>
            </a:endParaRPr>
          </a:p>
        </p:txBody>
      </p:sp>
      <p:sp>
        <p:nvSpPr>
          <p:cNvPr id="3" name="Rectangle 2"/>
          <p:cNvSpPr/>
          <p:nvPr/>
        </p:nvSpPr>
        <p:spPr>
          <a:xfrm>
            <a:off x="5081813" y="3752075"/>
            <a:ext cx="6645730"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rtl="1"/>
            <a:r>
              <a:rPr lang="fa-IR" sz="4000" b="1" dirty="0">
                <a:solidFill>
                  <a:srgbClr val="002060"/>
                </a:solidFill>
                <a:latin typeface="Arial" panose="020B0604020202020204" pitchFamily="34" charset="0"/>
                <a:cs typeface="B Mitra" panose="00000400000000000000" pitchFamily="2" charset="-78"/>
              </a:rPr>
              <a:t>خطر چیست</a:t>
            </a:r>
            <a:r>
              <a:rPr lang="fa-IR" sz="4000" b="1" dirty="0" smtClean="0">
                <a:solidFill>
                  <a:srgbClr val="002060"/>
                </a:solidFill>
                <a:latin typeface="Arial" panose="020B0604020202020204" pitchFamily="34" charset="0"/>
                <a:cs typeface="B Mitra" panose="00000400000000000000" pitchFamily="2" charset="-78"/>
              </a:rPr>
              <a:t>؟</a:t>
            </a:r>
          </a:p>
          <a:p>
            <a:pPr algn="just" rtl="1"/>
            <a:r>
              <a:rPr lang="fa-IR" sz="4000" dirty="0" smtClean="0">
                <a:latin typeface="Arial" panose="020B0604020202020204" pitchFamily="34" charset="0"/>
                <a:cs typeface="B Mitra" panose="00000400000000000000" pitchFamily="2" charset="-78"/>
              </a:rPr>
              <a:t>شرایط </a:t>
            </a:r>
            <a:r>
              <a:rPr lang="fa-IR" sz="4000" dirty="0">
                <a:latin typeface="Arial" panose="020B0604020202020204" pitchFamily="34" charset="0"/>
                <a:cs typeface="B Mitra" panose="00000400000000000000" pitchFamily="2" charset="-78"/>
              </a:rPr>
              <a:t>یا اقدامات ناامن موجود در محیط </a:t>
            </a:r>
            <a:r>
              <a:rPr lang="fa-IR" sz="4000" dirty="0" smtClean="0">
                <a:latin typeface="Arial" panose="020B0604020202020204" pitchFamily="34" charset="0"/>
                <a:cs typeface="B Mitra" panose="00000400000000000000" pitchFamily="2" charset="-78"/>
              </a:rPr>
              <a:t>کار که </a:t>
            </a:r>
            <a:r>
              <a:rPr lang="fa-IR" sz="4000" dirty="0">
                <a:latin typeface="Arial" panose="020B0604020202020204" pitchFamily="34" charset="0"/>
                <a:cs typeface="B Mitra" panose="00000400000000000000" pitchFamily="2" charset="-78"/>
              </a:rPr>
              <a:t>می </a:t>
            </a:r>
            <a:r>
              <a:rPr lang="fa-IR" sz="4000" dirty="0" smtClean="0">
                <a:latin typeface="Arial" panose="020B0604020202020204" pitchFamily="34" charset="0"/>
                <a:cs typeface="B Mitra" panose="00000400000000000000" pitchFamily="2" charset="-78"/>
              </a:rPr>
              <a:t>تواند باعث </a:t>
            </a:r>
            <a:r>
              <a:rPr lang="fa-IR" sz="4000" dirty="0">
                <a:latin typeface="Arial" panose="020B0604020202020204" pitchFamily="34" charset="0"/>
                <a:cs typeface="B Mitra" panose="00000400000000000000" pitchFamily="2" charset="-78"/>
              </a:rPr>
              <a:t>آسیب یا صدمه کارکنان </a:t>
            </a:r>
            <a:r>
              <a:rPr lang="fa-IR" sz="4000" dirty="0" smtClean="0">
                <a:latin typeface="Arial" panose="020B0604020202020204" pitchFamily="34" charset="0"/>
                <a:cs typeface="B Mitra" panose="00000400000000000000" pitchFamily="2" charset="-78"/>
              </a:rPr>
              <a:t>شود.</a:t>
            </a:r>
            <a:endParaRPr lang="fa-IR" sz="4000" dirty="0">
              <a:latin typeface="Arial" panose="020B0604020202020204" pitchFamily="34" charset="0"/>
              <a:cs typeface="B Mitra" panose="00000400000000000000" pitchFamily="2" charset="-78"/>
            </a:endParaRPr>
          </a:p>
        </p:txBody>
      </p:sp>
      <p:pic>
        <p:nvPicPr>
          <p:cNvPr id="4" name="Picture 3"/>
          <p:cNvPicPr>
            <a:picLocks noChangeAspect="1"/>
          </p:cNvPicPr>
          <p:nvPr/>
        </p:nvPicPr>
        <p:blipFill>
          <a:blip r:embed="rId3"/>
          <a:stretch>
            <a:fillRect/>
          </a:stretch>
        </p:blipFill>
        <p:spPr>
          <a:xfrm>
            <a:off x="595310" y="2116155"/>
            <a:ext cx="4019551" cy="3014663"/>
          </a:xfrm>
          <a:prstGeom prst="rect">
            <a:avLst/>
          </a:prstGeom>
        </p:spPr>
      </p:pic>
      <p:sp>
        <p:nvSpPr>
          <p:cNvPr id="5" name="Slide Number Placeholder 4"/>
          <p:cNvSpPr>
            <a:spLocks noGrp="1"/>
          </p:cNvSpPr>
          <p:nvPr>
            <p:ph type="sldNum" sz="quarter" idx="12"/>
          </p:nvPr>
        </p:nvSpPr>
        <p:spPr/>
        <p:txBody>
          <a:bodyPr/>
          <a:lstStyle/>
          <a:p>
            <a:fld id="{9CE4EDAC-F734-43D9-9E42-5C8B653E5D8E}" type="slidenum">
              <a:rPr lang="en-US" smtClean="0"/>
              <a:t>11</a:t>
            </a:fld>
            <a:endParaRPr lang="en-US"/>
          </a:p>
        </p:txBody>
      </p:sp>
    </p:spTree>
    <p:extLst>
      <p:ext uri="{BB962C8B-B14F-4D97-AF65-F5344CB8AC3E}">
        <p14:creationId xmlns:p14="http://schemas.microsoft.com/office/powerpoint/2010/main" val="2010280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71463" y="208687"/>
            <a:ext cx="11615737" cy="1477328"/>
          </a:xfrm>
          <a:prstGeom prst="rect">
            <a:avLst/>
          </a:prstGeom>
        </p:spPr>
        <p:txBody>
          <a:bodyPr wrap="square">
            <a:spAutoFit/>
          </a:bodyPr>
          <a:lstStyle/>
          <a:p>
            <a:pPr algn="just" rtl="1"/>
            <a:r>
              <a:rPr lang="fa-IR" sz="3000" dirty="0">
                <a:latin typeface="Arial" panose="020B0604020202020204" pitchFamily="34" charset="0"/>
                <a:cs typeface="B Mitra" panose="00000400000000000000" pitchFamily="2" charset="-78"/>
              </a:rPr>
              <a:t>تئوری دومینو بیرد و لفتوس نشان داده </a:t>
            </a:r>
            <a:r>
              <a:rPr lang="fa-IR" sz="3000" dirty="0" smtClean="0">
                <a:latin typeface="Arial" panose="020B0604020202020204" pitchFamily="34" charset="0"/>
                <a:cs typeface="B Mitra" panose="00000400000000000000" pitchFamily="2" charset="-78"/>
              </a:rPr>
              <a:t>است که </a:t>
            </a:r>
            <a:r>
              <a:rPr lang="fa-IR" sz="3000" dirty="0">
                <a:latin typeface="Arial" panose="020B0604020202020204" pitchFamily="34" charset="0"/>
                <a:cs typeface="B Mitra" panose="00000400000000000000" pitchFamily="2" charset="-78"/>
              </a:rPr>
              <a:t>برای بروز هر واقع/حادثه، دلیلی </a:t>
            </a:r>
            <a:r>
              <a:rPr lang="fa-IR" sz="3000" dirty="0" smtClean="0">
                <a:latin typeface="Arial" panose="020B0604020202020204" pitchFamily="34" charset="0"/>
                <a:cs typeface="B Mitra" panose="00000400000000000000" pitchFamily="2" charset="-78"/>
              </a:rPr>
              <a:t>وجود دارد</a:t>
            </a:r>
            <a:r>
              <a:rPr lang="fa-IR" sz="3000" dirty="0">
                <a:latin typeface="Arial" panose="020B0604020202020204" pitchFamily="34" charset="0"/>
                <a:cs typeface="B Mitra" panose="00000400000000000000" pitchFamily="2" charset="-78"/>
              </a:rPr>
              <a:t>. با این وجود، برای نرسیدن به مرحله </a:t>
            </a:r>
            <a:r>
              <a:rPr lang="fa-IR" sz="3000" dirty="0" smtClean="0">
                <a:latin typeface="Arial" panose="020B0604020202020204" pitchFamily="34" charset="0"/>
                <a:cs typeface="B Mitra" panose="00000400000000000000" pitchFamily="2" charset="-78"/>
              </a:rPr>
              <a:t>فقدان، نیاز </a:t>
            </a:r>
            <a:r>
              <a:rPr lang="fa-IR" sz="3000" dirty="0">
                <a:latin typeface="Arial" panose="020B0604020202020204" pitchFamily="34" charset="0"/>
                <a:cs typeface="B Mitra" panose="00000400000000000000" pitchFamily="2" charset="-78"/>
              </a:rPr>
              <a:t>به اقدامات کنترلی مناسب در هر </a:t>
            </a:r>
            <a:r>
              <a:rPr lang="fa-IR" sz="3000" dirty="0" smtClean="0">
                <a:latin typeface="Arial" panose="020B0604020202020204" pitchFamily="34" charset="0"/>
                <a:cs typeface="B Mitra" panose="00000400000000000000" pitchFamily="2" charset="-78"/>
              </a:rPr>
              <a:t>مرحله </a:t>
            </a:r>
            <a:r>
              <a:rPr lang="fa-IR" sz="3000" dirty="0">
                <a:latin typeface="Arial" panose="020B0604020202020204" pitchFamily="34" charset="0"/>
                <a:cs typeface="B Mitra" panose="00000400000000000000" pitchFamily="2" charset="-78"/>
              </a:rPr>
              <a:t>می باشد که در شکل </a:t>
            </a:r>
            <a:r>
              <a:rPr lang="fa-IR" sz="3000" dirty="0" smtClean="0">
                <a:latin typeface="Arial" panose="020B0604020202020204" pitchFamily="34" charset="0"/>
                <a:cs typeface="B Mitra" panose="00000400000000000000" pitchFamily="2" charset="-78"/>
              </a:rPr>
              <a:t>زیر </a:t>
            </a:r>
            <a:r>
              <a:rPr lang="fa-IR" sz="3000" dirty="0">
                <a:latin typeface="Arial" panose="020B0604020202020204" pitchFamily="34" charset="0"/>
                <a:cs typeface="B Mitra" panose="00000400000000000000" pitchFamily="2" charset="-78"/>
              </a:rPr>
              <a:t>نشان </a:t>
            </a:r>
            <a:r>
              <a:rPr lang="fa-IR" sz="3000" dirty="0" smtClean="0">
                <a:latin typeface="Arial" panose="020B0604020202020204" pitchFamily="34" charset="0"/>
                <a:cs typeface="B Mitra" panose="00000400000000000000" pitchFamily="2" charset="-78"/>
              </a:rPr>
              <a:t>داده </a:t>
            </a:r>
            <a:r>
              <a:rPr lang="fa-IR" sz="3000" dirty="0">
                <a:latin typeface="Arial" panose="020B0604020202020204" pitchFamily="34" charset="0"/>
                <a:cs typeface="B Mitra" panose="00000400000000000000" pitchFamily="2" charset="-78"/>
              </a:rPr>
              <a:t>شده </a:t>
            </a:r>
            <a:r>
              <a:rPr lang="fa-IR" sz="3000" dirty="0" smtClean="0">
                <a:latin typeface="Arial" panose="020B0604020202020204" pitchFamily="34" charset="0"/>
                <a:cs typeface="B Mitra" panose="00000400000000000000" pitchFamily="2" charset="-78"/>
              </a:rPr>
              <a:t>است.</a:t>
            </a:r>
            <a:endParaRPr lang="fa-IR" sz="3000" dirty="0">
              <a:effectLst/>
              <a:latin typeface="Arial" panose="020B0604020202020204" pitchFamily="34" charset="0"/>
              <a:cs typeface="B Mitra" panose="00000400000000000000" pitchFamily="2" charset="-78"/>
            </a:endParaRPr>
          </a:p>
        </p:txBody>
      </p:sp>
      <p:pic>
        <p:nvPicPr>
          <p:cNvPr id="6" name="Picture 5"/>
          <p:cNvPicPr>
            <a:picLocks noChangeAspect="1"/>
          </p:cNvPicPr>
          <p:nvPr/>
        </p:nvPicPr>
        <p:blipFill>
          <a:blip r:embed="rId2"/>
          <a:stretch>
            <a:fillRect/>
          </a:stretch>
        </p:blipFill>
        <p:spPr>
          <a:xfrm>
            <a:off x="2116931" y="1686015"/>
            <a:ext cx="7924800" cy="4610100"/>
          </a:xfrm>
          <a:prstGeom prst="rect">
            <a:avLst/>
          </a:prstGeom>
          <a:ln w="57150" cap="sq">
            <a:solidFill>
              <a:schemeClr val="accent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728010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219824" y="376237"/>
            <a:ext cx="5667375" cy="5819775"/>
          </a:xfrm>
          <a:prstGeom prst="rect">
            <a:avLst/>
          </a:prstGeom>
          <a:ln w="38100" cap="sq">
            <a:solidFill>
              <a:schemeClr val="accent1"/>
            </a:solidFill>
            <a:miter lim="800000"/>
          </a:ln>
          <a:effectLst>
            <a:outerShdw blurRad="57150" dist="50800" dir="2700000" algn="tl" rotWithShape="0">
              <a:srgbClr val="000000">
                <a:alpha val="40000"/>
              </a:srgbClr>
            </a:outerShdw>
          </a:effectLst>
        </p:spPr>
      </p:pic>
      <p:pic>
        <p:nvPicPr>
          <p:cNvPr id="7" name="Picture 6"/>
          <p:cNvPicPr>
            <a:picLocks noChangeAspect="1"/>
          </p:cNvPicPr>
          <p:nvPr/>
        </p:nvPicPr>
        <p:blipFill>
          <a:blip r:embed="rId3"/>
          <a:stretch>
            <a:fillRect/>
          </a:stretch>
        </p:blipFill>
        <p:spPr>
          <a:xfrm>
            <a:off x="233363" y="909637"/>
            <a:ext cx="5597720" cy="4752973"/>
          </a:xfrm>
          <a:prstGeom prst="rect">
            <a:avLst/>
          </a:prstGeom>
          <a:ln w="38100" cap="sq">
            <a:solidFill>
              <a:schemeClr val="accent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805939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79844"/>
            <a:ext cx="11772899" cy="6555641"/>
          </a:xfrm>
          <a:prstGeom prst="rect">
            <a:avLst/>
          </a:prstGeom>
        </p:spPr>
        <p:txBody>
          <a:bodyPr wrap="square">
            <a:spAutoFit/>
          </a:bodyPr>
          <a:lstStyle/>
          <a:p>
            <a:pPr algn="r" rtl="1"/>
            <a:r>
              <a:rPr lang="fa-IR" sz="2500" b="1" dirty="0">
                <a:solidFill>
                  <a:srgbClr val="002060"/>
                </a:solidFill>
                <a:latin typeface="Arial" panose="020B0604020202020204" pitchFamily="34" charset="0"/>
                <a:cs typeface="B Titr" panose="00000700000000000000" pitchFamily="2" charset="-78"/>
              </a:rPr>
              <a:t>نمونه هایی از اعمال </a:t>
            </a:r>
            <a:r>
              <a:rPr lang="fa-IR" sz="2500" b="1" dirty="0" smtClean="0">
                <a:solidFill>
                  <a:srgbClr val="002060"/>
                </a:solidFill>
                <a:latin typeface="Arial" panose="020B0604020202020204" pitchFamily="34" charset="0"/>
                <a:cs typeface="B Titr" panose="00000700000000000000" pitchFamily="2" charset="-78"/>
              </a:rPr>
              <a:t>ناایمن</a:t>
            </a:r>
            <a:endParaRPr lang="en-US" sz="2500" b="1" dirty="0" smtClean="0">
              <a:solidFill>
                <a:srgbClr val="002060"/>
              </a:solidFill>
              <a:latin typeface="Arial" panose="020B0604020202020204" pitchFamily="34" charset="0"/>
              <a:cs typeface="B Titr" panose="00000700000000000000" pitchFamily="2" charset="-78"/>
            </a:endParaRPr>
          </a:p>
          <a:p>
            <a:pPr algn="r" rtl="1"/>
            <a:endParaRPr lang="fa-IR" sz="2500" b="1" dirty="0">
              <a:solidFill>
                <a:srgbClr val="002060"/>
              </a:solidFill>
              <a:latin typeface="Arial" panose="020B0604020202020204" pitchFamily="34" charset="0"/>
              <a:cs typeface="B Titr" panose="00000700000000000000" pitchFamily="2" charset="-78"/>
            </a:endParaRPr>
          </a:p>
          <a:p>
            <a:pPr marL="342900" indent="-342900" algn="r" rtl="1">
              <a:buFont typeface="Arial" panose="020B0604020202020204" pitchFamily="34" charset="0"/>
              <a:buChar char="•"/>
            </a:pPr>
            <a:r>
              <a:rPr lang="fa-IR" sz="2300" dirty="0" smtClean="0">
                <a:latin typeface="Arial" panose="020B0604020202020204" pitchFamily="34" charset="0"/>
                <a:cs typeface="B Mitra" panose="00000400000000000000" pitchFamily="2" charset="-78"/>
              </a:rPr>
              <a:t>عدم </a:t>
            </a:r>
            <a:r>
              <a:rPr lang="fa-IR" sz="2300" dirty="0">
                <a:latin typeface="Arial" panose="020B0604020202020204" pitchFamily="34" charset="0"/>
                <a:cs typeface="B Mitra" panose="00000400000000000000" pitchFamily="2" charset="-78"/>
              </a:rPr>
              <a:t>رعایت دستورالعمل های </a:t>
            </a:r>
            <a:r>
              <a:rPr lang="fa-IR" sz="2300" dirty="0" smtClean="0">
                <a:latin typeface="Arial" panose="020B0604020202020204" pitchFamily="34" charset="0"/>
                <a:cs typeface="B Mitra" panose="00000400000000000000" pitchFamily="2" charset="-78"/>
              </a:rPr>
              <a:t>تعیین شده(مانند دستورالعمل </a:t>
            </a:r>
            <a:r>
              <a:rPr lang="fa-IR" sz="2300" dirty="0">
                <a:latin typeface="Arial" panose="020B0604020202020204" pitchFamily="34" charset="0"/>
                <a:cs typeface="B Mitra" panose="00000400000000000000" pitchFamily="2" charset="-78"/>
              </a:rPr>
              <a:t>کار </a:t>
            </a:r>
            <a:r>
              <a:rPr lang="fa-IR" sz="2300" dirty="0" smtClean="0">
                <a:latin typeface="Arial" panose="020B0604020202020204" pitchFamily="34" charset="0"/>
                <a:cs typeface="B Mitra" panose="00000400000000000000" pitchFamily="2" charset="-78"/>
              </a:rPr>
              <a:t>در هر محیط کاری)</a:t>
            </a:r>
            <a:endParaRPr lang="fa-IR" sz="2300" dirty="0">
              <a:latin typeface="Arial" panose="020B0604020202020204" pitchFamily="34" charset="0"/>
              <a:cs typeface="B Mitra" panose="00000400000000000000" pitchFamily="2" charset="-78"/>
            </a:endParaRPr>
          </a:p>
          <a:p>
            <a:pPr marL="342900" indent="-342900" algn="r" rtl="1">
              <a:buFont typeface="Arial" panose="020B0604020202020204" pitchFamily="34" charset="0"/>
              <a:buChar char="•"/>
            </a:pPr>
            <a:r>
              <a:rPr lang="fa-IR" sz="2300" dirty="0" smtClean="0">
                <a:latin typeface="Arial" panose="020B0604020202020204" pitchFamily="34" charset="0"/>
                <a:cs typeface="B Mitra" panose="00000400000000000000" pitchFamily="2" charset="-78"/>
              </a:rPr>
              <a:t>عدم </a:t>
            </a:r>
            <a:r>
              <a:rPr lang="fa-IR" sz="2300" dirty="0">
                <a:latin typeface="Arial" panose="020B0604020202020204" pitchFamily="34" charset="0"/>
                <a:cs typeface="B Mitra" panose="00000400000000000000" pitchFamily="2" charset="-78"/>
              </a:rPr>
              <a:t>پیروی از موازین </a:t>
            </a:r>
            <a:r>
              <a:rPr lang="fa-IR" sz="2300" dirty="0" smtClean="0">
                <a:latin typeface="Arial" panose="020B0604020202020204" pitchFamily="34" charset="0"/>
                <a:cs typeface="B Mitra" panose="00000400000000000000" pitchFamily="2" charset="-78"/>
              </a:rPr>
              <a:t>قانونی(مانند سیگار کشیدن و ...)</a:t>
            </a:r>
            <a:endParaRPr lang="fa-IR" sz="2300" dirty="0">
              <a:latin typeface="Arial" panose="020B0604020202020204" pitchFamily="34" charset="0"/>
              <a:cs typeface="B Mitra" panose="00000400000000000000" pitchFamily="2" charset="-78"/>
            </a:endParaRPr>
          </a:p>
          <a:p>
            <a:pPr marL="342900" indent="-342900" algn="r" rtl="1">
              <a:buFont typeface="Arial" panose="020B0604020202020204" pitchFamily="34" charset="0"/>
              <a:buChar char="•"/>
            </a:pPr>
            <a:r>
              <a:rPr lang="fa-IR" sz="2300" dirty="0" smtClean="0">
                <a:latin typeface="Arial" panose="020B0604020202020204" pitchFamily="34" charset="0"/>
                <a:cs typeface="B Mitra" panose="00000400000000000000" pitchFamily="2" charset="-78"/>
              </a:rPr>
              <a:t>عدم </a:t>
            </a:r>
            <a:r>
              <a:rPr lang="fa-IR" sz="2300" dirty="0">
                <a:latin typeface="Arial" panose="020B0604020202020204" pitchFamily="34" charset="0"/>
                <a:cs typeface="B Mitra" panose="00000400000000000000" pitchFamily="2" charset="-78"/>
              </a:rPr>
              <a:t>ایجاد حفاظت </a:t>
            </a:r>
            <a:r>
              <a:rPr lang="fa-IR" sz="2300" dirty="0" smtClean="0">
                <a:latin typeface="Arial" panose="020B0604020202020204" pitchFamily="34" charset="0"/>
                <a:cs typeface="B Mitra" panose="00000400000000000000" pitchFamily="2" charset="-78"/>
              </a:rPr>
              <a:t>لازم مانند </a:t>
            </a:r>
            <a:r>
              <a:rPr lang="fa-IR" sz="2300" dirty="0">
                <a:latin typeface="Arial" panose="020B0604020202020204" pitchFamily="34" charset="0"/>
                <a:cs typeface="B Mitra" panose="00000400000000000000" pitchFamily="2" charset="-78"/>
              </a:rPr>
              <a:t>معیوب </a:t>
            </a:r>
            <a:r>
              <a:rPr lang="fa-IR" sz="2300" dirty="0" smtClean="0">
                <a:latin typeface="Arial" panose="020B0604020202020204" pitchFamily="34" charset="0"/>
                <a:cs typeface="B Mitra" panose="00000400000000000000" pitchFamily="2" charset="-78"/>
              </a:rPr>
              <a:t>بودن </a:t>
            </a:r>
            <a:r>
              <a:rPr lang="fa-IR" sz="2300" dirty="0">
                <a:latin typeface="Arial" panose="020B0604020202020204" pitchFamily="34" charset="0"/>
                <a:cs typeface="B Mitra" panose="00000400000000000000" pitchFamily="2" charset="-78"/>
              </a:rPr>
              <a:t>گارد </a:t>
            </a:r>
            <a:r>
              <a:rPr lang="fa-IR" sz="2300" dirty="0" smtClean="0">
                <a:latin typeface="Arial" panose="020B0604020202020204" pitchFamily="34" charset="0"/>
                <a:cs typeface="B Mitra" panose="00000400000000000000" pitchFamily="2" charset="-78"/>
              </a:rPr>
              <a:t>اطراف (</a:t>
            </a:r>
            <a:r>
              <a:rPr lang="en-US" sz="2300" dirty="0">
                <a:latin typeface="Arial" panose="020B0604020202020204" pitchFamily="34" charset="0"/>
                <a:cs typeface="B Mitra" panose="00000400000000000000" pitchFamily="2" charset="-78"/>
              </a:rPr>
              <a:t>platform</a:t>
            </a:r>
            <a:r>
              <a:rPr lang="fa-IR" sz="2300" dirty="0" smtClean="0">
                <a:latin typeface="Arial" panose="020B0604020202020204" pitchFamily="34" charset="0"/>
                <a:cs typeface="B Mitra" panose="00000400000000000000" pitchFamily="2" charset="-78"/>
              </a:rPr>
              <a:t>) در شرایط کار در ارتفاع</a:t>
            </a:r>
            <a:endParaRPr lang="en-US" sz="2300" dirty="0">
              <a:latin typeface="Arial" panose="020B0604020202020204" pitchFamily="34" charset="0"/>
              <a:cs typeface="B Mitra" panose="00000400000000000000" pitchFamily="2" charset="-78"/>
            </a:endParaRPr>
          </a:p>
          <a:p>
            <a:pPr marL="342900" indent="-342900" algn="r" rtl="1">
              <a:buFont typeface="Arial" panose="020B0604020202020204" pitchFamily="34" charset="0"/>
              <a:buChar char="•"/>
            </a:pPr>
            <a:r>
              <a:rPr lang="fa-IR" sz="2300" dirty="0" smtClean="0">
                <a:latin typeface="Arial" panose="020B0604020202020204" pitchFamily="34" charset="0"/>
                <a:cs typeface="B Mitra" panose="00000400000000000000" pitchFamily="2" charset="-78"/>
              </a:rPr>
              <a:t>عدم </a:t>
            </a:r>
            <a:r>
              <a:rPr lang="fa-IR" sz="2300" dirty="0">
                <a:latin typeface="Arial" panose="020B0604020202020204" pitchFamily="34" charset="0"/>
                <a:cs typeface="B Mitra" panose="00000400000000000000" pitchFamily="2" charset="-78"/>
              </a:rPr>
              <a:t>اعلام خطر و یا </a:t>
            </a:r>
            <a:r>
              <a:rPr lang="fa-IR" sz="2300" dirty="0" smtClean="0">
                <a:latin typeface="Arial" panose="020B0604020202020204" pitchFamily="34" charset="0"/>
                <a:cs typeface="B Mitra" panose="00000400000000000000" pitchFamily="2" charset="-78"/>
              </a:rPr>
              <a:t>هشدار</a:t>
            </a:r>
          </a:p>
          <a:p>
            <a:pPr marL="342900" indent="-342900" algn="r" rtl="1">
              <a:buFont typeface="Arial" panose="020B0604020202020204" pitchFamily="34" charset="0"/>
              <a:buChar char="•"/>
            </a:pPr>
            <a:r>
              <a:rPr lang="fa-IR" sz="2300" dirty="0" smtClean="0">
                <a:cs typeface="B Mitra" panose="00000400000000000000" pitchFamily="2" charset="-78"/>
              </a:rPr>
              <a:t>عدم </a:t>
            </a:r>
            <a:r>
              <a:rPr lang="fa-IR" sz="2300" dirty="0">
                <a:cs typeface="B Mitra" panose="00000400000000000000" pitchFamily="2" charset="-78"/>
              </a:rPr>
              <a:t>استفاده از وسایل استحفاظی </a:t>
            </a:r>
            <a:r>
              <a:rPr lang="fa-IR" sz="2300" dirty="0" smtClean="0">
                <a:cs typeface="B Mitra" panose="00000400000000000000" pitchFamily="2" charset="-78"/>
              </a:rPr>
              <a:t>فردی </a:t>
            </a:r>
            <a:r>
              <a:rPr lang="fa-IR" sz="2300" dirty="0" smtClean="0">
                <a:latin typeface="Arial" panose="020B0604020202020204" pitchFamily="34" charset="0"/>
                <a:cs typeface="B Mitra" panose="00000400000000000000" pitchFamily="2" charset="-78"/>
              </a:rPr>
              <a:t>مانندروپوش</a:t>
            </a:r>
            <a:r>
              <a:rPr lang="fa-IR" sz="2300" dirty="0">
                <a:latin typeface="Arial" panose="020B0604020202020204" pitchFamily="34" charset="0"/>
                <a:cs typeface="B Mitra" panose="00000400000000000000" pitchFamily="2" charset="-78"/>
              </a:rPr>
              <a:t>، ماسک، دستکش و ...</a:t>
            </a:r>
            <a:endParaRPr lang="fa-IR" sz="2300" dirty="0">
              <a:cs typeface="B Mitra" panose="00000400000000000000" pitchFamily="2" charset="-78"/>
            </a:endParaRPr>
          </a:p>
          <a:p>
            <a:pPr marL="342900" indent="-342900" algn="r" rtl="1">
              <a:buFont typeface="Arial" panose="020B0604020202020204" pitchFamily="34" charset="0"/>
              <a:buChar char="•"/>
            </a:pPr>
            <a:r>
              <a:rPr lang="fa-IR" sz="2300" dirty="0" smtClean="0">
                <a:cs typeface="B Mitra" panose="00000400000000000000" pitchFamily="2" charset="-78"/>
              </a:rPr>
              <a:t>بی </a:t>
            </a:r>
            <a:r>
              <a:rPr lang="fa-IR" sz="2300" dirty="0">
                <a:cs typeface="B Mitra" panose="00000400000000000000" pitchFamily="2" charset="-78"/>
              </a:rPr>
              <a:t>احتیاطی و سهل انگاری(مانند </a:t>
            </a:r>
            <a:r>
              <a:rPr lang="fa-IR" sz="2300" dirty="0" smtClean="0">
                <a:cs typeface="B Mitra" panose="00000400000000000000" pitchFamily="2" charset="-78"/>
              </a:rPr>
              <a:t>رانندگی </a:t>
            </a:r>
            <a:r>
              <a:rPr lang="fa-IR" sz="2300" dirty="0">
                <a:cs typeface="B Mitra" panose="00000400000000000000" pitchFamily="2" charset="-78"/>
              </a:rPr>
              <a:t>با سرعت غیر مجاز)</a:t>
            </a:r>
          </a:p>
          <a:p>
            <a:pPr marL="342900" indent="-342900" algn="r" rtl="1">
              <a:buFont typeface="Arial" panose="020B0604020202020204" pitchFamily="34" charset="0"/>
              <a:buChar char="•"/>
            </a:pPr>
            <a:r>
              <a:rPr lang="fa-IR" sz="2300" dirty="0" smtClean="0">
                <a:cs typeface="B Mitra" panose="00000400000000000000" pitchFamily="2" charset="-78"/>
              </a:rPr>
              <a:t>حمل </a:t>
            </a:r>
            <a:r>
              <a:rPr lang="fa-IR" sz="2300" dirty="0">
                <a:cs typeface="B Mitra" panose="00000400000000000000" pitchFamily="2" charset="-78"/>
              </a:rPr>
              <a:t>نادرست </a:t>
            </a:r>
            <a:r>
              <a:rPr lang="fa-IR" sz="2300" dirty="0" smtClean="0">
                <a:cs typeface="B Mitra" panose="00000400000000000000" pitchFamily="2" charset="-78"/>
              </a:rPr>
              <a:t>بار(مانند </a:t>
            </a:r>
            <a:r>
              <a:rPr lang="fa-IR" sz="2300" dirty="0">
                <a:cs typeface="B Mitra" panose="00000400000000000000" pitchFamily="2" charset="-78"/>
              </a:rPr>
              <a:t>حمل بار بر </a:t>
            </a:r>
            <a:r>
              <a:rPr lang="fa-IR" sz="2300" dirty="0" smtClean="0">
                <a:cs typeface="B Mitra" panose="00000400000000000000" pitchFamily="2" charset="-78"/>
              </a:rPr>
              <a:t>روی </a:t>
            </a:r>
            <a:r>
              <a:rPr lang="fa-IR" sz="2300" dirty="0">
                <a:cs typeface="B Mitra" panose="00000400000000000000" pitchFamily="2" charset="-78"/>
              </a:rPr>
              <a:t>کفی بدون مهار)</a:t>
            </a:r>
          </a:p>
          <a:p>
            <a:pPr marL="342900" indent="-342900" algn="r" rtl="1">
              <a:buFont typeface="Arial" panose="020B0604020202020204" pitchFamily="34" charset="0"/>
              <a:buChar char="•"/>
            </a:pPr>
            <a:r>
              <a:rPr lang="fa-IR" sz="2300" dirty="0" smtClean="0">
                <a:cs typeface="B Mitra" panose="00000400000000000000" pitchFamily="2" charset="-78"/>
              </a:rPr>
              <a:t>چرخاندن </a:t>
            </a:r>
            <a:r>
              <a:rPr lang="fa-IR" sz="2300" dirty="0">
                <a:cs typeface="B Mitra" panose="00000400000000000000" pitchFamily="2" charset="-78"/>
              </a:rPr>
              <a:t>و بازی کردن با ابزار </a:t>
            </a:r>
            <a:r>
              <a:rPr lang="fa-IR" sz="2300" dirty="0" smtClean="0">
                <a:cs typeface="B Mitra" panose="00000400000000000000" pitchFamily="2" charset="-78"/>
              </a:rPr>
              <a:t>دستی </a:t>
            </a:r>
          </a:p>
          <a:p>
            <a:pPr marL="342900" indent="-342900" algn="r" rtl="1">
              <a:buFont typeface="Arial" panose="020B0604020202020204" pitchFamily="34" charset="0"/>
              <a:buChar char="•"/>
            </a:pPr>
            <a:r>
              <a:rPr lang="fa-IR" sz="2300" dirty="0" smtClean="0">
                <a:cs typeface="B Mitra" panose="00000400000000000000" pitchFamily="2" charset="-78"/>
              </a:rPr>
              <a:t>پوشیدن </a:t>
            </a:r>
            <a:r>
              <a:rPr lang="fa-IR" sz="2300" dirty="0">
                <a:cs typeface="B Mitra" panose="00000400000000000000" pitchFamily="2" charset="-78"/>
              </a:rPr>
              <a:t>لباس های گشاد در هنگام کار </a:t>
            </a:r>
            <a:r>
              <a:rPr lang="fa-IR" sz="2300" dirty="0" smtClean="0">
                <a:cs typeface="B Mitra" panose="00000400000000000000" pitchFamily="2" charset="-78"/>
              </a:rPr>
              <a:t>با </a:t>
            </a:r>
            <a:r>
              <a:rPr lang="fa-IR" sz="2300" dirty="0">
                <a:cs typeface="B Mitra" panose="00000400000000000000" pitchFamily="2" charset="-78"/>
              </a:rPr>
              <a:t>ماشین ها و قطعات چرخان</a:t>
            </a:r>
          </a:p>
          <a:p>
            <a:pPr marL="342900" indent="-342900" algn="r" rtl="1">
              <a:buFont typeface="Arial" panose="020B0604020202020204" pitchFamily="34" charset="0"/>
              <a:buChar char="•"/>
            </a:pPr>
            <a:r>
              <a:rPr lang="fa-IR" sz="2300" dirty="0" smtClean="0">
                <a:cs typeface="B Mitra" panose="00000400000000000000" pitchFamily="2" charset="-78"/>
              </a:rPr>
              <a:t>ایستادن </a:t>
            </a:r>
            <a:r>
              <a:rPr lang="fa-IR" sz="2300" dirty="0">
                <a:cs typeface="B Mitra" panose="00000400000000000000" pitchFamily="2" charset="-78"/>
              </a:rPr>
              <a:t>و نشستن روی بار</a:t>
            </a:r>
          </a:p>
          <a:p>
            <a:pPr marL="342900" indent="-342900" algn="r" rtl="1">
              <a:buFont typeface="Arial" panose="020B0604020202020204" pitchFamily="34" charset="0"/>
              <a:buChar char="•"/>
            </a:pPr>
            <a:r>
              <a:rPr lang="fa-IR" sz="2300" dirty="0" smtClean="0">
                <a:cs typeface="B Mitra" panose="00000400000000000000" pitchFamily="2" charset="-78"/>
              </a:rPr>
              <a:t>استفاده </a:t>
            </a:r>
            <a:r>
              <a:rPr lang="fa-IR" sz="2300" dirty="0">
                <a:cs typeface="B Mitra" panose="00000400000000000000" pitchFamily="2" charset="-78"/>
              </a:rPr>
              <a:t>از ابزار ناقص</a:t>
            </a:r>
          </a:p>
          <a:p>
            <a:pPr marL="342900" indent="-342900" algn="r" rtl="1">
              <a:buFont typeface="Arial" panose="020B0604020202020204" pitchFamily="34" charset="0"/>
              <a:buChar char="•"/>
            </a:pPr>
            <a:r>
              <a:rPr lang="fa-IR" sz="2300" dirty="0" smtClean="0">
                <a:cs typeface="B Mitra" panose="00000400000000000000" pitchFamily="2" charset="-78"/>
              </a:rPr>
              <a:t>دویدن </a:t>
            </a:r>
            <a:r>
              <a:rPr lang="fa-IR" sz="2300" dirty="0">
                <a:cs typeface="B Mitra" panose="00000400000000000000" pitchFamily="2" charset="-78"/>
              </a:rPr>
              <a:t>و شوخی کردن در هنگام کار</a:t>
            </a:r>
          </a:p>
          <a:p>
            <a:pPr marL="342900" indent="-342900" algn="r" rtl="1">
              <a:buFont typeface="Arial" panose="020B0604020202020204" pitchFamily="34" charset="0"/>
              <a:buChar char="•"/>
            </a:pPr>
            <a:r>
              <a:rPr lang="fa-IR" sz="2300" dirty="0" smtClean="0">
                <a:cs typeface="B Mitra" panose="00000400000000000000" pitchFamily="2" charset="-78"/>
              </a:rPr>
              <a:t>حمل </a:t>
            </a:r>
            <a:r>
              <a:rPr lang="fa-IR" sz="2300" dirty="0">
                <a:cs typeface="B Mitra" panose="00000400000000000000" pitchFamily="2" charset="-78"/>
              </a:rPr>
              <a:t>بشکه های محتوی مواد شیمیایی </a:t>
            </a:r>
            <a:r>
              <a:rPr lang="fa-IR" sz="2300" dirty="0" smtClean="0">
                <a:cs typeface="B Mitra" panose="00000400000000000000" pitchFamily="2" charset="-78"/>
              </a:rPr>
              <a:t>بصورت </a:t>
            </a:r>
            <a:r>
              <a:rPr lang="fa-IR" sz="2300" dirty="0">
                <a:cs typeface="B Mitra" panose="00000400000000000000" pitchFamily="2" charset="-78"/>
              </a:rPr>
              <a:t>غلطان</a:t>
            </a:r>
          </a:p>
          <a:p>
            <a:pPr marL="342900" indent="-342900" algn="r" rtl="1">
              <a:buFont typeface="Arial" panose="020B0604020202020204" pitchFamily="34" charset="0"/>
              <a:buChar char="•"/>
            </a:pPr>
            <a:r>
              <a:rPr lang="fa-IR" sz="2300" dirty="0" smtClean="0">
                <a:cs typeface="B Mitra" panose="00000400000000000000" pitchFamily="2" charset="-78"/>
              </a:rPr>
              <a:t>استفاده </a:t>
            </a:r>
            <a:r>
              <a:rPr lang="fa-IR" sz="2300" dirty="0">
                <a:cs typeface="B Mitra" panose="00000400000000000000" pitchFamily="2" charset="-78"/>
              </a:rPr>
              <a:t>از ابزار ناقص و معیوب</a:t>
            </a:r>
          </a:p>
          <a:p>
            <a:pPr marL="342900" indent="-342900" algn="r" rtl="1">
              <a:buFont typeface="Arial" panose="020B0604020202020204" pitchFamily="34" charset="0"/>
              <a:buChar char="•"/>
            </a:pPr>
            <a:r>
              <a:rPr lang="fa-IR" sz="2300" dirty="0" smtClean="0">
                <a:cs typeface="B Mitra" panose="00000400000000000000" pitchFamily="2" charset="-78"/>
              </a:rPr>
              <a:t>سوارشدن </a:t>
            </a:r>
            <a:r>
              <a:rPr lang="fa-IR" sz="2300" dirty="0">
                <a:cs typeface="B Mitra" panose="00000400000000000000" pitchFamily="2" charset="-78"/>
              </a:rPr>
              <a:t>بر وسایل نقلیه که صندلی </a:t>
            </a:r>
            <a:r>
              <a:rPr lang="fa-IR" sz="2300" dirty="0" smtClean="0">
                <a:cs typeface="B Mitra" panose="00000400000000000000" pitchFamily="2" charset="-78"/>
              </a:rPr>
              <a:t>برای </a:t>
            </a:r>
            <a:r>
              <a:rPr lang="fa-IR" sz="2300" dirty="0">
                <a:cs typeface="B Mitra" panose="00000400000000000000" pitchFamily="2" charset="-78"/>
              </a:rPr>
              <a:t>نشستن ندارند مانند عقب وانت، </a:t>
            </a:r>
            <a:r>
              <a:rPr lang="fa-IR" sz="2300" dirty="0" smtClean="0">
                <a:cs typeface="B Mitra" panose="00000400000000000000" pitchFamily="2" charset="-78"/>
              </a:rPr>
              <a:t>روی </a:t>
            </a:r>
            <a:r>
              <a:rPr lang="fa-IR" sz="2300" dirty="0">
                <a:cs typeface="B Mitra" panose="00000400000000000000" pitchFamily="2" charset="-78"/>
              </a:rPr>
              <a:t>گلگیر تراکتور، کناره های جرثقیل</a:t>
            </a:r>
          </a:p>
          <a:p>
            <a:pPr algn="r" rtl="1"/>
            <a:endParaRPr lang="fa-IR" sz="2500" dirty="0">
              <a:effectLst/>
              <a:latin typeface="Arial" panose="020B0604020202020204" pitchFamily="34" charset="0"/>
              <a:cs typeface="B Mitra" panose="00000400000000000000" pitchFamily="2" charset="-78"/>
            </a:endParaRPr>
          </a:p>
        </p:txBody>
      </p:sp>
    </p:spTree>
    <p:extLst>
      <p:ext uri="{BB962C8B-B14F-4D97-AF65-F5344CB8AC3E}">
        <p14:creationId xmlns:p14="http://schemas.microsoft.com/office/powerpoint/2010/main" val="2033050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2888" y="0"/>
            <a:ext cx="11287125" cy="6694140"/>
          </a:xfrm>
          <a:prstGeom prst="rect">
            <a:avLst/>
          </a:prstGeom>
        </p:spPr>
        <p:txBody>
          <a:bodyPr wrap="square">
            <a:spAutoFit/>
          </a:bodyPr>
          <a:lstStyle/>
          <a:p>
            <a:pPr algn="r" rtl="1"/>
            <a:endParaRPr lang="fa-IR" dirty="0">
              <a:latin typeface="Arial" panose="020B0604020202020204" pitchFamily="34" charset="0"/>
              <a:cs typeface="B Mitra" panose="00000400000000000000" pitchFamily="2" charset="-78"/>
            </a:endParaRPr>
          </a:p>
          <a:p>
            <a:pPr algn="r" rtl="1"/>
            <a:r>
              <a:rPr lang="fa-IR" sz="2500" dirty="0" smtClean="0">
                <a:solidFill>
                  <a:srgbClr val="002060"/>
                </a:solidFill>
                <a:latin typeface="Arial" panose="020B0604020202020204" pitchFamily="34" charset="0"/>
                <a:cs typeface="B Titr" panose="00000700000000000000" pitchFamily="2" charset="-78"/>
              </a:rPr>
              <a:t>نمونه هائی ازشرایط </a:t>
            </a:r>
            <a:r>
              <a:rPr lang="fa-IR" sz="2500" dirty="0">
                <a:solidFill>
                  <a:srgbClr val="002060"/>
                </a:solidFill>
                <a:latin typeface="Arial" panose="020B0604020202020204" pitchFamily="34" charset="0"/>
                <a:cs typeface="B Titr" panose="00000700000000000000" pitchFamily="2" charset="-78"/>
              </a:rPr>
              <a:t>ناایمن: </a:t>
            </a:r>
            <a:endParaRPr lang="en-US" sz="2500" dirty="0" smtClean="0">
              <a:solidFill>
                <a:srgbClr val="002060"/>
              </a:solidFill>
              <a:latin typeface="Arial" panose="020B0604020202020204" pitchFamily="34" charset="0"/>
              <a:cs typeface="B Titr" panose="00000700000000000000" pitchFamily="2" charset="-78"/>
            </a:endParaRPr>
          </a:p>
          <a:p>
            <a:pPr algn="r" rtl="1"/>
            <a:endParaRPr lang="fa-IR" sz="2500" dirty="0">
              <a:solidFill>
                <a:srgbClr val="002060"/>
              </a:solidFill>
              <a:latin typeface="Arial" panose="020B0604020202020204" pitchFamily="34" charset="0"/>
              <a:cs typeface="B Titr" panose="00000700000000000000" pitchFamily="2" charset="-78"/>
            </a:endParaRPr>
          </a:p>
          <a:p>
            <a:pPr algn="r" rtl="1"/>
            <a:r>
              <a:rPr lang="fa-IR" sz="2500" b="1" dirty="0">
                <a:latin typeface="Arial" panose="020B0604020202020204" pitchFamily="34" charset="0"/>
                <a:cs typeface="B Mitra" panose="00000400000000000000" pitchFamily="2" charset="-78"/>
              </a:rPr>
              <a:t>شرایط ناایمن در جنبه های مختلف محیط </a:t>
            </a:r>
            <a:r>
              <a:rPr lang="fa-IR" sz="2500" b="1" dirty="0" smtClean="0">
                <a:latin typeface="Arial" panose="020B0604020202020204" pitchFamily="34" charset="0"/>
                <a:cs typeface="B Mitra" panose="00000400000000000000" pitchFamily="2" charset="-78"/>
              </a:rPr>
              <a:t>کار ظاهر </a:t>
            </a:r>
            <a:r>
              <a:rPr lang="fa-IR" sz="2500" b="1" dirty="0">
                <a:latin typeface="Arial" panose="020B0604020202020204" pitchFamily="34" charset="0"/>
                <a:cs typeface="B Mitra" panose="00000400000000000000" pitchFamily="2" charset="-78"/>
              </a:rPr>
              <a:t>می گردند. برای مثال برخی از آن </a:t>
            </a:r>
            <a:r>
              <a:rPr lang="fa-IR" sz="2500" b="1" dirty="0" smtClean="0">
                <a:latin typeface="Arial" panose="020B0604020202020204" pitchFamily="34" charset="0"/>
                <a:cs typeface="B Mitra" panose="00000400000000000000" pitchFamily="2" charset="-78"/>
              </a:rPr>
              <a:t>ها عبارتند از:</a:t>
            </a:r>
          </a:p>
          <a:p>
            <a:pPr marL="285750" indent="-285750" algn="r" rtl="1">
              <a:buFont typeface="Arial" panose="020B0604020202020204" pitchFamily="34" charset="0"/>
              <a:buChar char="•"/>
            </a:pPr>
            <a:r>
              <a:rPr lang="fa-IR" sz="2500" dirty="0" smtClean="0">
                <a:cs typeface="B Mitra" panose="00000400000000000000" pitchFamily="2" charset="-78"/>
              </a:rPr>
              <a:t>شرایط </a:t>
            </a:r>
            <a:r>
              <a:rPr lang="fa-IR" sz="2500" dirty="0">
                <a:cs typeface="B Mitra" panose="00000400000000000000" pitchFamily="2" charset="-78"/>
              </a:rPr>
              <a:t>محیطی(میزان نور، ارتعاش، </a:t>
            </a:r>
            <a:r>
              <a:rPr lang="fa-IR" sz="2500" dirty="0" smtClean="0">
                <a:cs typeface="B Mitra" panose="00000400000000000000" pitchFamily="2" charset="-78"/>
              </a:rPr>
              <a:t>گرد </a:t>
            </a:r>
            <a:r>
              <a:rPr lang="fa-IR" sz="2500" dirty="0">
                <a:cs typeface="B Mitra" panose="00000400000000000000" pitchFamily="2" charset="-78"/>
              </a:rPr>
              <a:t>و غبار، دود </a:t>
            </a:r>
            <a:r>
              <a:rPr lang="fa-IR" sz="2500" dirty="0" smtClean="0">
                <a:cs typeface="B Mitra" panose="00000400000000000000" pitchFamily="2" charset="-78"/>
              </a:rPr>
              <a:t>و...)</a:t>
            </a:r>
          </a:p>
          <a:p>
            <a:pPr marL="285750" indent="-285750" algn="r" rtl="1">
              <a:buFont typeface="Arial" panose="020B0604020202020204" pitchFamily="34" charset="0"/>
              <a:buChar char="•"/>
            </a:pPr>
            <a:r>
              <a:rPr lang="fa-IR" sz="2500" dirty="0" smtClean="0">
                <a:cs typeface="B Mitra" panose="00000400000000000000" pitchFamily="2" charset="-78"/>
              </a:rPr>
              <a:t>عدم </a:t>
            </a:r>
            <a:r>
              <a:rPr lang="fa-IR" sz="2500" dirty="0">
                <a:cs typeface="B Mitra" panose="00000400000000000000" pitchFamily="2" charset="-78"/>
              </a:rPr>
              <a:t>دسترسی مناسب افراد به راه های </a:t>
            </a:r>
            <a:r>
              <a:rPr lang="fa-IR" sz="2500" dirty="0" smtClean="0">
                <a:cs typeface="B Mitra" panose="00000400000000000000" pitchFamily="2" charset="-78"/>
              </a:rPr>
              <a:t>خروجی </a:t>
            </a:r>
            <a:r>
              <a:rPr lang="fa-IR" sz="2500" dirty="0">
                <a:cs typeface="B Mitra" panose="00000400000000000000" pitchFamily="2" charset="-78"/>
              </a:rPr>
              <a:t>در مواقع حریق</a:t>
            </a:r>
          </a:p>
          <a:p>
            <a:pPr marL="285750" indent="-285750" algn="r" rtl="1">
              <a:buFont typeface="Arial" panose="020B0604020202020204" pitchFamily="34" charset="0"/>
              <a:buChar char="•"/>
            </a:pPr>
            <a:r>
              <a:rPr lang="fa-IR" sz="2500" dirty="0" smtClean="0">
                <a:cs typeface="B Mitra" panose="00000400000000000000" pitchFamily="2" charset="-78"/>
              </a:rPr>
              <a:t>بکار </a:t>
            </a:r>
            <a:r>
              <a:rPr lang="fa-IR" sz="2500" dirty="0">
                <a:cs typeface="B Mitra" panose="00000400000000000000" pitchFamily="2" charset="-78"/>
              </a:rPr>
              <a:t>بردن روش های نامناسب در ارائه </a:t>
            </a:r>
            <a:r>
              <a:rPr lang="fa-IR" sz="2500" dirty="0" smtClean="0">
                <a:cs typeface="B Mitra" panose="00000400000000000000" pitchFamily="2" charset="-78"/>
              </a:rPr>
              <a:t>اطلاعات</a:t>
            </a:r>
            <a:r>
              <a:rPr lang="fa-IR" sz="2500" dirty="0">
                <a:cs typeface="B Mitra" panose="00000400000000000000" pitchFamily="2" charset="-78"/>
              </a:rPr>
              <a:t>، تعلیم و آموزش افراد و هم </a:t>
            </a:r>
            <a:r>
              <a:rPr lang="fa-IR" sz="2500" dirty="0" smtClean="0">
                <a:cs typeface="B Mitra" panose="00000400000000000000" pitchFamily="2" charset="-78"/>
              </a:rPr>
              <a:t>چنین </a:t>
            </a:r>
            <a:r>
              <a:rPr lang="fa-IR" sz="2500" dirty="0">
                <a:cs typeface="B Mitra" panose="00000400000000000000" pitchFamily="2" charset="-78"/>
              </a:rPr>
              <a:t>در سرپرستی آن ها</a:t>
            </a:r>
          </a:p>
          <a:p>
            <a:pPr marL="285750" indent="-285750" algn="r" rtl="1">
              <a:buFont typeface="Arial" panose="020B0604020202020204" pitchFamily="34" charset="0"/>
              <a:buChar char="•"/>
            </a:pPr>
            <a:r>
              <a:rPr lang="fa-IR" sz="2500" dirty="0" smtClean="0">
                <a:cs typeface="B Mitra" panose="00000400000000000000" pitchFamily="2" charset="-78"/>
              </a:rPr>
              <a:t>نظارت ضعیف</a:t>
            </a:r>
            <a:endParaRPr lang="fa-IR" sz="2500" dirty="0">
              <a:cs typeface="B Mitra" panose="00000400000000000000" pitchFamily="2" charset="-78"/>
            </a:endParaRPr>
          </a:p>
          <a:p>
            <a:pPr marL="285750" indent="-285750" algn="r" rtl="1">
              <a:buFont typeface="Arial" panose="020B0604020202020204" pitchFamily="34" charset="0"/>
              <a:buChar char="•"/>
            </a:pPr>
            <a:r>
              <a:rPr lang="fa-IR" sz="2500" dirty="0" smtClean="0">
                <a:cs typeface="B Mitra" panose="00000400000000000000" pitchFamily="2" charset="-78"/>
              </a:rPr>
              <a:t>داربست </a:t>
            </a:r>
            <a:r>
              <a:rPr lang="fa-IR" sz="2500" dirty="0">
                <a:cs typeface="B Mitra" panose="00000400000000000000" pitchFamily="2" charset="-78"/>
              </a:rPr>
              <a:t>بدون حفاظ</a:t>
            </a:r>
          </a:p>
          <a:p>
            <a:pPr marL="285750" indent="-285750" algn="r" rtl="1">
              <a:buFont typeface="Arial" panose="020B0604020202020204" pitchFamily="34" charset="0"/>
              <a:buChar char="•"/>
            </a:pPr>
            <a:r>
              <a:rPr lang="fa-IR" sz="2500" dirty="0" smtClean="0">
                <a:cs typeface="B Mitra" panose="00000400000000000000" pitchFamily="2" charset="-78"/>
              </a:rPr>
              <a:t>لغزنده </a:t>
            </a:r>
            <a:r>
              <a:rPr lang="fa-IR" sz="2500" dirty="0">
                <a:cs typeface="B Mitra" panose="00000400000000000000" pitchFamily="2" charset="-78"/>
              </a:rPr>
              <a:t>بودن محیط کار</a:t>
            </a:r>
          </a:p>
          <a:p>
            <a:pPr marL="285750" indent="-285750" algn="r" rtl="1">
              <a:buFont typeface="Arial" panose="020B0604020202020204" pitchFamily="34" charset="0"/>
              <a:buChar char="•"/>
            </a:pPr>
            <a:r>
              <a:rPr lang="fa-IR" sz="2500" dirty="0" smtClean="0">
                <a:cs typeface="B Mitra" panose="00000400000000000000" pitchFamily="2" charset="-78"/>
              </a:rPr>
              <a:t>تهویه نامناسب</a:t>
            </a:r>
            <a:endParaRPr lang="fa-IR" sz="2500" dirty="0">
              <a:cs typeface="B Mitra" panose="00000400000000000000" pitchFamily="2" charset="-78"/>
            </a:endParaRPr>
          </a:p>
          <a:p>
            <a:pPr marL="285750" indent="-285750" algn="r" rtl="1">
              <a:buFont typeface="Arial" panose="020B0604020202020204" pitchFamily="34" charset="0"/>
              <a:buChar char="•"/>
            </a:pPr>
            <a:r>
              <a:rPr lang="fa-IR" sz="2500" dirty="0" smtClean="0">
                <a:cs typeface="B Mitra" panose="00000400000000000000" pitchFamily="2" charset="-78"/>
              </a:rPr>
              <a:t>نگهداری </a:t>
            </a:r>
            <a:r>
              <a:rPr lang="fa-IR" sz="2500" dirty="0">
                <a:cs typeface="B Mitra" panose="00000400000000000000" pitchFamily="2" charset="-78"/>
              </a:rPr>
              <a:t>نامناسب مواد(مانند نگهداری </a:t>
            </a:r>
            <a:r>
              <a:rPr lang="fa-IR" sz="2500" dirty="0" smtClean="0">
                <a:cs typeface="B Mitra" panose="00000400000000000000" pitchFamily="2" charset="-78"/>
              </a:rPr>
              <a:t>سیلندرهای </a:t>
            </a:r>
            <a:r>
              <a:rPr lang="fa-IR" sz="2500" dirty="0">
                <a:cs typeface="B Mitra" panose="00000400000000000000" pitchFamily="2" charset="-78"/>
              </a:rPr>
              <a:t>گاز در زیر نور مستقیم </a:t>
            </a:r>
            <a:r>
              <a:rPr lang="fa-IR" sz="2500" dirty="0" smtClean="0">
                <a:cs typeface="B Mitra" panose="00000400000000000000" pitchFamily="2" charset="-78"/>
              </a:rPr>
              <a:t>آفتاب</a:t>
            </a:r>
            <a:r>
              <a:rPr lang="fa-IR" sz="2500" dirty="0">
                <a:cs typeface="B Mitra" panose="00000400000000000000" pitchFamily="2" charset="-78"/>
              </a:rPr>
              <a:t>)</a:t>
            </a:r>
          </a:p>
          <a:p>
            <a:pPr marL="285750" indent="-285750" algn="r" rtl="1">
              <a:buFont typeface="Arial" panose="020B0604020202020204" pitchFamily="34" charset="0"/>
              <a:buChar char="•"/>
            </a:pPr>
            <a:r>
              <a:rPr lang="fa-IR" sz="2500" dirty="0" smtClean="0">
                <a:cs typeface="B Mitra" panose="00000400000000000000" pitchFamily="2" charset="-78"/>
              </a:rPr>
              <a:t>ناقص </a:t>
            </a:r>
            <a:r>
              <a:rPr lang="fa-IR" sz="2500" dirty="0">
                <a:cs typeface="B Mitra" panose="00000400000000000000" pitchFamily="2" charset="-78"/>
              </a:rPr>
              <a:t>بودن دستگاه ها و ماشین </a:t>
            </a:r>
            <a:r>
              <a:rPr lang="fa-IR" sz="2500" dirty="0" smtClean="0">
                <a:cs typeface="B Mitra" panose="00000400000000000000" pitchFamily="2" charset="-78"/>
              </a:rPr>
              <a:t>آلات(مانند </a:t>
            </a:r>
            <a:r>
              <a:rPr lang="fa-IR" sz="2500" dirty="0">
                <a:cs typeface="B Mitra" panose="00000400000000000000" pitchFamily="2" charset="-78"/>
              </a:rPr>
              <a:t>عدم وجود حفاظ مناسب </a:t>
            </a:r>
            <a:r>
              <a:rPr lang="fa-IR" sz="2500" dirty="0" smtClean="0">
                <a:cs typeface="B Mitra" panose="00000400000000000000" pitchFamily="2" charset="-78"/>
              </a:rPr>
              <a:t>اطراف </a:t>
            </a:r>
            <a:r>
              <a:rPr lang="fa-IR" sz="2500" dirty="0">
                <a:cs typeface="B Mitra" panose="00000400000000000000" pitchFamily="2" charset="-78"/>
              </a:rPr>
              <a:t>دستگاه های گردشی مثل </a:t>
            </a:r>
            <a:r>
              <a:rPr lang="fa-IR" sz="2500" dirty="0" smtClean="0">
                <a:cs typeface="B Mitra" panose="00000400000000000000" pitchFamily="2" charset="-78"/>
              </a:rPr>
              <a:t>پمپ ها)</a:t>
            </a:r>
            <a:endParaRPr lang="fa-IR" sz="2500" dirty="0">
              <a:cs typeface="B Mitra" panose="00000400000000000000" pitchFamily="2" charset="-78"/>
            </a:endParaRPr>
          </a:p>
          <a:p>
            <a:pPr marL="285750" indent="-285750" algn="r" rtl="1">
              <a:buFont typeface="Arial" panose="020B0604020202020204" pitchFamily="34" charset="0"/>
              <a:buChar char="•"/>
            </a:pPr>
            <a:r>
              <a:rPr lang="fa-IR" sz="2500" dirty="0">
                <a:cs typeface="B Mitra" panose="00000400000000000000" pitchFamily="2" charset="-78"/>
              </a:rPr>
              <a:t>عدم وجود نرده ایمنی در مکان هایی </a:t>
            </a:r>
            <a:r>
              <a:rPr lang="fa-IR" sz="2500" dirty="0" smtClean="0">
                <a:cs typeface="B Mitra" panose="00000400000000000000" pitchFamily="2" charset="-78"/>
              </a:rPr>
              <a:t>که </a:t>
            </a:r>
            <a:r>
              <a:rPr lang="fa-IR" sz="2500" dirty="0">
                <a:cs typeface="B Mitra" panose="00000400000000000000" pitchFamily="2" charset="-78"/>
              </a:rPr>
              <a:t>احتمال سقوط افراد یا اشیاء وجود </a:t>
            </a:r>
            <a:r>
              <a:rPr lang="fa-IR" sz="2500" dirty="0" smtClean="0">
                <a:cs typeface="B Mitra" panose="00000400000000000000" pitchFamily="2" charset="-78"/>
              </a:rPr>
              <a:t>دارد</a:t>
            </a:r>
            <a:endParaRPr lang="fa-IR" sz="2500" dirty="0">
              <a:cs typeface="B Mitra" panose="00000400000000000000" pitchFamily="2" charset="-78"/>
            </a:endParaRPr>
          </a:p>
          <a:p>
            <a:pPr marL="285750" indent="-285750" algn="r" rtl="1">
              <a:buFont typeface="Arial" panose="020B0604020202020204" pitchFamily="34" charset="0"/>
              <a:buChar char="•"/>
            </a:pPr>
            <a:r>
              <a:rPr lang="fa-IR" sz="2500" dirty="0" smtClean="0">
                <a:cs typeface="B Mitra" panose="00000400000000000000" pitchFamily="2" charset="-78"/>
              </a:rPr>
              <a:t>ابزار ناقص </a:t>
            </a:r>
            <a:r>
              <a:rPr lang="fa-IR" sz="2500" dirty="0">
                <a:cs typeface="B Mitra" panose="00000400000000000000" pitchFamily="2" charset="-78"/>
              </a:rPr>
              <a:t>و معیوب</a:t>
            </a:r>
          </a:p>
          <a:p>
            <a:pPr marL="285750" indent="-285750" algn="r" rtl="1">
              <a:buFont typeface="Arial" panose="020B0604020202020204" pitchFamily="34" charset="0"/>
              <a:buChar char="•"/>
            </a:pPr>
            <a:r>
              <a:rPr lang="fa-IR" sz="2500" dirty="0" smtClean="0">
                <a:cs typeface="B Mitra" panose="00000400000000000000" pitchFamily="2" charset="-78"/>
              </a:rPr>
              <a:t>عدم تناسب </a:t>
            </a:r>
            <a:r>
              <a:rPr lang="fa-IR" sz="2500" dirty="0">
                <a:cs typeface="B Mitra" panose="00000400000000000000" pitchFamily="2" charset="-78"/>
              </a:rPr>
              <a:t>جرثقیل با بار</a:t>
            </a:r>
          </a:p>
          <a:p>
            <a:pPr algn="r" rtl="1"/>
            <a:endParaRPr lang="fa-IR" dirty="0">
              <a:cs typeface="B Mitra" panose="00000400000000000000" pitchFamily="2" charset="-78"/>
            </a:endParaRPr>
          </a:p>
          <a:p>
            <a:pPr algn="r" rtl="1"/>
            <a:endParaRPr lang="fa-IR" dirty="0">
              <a:effectLst/>
              <a:latin typeface="Arial" panose="020B0604020202020204" pitchFamily="34" charset="0"/>
              <a:cs typeface="B Mitra" panose="00000400000000000000" pitchFamily="2" charset="-78"/>
            </a:endParaRPr>
          </a:p>
        </p:txBody>
      </p:sp>
    </p:spTree>
    <p:extLst>
      <p:ext uri="{BB962C8B-B14F-4D97-AF65-F5344CB8AC3E}">
        <p14:creationId xmlns:p14="http://schemas.microsoft.com/office/powerpoint/2010/main" val="4121508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342" y="283686"/>
            <a:ext cx="11350171" cy="1361911"/>
          </a:xfrm>
          <a:prstGeom prst="rect">
            <a:avLst/>
          </a:prstGeom>
        </p:spPr>
        <p:txBody>
          <a:bodyPr wrap="square">
            <a:spAutoFit/>
          </a:bodyPr>
          <a:lstStyle/>
          <a:p>
            <a:pPr algn="just" rtl="1">
              <a:lnSpc>
                <a:spcPct val="200000"/>
              </a:lnSpc>
            </a:pPr>
            <a:r>
              <a:rPr lang="fa-IR" sz="2200" dirty="0">
                <a:solidFill>
                  <a:srgbClr val="002060"/>
                </a:solidFill>
                <a:cs typeface="B Titr" panose="00000700000000000000" pitchFamily="2" charset="-78"/>
              </a:rPr>
              <a:t>خطرات علت اصلی مشکلات بهداشت حرفه ای و ایمنی هستند. بنابراین یافتن راه هایی برای از بین بردن خطرات و یا کنترل خطرات بهترین راه برای کاهش آسیب و بیماری در محل کار است.</a:t>
            </a:r>
            <a:endParaRPr lang="en-US" sz="2200" dirty="0">
              <a:solidFill>
                <a:srgbClr val="002060"/>
              </a:solidFill>
              <a:cs typeface="B Titr" panose="00000700000000000000" pitchFamily="2" charset="-78"/>
            </a:endParaRPr>
          </a:p>
        </p:txBody>
      </p:sp>
      <p:sp>
        <p:nvSpPr>
          <p:cNvPr id="3" name="Slide Number Placeholder 2"/>
          <p:cNvSpPr>
            <a:spLocks noGrp="1"/>
          </p:cNvSpPr>
          <p:nvPr>
            <p:ph type="sldNum" sz="quarter" idx="12"/>
          </p:nvPr>
        </p:nvSpPr>
        <p:spPr/>
        <p:txBody>
          <a:bodyPr/>
          <a:lstStyle/>
          <a:p>
            <a:fld id="{9CE4EDAC-F734-43D9-9E42-5C8B653E5D8E}" type="slidenum">
              <a:rPr lang="en-US" smtClean="0"/>
              <a:t>16</a:t>
            </a:fld>
            <a:endParaRPr lang="en-US"/>
          </a:p>
        </p:txBody>
      </p:sp>
      <p:pic>
        <p:nvPicPr>
          <p:cNvPr id="4" name="Picture 3"/>
          <p:cNvPicPr>
            <a:picLocks noChangeAspect="1"/>
          </p:cNvPicPr>
          <p:nvPr/>
        </p:nvPicPr>
        <p:blipFill>
          <a:blip r:embed="rId2"/>
          <a:stretch>
            <a:fillRect/>
          </a:stretch>
        </p:blipFill>
        <p:spPr>
          <a:xfrm>
            <a:off x="3242583" y="1866036"/>
            <a:ext cx="5368017" cy="4376014"/>
          </a:xfrm>
          <a:prstGeom prst="rect">
            <a:avLst/>
          </a:prstGeom>
          <a:ln w="76200">
            <a:solidFill>
              <a:schemeClr val="accent1"/>
            </a:solidFill>
          </a:ln>
          <a:effectLst>
            <a:softEdge rad="112500"/>
          </a:effectLst>
        </p:spPr>
      </p:pic>
    </p:spTree>
    <p:extLst>
      <p:ext uri="{BB962C8B-B14F-4D97-AF65-F5344CB8AC3E}">
        <p14:creationId xmlns:p14="http://schemas.microsoft.com/office/powerpoint/2010/main" val="2901070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2229" y="410872"/>
            <a:ext cx="11379199" cy="5663089"/>
          </a:xfrm>
          <a:prstGeom prst="rect">
            <a:avLst/>
          </a:prstGeom>
        </p:spPr>
        <p:txBody>
          <a:bodyPr wrap="square">
            <a:spAutoFit/>
          </a:bodyPr>
          <a:lstStyle/>
          <a:p>
            <a:pPr algn="r" rtl="1"/>
            <a:r>
              <a:rPr lang="fa-IR" sz="2800" dirty="0" smtClean="0">
                <a:solidFill>
                  <a:srgbClr val="002060"/>
                </a:solidFill>
                <a:cs typeface="B Titr" panose="00000700000000000000" pitchFamily="2" charset="-78"/>
              </a:rPr>
              <a:t>چگونه </a:t>
            </a:r>
            <a:r>
              <a:rPr lang="fa-IR" sz="2800" dirty="0">
                <a:solidFill>
                  <a:srgbClr val="002060"/>
                </a:solidFill>
                <a:cs typeface="B Titr" panose="00000700000000000000" pitchFamily="2" charset="-78"/>
              </a:rPr>
              <a:t>شروع </a:t>
            </a:r>
            <a:r>
              <a:rPr lang="fa-IR" sz="2800" dirty="0" smtClean="0">
                <a:solidFill>
                  <a:srgbClr val="002060"/>
                </a:solidFill>
                <a:cs typeface="B Titr" panose="00000700000000000000" pitchFamily="2" charset="-78"/>
              </a:rPr>
              <a:t>کنیم؟!!!!</a:t>
            </a:r>
          </a:p>
          <a:p>
            <a:pPr algn="r" rtl="1"/>
            <a:r>
              <a:rPr lang="fa-IR" dirty="0">
                <a:cs typeface="B Mitra" panose="00000400000000000000" pitchFamily="2" charset="-78"/>
              </a:rPr>
              <a:t/>
            </a:r>
            <a:br>
              <a:rPr lang="fa-IR" dirty="0">
                <a:cs typeface="B Mitra" panose="00000400000000000000" pitchFamily="2" charset="-78"/>
              </a:rPr>
            </a:br>
            <a:r>
              <a:rPr lang="fa-IR" sz="2400" dirty="0">
                <a:cs typeface="B Mitra" panose="00000400000000000000" pitchFamily="2" charset="-78"/>
              </a:rPr>
              <a:t>برای ارزیابی مدیریت ایمنی در </a:t>
            </a:r>
            <a:r>
              <a:rPr lang="fa-IR" sz="2400" dirty="0" smtClean="0">
                <a:cs typeface="B Mitra" panose="00000400000000000000" pitchFamily="2" charset="-78"/>
              </a:rPr>
              <a:t>محل کارخود</a:t>
            </a:r>
            <a:r>
              <a:rPr lang="fa-IR" sz="2400" dirty="0">
                <a:cs typeface="B Mitra" panose="00000400000000000000" pitchFamily="2" charset="-78"/>
              </a:rPr>
              <a:t>، بررسی کنید که آیا شما </a:t>
            </a:r>
            <a:r>
              <a:rPr lang="fa-IR" sz="2400" dirty="0" smtClean="0">
                <a:cs typeface="B Mitra" panose="00000400000000000000" pitchFamily="2" charset="-78"/>
              </a:rPr>
              <a:t>:</a:t>
            </a:r>
            <a:r>
              <a:rPr lang="fa-IR" sz="2400" dirty="0">
                <a:cs typeface="B Mitra" panose="00000400000000000000" pitchFamily="2" charset="-78"/>
              </a:rPr>
              <a:t/>
            </a:r>
            <a:br>
              <a:rPr lang="fa-IR" sz="2400" dirty="0">
                <a:cs typeface="B Mitra" panose="00000400000000000000" pitchFamily="2" charset="-78"/>
              </a:rPr>
            </a:br>
            <a:r>
              <a:rPr lang="fa-IR" sz="2400" dirty="0">
                <a:cs typeface="B Mitra" panose="00000400000000000000" pitchFamily="2" charset="-78"/>
              </a:rPr>
              <a:t>• بررسی های منظم ارزیابی خطر از عملیات، تجهیزات، مواد و </a:t>
            </a:r>
            <a:r>
              <a:rPr lang="fa-IR" sz="2400" dirty="0" smtClean="0">
                <a:cs typeface="B Mitra" panose="00000400000000000000" pitchFamily="2" charset="-78"/>
              </a:rPr>
              <a:t>وظایف پرسنل دارید؟</a:t>
            </a:r>
            <a:r>
              <a:rPr lang="fa-IR" sz="2400" dirty="0">
                <a:cs typeface="B Mitra" panose="00000400000000000000" pitchFamily="2" charset="-78"/>
              </a:rPr>
              <a:t/>
            </a:r>
            <a:br>
              <a:rPr lang="fa-IR" sz="2400" dirty="0">
                <a:cs typeface="B Mitra" panose="00000400000000000000" pitchFamily="2" charset="-78"/>
              </a:rPr>
            </a:br>
            <a:r>
              <a:rPr lang="fa-IR" sz="2400" dirty="0">
                <a:cs typeface="B Mitra" panose="00000400000000000000" pitchFamily="2" charset="-78"/>
              </a:rPr>
              <a:t>• </a:t>
            </a:r>
            <a:r>
              <a:rPr lang="fa-IR" sz="2400" dirty="0" smtClean="0">
                <a:cs typeface="B Mitra" panose="00000400000000000000" pitchFamily="2" charset="-78"/>
              </a:rPr>
              <a:t>سیستمی برای ثبت حوادث، جراحات</a:t>
            </a:r>
            <a:r>
              <a:rPr lang="fa-IR" sz="2400" dirty="0">
                <a:cs typeface="B Mitra" panose="00000400000000000000" pitchFamily="2" charset="-78"/>
              </a:rPr>
              <a:t>، </a:t>
            </a:r>
            <a:r>
              <a:rPr lang="fa-IR" sz="2400" dirty="0" smtClean="0">
                <a:cs typeface="B Mitra" panose="00000400000000000000" pitchFamily="2" charset="-78"/>
              </a:rPr>
              <a:t>و </a:t>
            </a:r>
            <a:r>
              <a:rPr lang="fa-IR" sz="2400" dirty="0">
                <a:cs typeface="B Mitra" panose="00000400000000000000" pitchFamily="2" charset="-78"/>
              </a:rPr>
              <a:t>خطرات شناسایی </a:t>
            </a:r>
            <a:r>
              <a:rPr lang="fa-IR" sz="2400" dirty="0" smtClean="0">
                <a:cs typeface="B Mitra" panose="00000400000000000000" pitchFamily="2" charset="-78"/>
              </a:rPr>
              <a:t>شده دارید؟</a:t>
            </a:r>
            <a:r>
              <a:rPr lang="fa-IR" sz="2400" dirty="0">
                <a:cs typeface="B Mitra" panose="00000400000000000000" pitchFamily="2" charset="-78"/>
              </a:rPr>
              <a:t/>
            </a:r>
            <a:br>
              <a:rPr lang="fa-IR" sz="2400" dirty="0">
                <a:cs typeface="B Mitra" panose="00000400000000000000" pitchFamily="2" charset="-78"/>
              </a:rPr>
            </a:br>
            <a:r>
              <a:rPr lang="fa-IR" sz="2400" dirty="0">
                <a:cs typeface="B Mitra" panose="00000400000000000000" pitchFamily="2" charset="-78"/>
              </a:rPr>
              <a:t>• روش های مطمئن </a:t>
            </a:r>
            <a:r>
              <a:rPr lang="fa-IR" sz="2400" dirty="0" smtClean="0">
                <a:cs typeface="B Mitra" panose="00000400000000000000" pitchFamily="2" charset="-78"/>
              </a:rPr>
              <a:t>و ایمن برای وظایف روزانه پرسنل دارید؟</a:t>
            </a:r>
            <a:r>
              <a:rPr lang="fa-IR" sz="2400" dirty="0">
                <a:cs typeface="B Mitra" panose="00000400000000000000" pitchFamily="2" charset="-78"/>
              </a:rPr>
              <a:t/>
            </a:r>
            <a:br>
              <a:rPr lang="fa-IR" sz="2400" dirty="0">
                <a:cs typeface="B Mitra" panose="00000400000000000000" pitchFamily="2" charset="-78"/>
              </a:rPr>
            </a:br>
            <a:r>
              <a:rPr lang="fa-IR" sz="2400" dirty="0">
                <a:cs typeface="B Mitra" panose="00000400000000000000" pitchFamily="2" charset="-78"/>
              </a:rPr>
              <a:t>• </a:t>
            </a:r>
            <a:r>
              <a:rPr lang="fa-IR" sz="2400" dirty="0" smtClean="0">
                <a:cs typeface="B Mitra" panose="00000400000000000000" pitchFamily="2" charset="-78"/>
              </a:rPr>
              <a:t>برنامه ی آموزش </a:t>
            </a:r>
            <a:r>
              <a:rPr lang="fa-IR" sz="2400" dirty="0">
                <a:cs typeface="B Mitra" panose="00000400000000000000" pitchFamily="2" charset="-78"/>
              </a:rPr>
              <a:t>ایمنی و نظارت بر کارکنان جوان و </a:t>
            </a:r>
            <a:r>
              <a:rPr lang="fa-IR" sz="2400" dirty="0" smtClean="0">
                <a:cs typeface="B Mitra" panose="00000400000000000000" pitchFamily="2" charset="-78"/>
              </a:rPr>
              <a:t>تازه وارد ها دارید؟</a:t>
            </a:r>
            <a:r>
              <a:rPr lang="fa-IR" sz="2400" dirty="0">
                <a:cs typeface="B Mitra" panose="00000400000000000000" pitchFamily="2" charset="-78"/>
              </a:rPr>
              <a:t/>
            </a:r>
            <a:br>
              <a:rPr lang="fa-IR" sz="2400" dirty="0">
                <a:cs typeface="B Mitra" panose="00000400000000000000" pitchFamily="2" charset="-78"/>
              </a:rPr>
            </a:br>
            <a:r>
              <a:rPr lang="fa-IR" sz="2400" dirty="0">
                <a:cs typeface="B Mitra" panose="00000400000000000000" pitchFamily="2" charset="-78"/>
              </a:rPr>
              <a:t>• </a:t>
            </a:r>
            <a:r>
              <a:rPr lang="fa-IR" sz="2400" dirty="0" smtClean="0">
                <a:cs typeface="B Mitra" panose="00000400000000000000" pitchFamily="2" charset="-78"/>
              </a:rPr>
              <a:t>آیا لباس </a:t>
            </a:r>
            <a:r>
              <a:rPr lang="fa-IR" sz="2400" dirty="0">
                <a:cs typeface="B Mitra" panose="00000400000000000000" pitchFamily="2" charset="-78"/>
              </a:rPr>
              <a:t>و تجهیزات حفاظتی </a:t>
            </a:r>
            <a:r>
              <a:rPr lang="fa-IR" sz="2400" dirty="0" smtClean="0">
                <a:cs typeface="B Mitra" panose="00000400000000000000" pitchFamily="2" charset="-78"/>
              </a:rPr>
              <a:t>ایمن و مناسب دارید؟</a:t>
            </a:r>
            <a:r>
              <a:rPr lang="fa-IR" sz="2400" dirty="0">
                <a:cs typeface="B Mitra" panose="00000400000000000000" pitchFamily="2" charset="-78"/>
              </a:rPr>
              <a:t/>
            </a:r>
            <a:br>
              <a:rPr lang="fa-IR" sz="2400" dirty="0">
                <a:cs typeface="B Mitra" panose="00000400000000000000" pitchFamily="2" charset="-78"/>
              </a:rPr>
            </a:br>
            <a:r>
              <a:rPr lang="fa-IR" sz="2400" dirty="0">
                <a:cs typeface="B Mitra" panose="00000400000000000000" pitchFamily="2" charset="-78"/>
              </a:rPr>
              <a:t>• </a:t>
            </a:r>
            <a:r>
              <a:rPr lang="fa-IR" sz="2400" dirty="0" smtClean="0">
                <a:cs typeface="B Mitra" panose="00000400000000000000" pitchFamily="2" charset="-78"/>
              </a:rPr>
              <a:t>آیا آموزش </a:t>
            </a:r>
            <a:r>
              <a:rPr lang="fa-IR" sz="2400" dirty="0">
                <a:cs typeface="B Mitra" panose="00000400000000000000" pitchFamily="2" charset="-78"/>
              </a:rPr>
              <a:t>ایمنی و تمرین برای هر </a:t>
            </a:r>
            <a:r>
              <a:rPr lang="fa-IR" sz="2400" dirty="0" smtClean="0">
                <a:cs typeface="B Mitra" panose="00000400000000000000" pitchFamily="2" charset="-78"/>
              </a:rPr>
              <a:t>ستگاه و تجهیزات جدید دارید؟</a:t>
            </a:r>
            <a:r>
              <a:rPr lang="fa-IR" sz="2400" dirty="0">
                <a:cs typeface="B Mitra" panose="00000400000000000000" pitchFamily="2" charset="-78"/>
              </a:rPr>
              <a:t/>
            </a:r>
            <a:br>
              <a:rPr lang="fa-IR" sz="2400" dirty="0">
                <a:cs typeface="B Mitra" panose="00000400000000000000" pitchFamily="2" charset="-78"/>
              </a:rPr>
            </a:br>
            <a:r>
              <a:rPr lang="fa-IR" sz="2400" dirty="0">
                <a:cs typeface="B Mitra" panose="00000400000000000000" pitchFamily="2" charset="-78"/>
              </a:rPr>
              <a:t>• </a:t>
            </a:r>
            <a:r>
              <a:rPr lang="fa-IR" sz="2400" dirty="0" smtClean="0">
                <a:cs typeface="B Mitra" panose="00000400000000000000" pitchFamily="2" charset="-78"/>
              </a:rPr>
              <a:t>آیا جلسات بحث </a:t>
            </a:r>
            <a:r>
              <a:rPr lang="fa-IR" sz="2400" dirty="0">
                <a:cs typeface="B Mitra" panose="00000400000000000000" pitchFamily="2" charset="-78"/>
              </a:rPr>
              <a:t>ایمنی بین کارفرمایان، پیمانکاران و </a:t>
            </a:r>
            <a:r>
              <a:rPr lang="fa-IR" sz="2400" dirty="0" smtClean="0">
                <a:cs typeface="B Mitra" panose="00000400000000000000" pitchFamily="2" charset="-78"/>
              </a:rPr>
              <a:t>کارکنان دارید؟</a:t>
            </a:r>
            <a:r>
              <a:rPr lang="fa-IR" sz="2400" dirty="0">
                <a:cs typeface="B Mitra" panose="00000400000000000000" pitchFamily="2" charset="-78"/>
              </a:rPr>
              <a:t/>
            </a:r>
            <a:br>
              <a:rPr lang="fa-IR" sz="2400" dirty="0">
                <a:cs typeface="B Mitra" panose="00000400000000000000" pitchFamily="2" charset="-78"/>
              </a:rPr>
            </a:br>
            <a:r>
              <a:rPr lang="fa-IR" sz="2400" dirty="0">
                <a:cs typeface="B Mitra" panose="00000400000000000000" pitchFamily="2" charset="-78"/>
              </a:rPr>
              <a:t>• </a:t>
            </a:r>
            <a:r>
              <a:rPr lang="fa-IR" sz="2400" dirty="0" smtClean="0">
                <a:cs typeface="B Mitra" panose="00000400000000000000" pitchFamily="2" charset="-78"/>
              </a:rPr>
              <a:t>آیا اطلاعات </a:t>
            </a:r>
            <a:r>
              <a:rPr lang="fa-IR" sz="2400" dirty="0">
                <a:cs typeface="B Mitra" panose="00000400000000000000" pitchFamily="2" charset="-78"/>
              </a:rPr>
              <a:t>ایمنی </a:t>
            </a:r>
            <a:r>
              <a:rPr lang="fa-IR" sz="2400" dirty="0" smtClean="0">
                <a:cs typeface="B Mitra" panose="00000400000000000000" pitchFamily="2" charset="-78"/>
              </a:rPr>
              <a:t>برای </a:t>
            </a:r>
            <a:r>
              <a:rPr lang="fa-IR" sz="2400" dirty="0">
                <a:cs typeface="B Mitra" panose="00000400000000000000" pitchFamily="2" charset="-78"/>
              </a:rPr>
              <a:t>مواد خطرناک به راحتی </a:t>
            </a:r>
            <a:r>
              <a:rPr lang="fa-IR" sz="2400" dirty="0" smtClean="0">
                <a:cs typeface="B Mitra" panose="00000400000000000000" pitchFamily="2" charset="-78"/>
              </a:rPr>
              <a:t>در </a:t>
            </a:r>
            <a:r>
              <a:rPr lang="fa-IR" sz="2400" dirty="0">
                <a:cs typeface="B Mitra" panose="00000400000000000000" pitchFamily="2" charset="-78"/>
              </a:rPr>
              <a:t>دسترس </a:t>
            </a:r>
            <a:r>
              <a:rPr lang="fa-IR" sz="2400" dirty="0" smtClean="0">
                <a:cs typeface="B Mitra" panose="00000400000000000000" pitchFamily="2" charset="-78"/>
              </a:rPr>
              <a:t>است؟</a:t>
            </a:r>
            <a:r>
              <a:rPr lang="fa-IR" sz="2400" dirty="0">
                <a:cs typeface="B Mitra" panose="00000400000000000000" pitchFamily="2" charset="-78"/>
              </a:rPr>
              <a:t/>
            </a:r>
            <a:br>
              <a:rPr lang="fa-IR" sz="2400" dirty="0">
                <a:cs typeface="B Mitra" panose="00000400000000000000" pitchFamily="2" charset="-78"/>
              </a:rPr>
            </a:br>
            <a:r>
              <a:rPr lang="fa-IR" sz="2400" dirty="0">
                <a:cs typeface="B Mitra" panose="00000400000000000000" pitchFamily="2" charset="-78"/>
              </a:rPr>
              <a:t>• </a:t>
            </a:r>
            <a:r>
              <a:rPr lang="fa-IR" sz="2400" dirty="0" smtClean="0">
                <a:cs typeface="B Mitra" panose="00000400000000000000" pitchFamily="2" charset="-78"/>
              </a:rPr>
              <a:t>آیا کپی مقررات و دستورالعملهای ایمنی را در محیط کار خود دارید؟</a:t>
            </a:r>
          </a:p>
          <a:p>
            <a:pPr algn="r" rtl="1"/>
            <a:endParaRPr lang="fa-IR" sz="2400" dirty="0" smtClean="0">
              <a:cs typeface="B Mitra" panose="00000400000000000000" pitchFamily="2" charset="-78"/>
            </a:endParaRPr>
          </a:p>
          <a:p>
            <a:pPr algn="ctr" rtl="1"/>
            <a:r>
              <a:rPr lang="fa-IR" sz="2800" dirty="0">
                <a:solidFill>
                  <a:srgbClr val="002060"/>
                </a:solidFill>
                <a:cs typeface="B Titr" panose="00000700000000000000" pitchFamily="2" charset="-78"/>
              </a:rPr>
              <a:t>بنابراین بایستی یک برنامه مدون و منظم داشته باشیم.</a:t>
            </a:r>
          </a:p>
          <a:p>
            <a:pPr algn="r" rtl="1"/>
            <a:endParaRPr lang="en-US" sz="24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9CE4EDAC-F734-43D9-9E42-5C8B653E5D8E}" type="slidenum">
              <a:rPr lang="en-US" smtClean="0"/>
              <a:t>17</a:t>
            </a:fld>
            <a:endParaRPr lang="en-US"/>
          </a:p>
        </p:txBody>
      </p:sp>
      <p:pic>
        <p:nvPicPr>
          <p:cNvPr id="4" name="Picture 3"/>
          <p:cNvPicPr>
            <a:picLocks noChangeAspect="1"/>
          </p:cNvPicPr>
          <p:nvPr/>
        </p:nvPicPr>
        <p:blipFill>
          <a:blip r:embed="rId2"/>
          <a:stretch>
            <a:fillRect/>
          </a:stretch>
        </p:blipFill>
        <p:spPr>
          <a:xfrm>
            <a:off x="232229" y="128483"/>
            <a:ext cx="3295568" cy="2735943"/>
          </a:xfrm>
          <a:prstGeom prst="rect">
            <a:avLst/>
          </a:prstGeom>
          <a:ln w="38100" cap="sq">
            <a:solidFill>
              <a:schemeClr val="accent1"/>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720744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71" y="253164"/>
            <a:ext cx="11538858" cy="846386"/>
          </a:xfrm>
          <a:prstGeom prst="rect">
            <a:avLst/>
          </a:prstGeom>
        </p:spPr>
        <p:txBody>
          <a:bodyPr wrap="square">
            <a:spAutoFit/>
          </a:bodyPr>
          <a:lstStyle/>
          <a:p>
            <a:pPr algn="r" rtl="1"/>
            <a:r>
              <a:rPr lang="fa-IR" sz="2500" dirty="0">
                <a:solidFill>
                  <a:srgbClr val="002060"/>
                </a:solidFill>
                <a:cs typeface="B Titr" panose="00000700000000000000" pitchFamily="2" charset="-78"/>
              </a:rPr>
              <a:t>شناسایی خطر</a:t>
            </a:r>
            <a:r>
              <a:rPr lang="fa-IR" dirty="0"/>
              <a:t/>
            </a:r>
            <a:br>
              <a:rPr lang="fa-IR" dirty="0"/>
            </a:br>
            <a:r>
              <a:rPr lang="fa-IR" sz="2400" dirty="0">
                <a:cs typeface="B Mitra" panose="00000400000000000000" pitchFamily="2" charset="-78"/>
              </a:rPr>
              <a:t>بهترین نتایج ایمنی در </a:t>
            </a:r>
            <a:r>
              <a:rPr lang="fa-IR" sz="2400" dirty="0" smtClean="0">
                <a:cs typeface="B Mitra" panose="00000400000000000000" pitchFamily="2" charset="-78"/>
              </a:rPr>
              <a:t>محل کار با </a:t>
            </a:r>
            <a:r>
              <a:rPr lang="fa-IR" sz="2400" dirty="0">
                <a:cs typeface="B Mitra" panose="00000400000000000000" pitchFamily="2" charset="-78"/>
              </a:rPr>
              <a:t>یک روش 24 ساعته برای شناسایی و مقابله با خطرات به دست می آید</a:t>
            </a:r>
            <a:endParaRPr lang="en-US" sz="2400" dirty="0">
              <a:cs typeface="B Mitra" panose="00000400000000000000" pitchFamily="2" charset="-78"/>
            </a:endParaRPr>
          </a:p>
        </p:txBody>
      </p:sp>
      <p:sp>
        <p:nvSpPr>
          <p:cNvPr id="4" name="Rectangle 3"/>
          <p:cNvSpPr/>
          <p:nvPr/>
        </p:nvSpPr>
        <p:spPr>
          <a:xfrm>
            <a:off x="2943225" y="1756006"/>
            <a:ext cx="10396537" cy="553998"/>
          </a:xfrm>
          <a:prstGeom prst="rect">
            <a:avLst/>
          </a:prstGeom>
        </p:spPr>
        <p:txBody>
          <a:bodyPr wrap="square">
            <a:spAutoFit/>
          </a:bodyPr>
          <a:lstStyle/>
          <a:p>
            <a:pPr algn="ctr" rtl="1"/>
            <a:r>
              <a:rPr lang="fa-IR" sz="3000" dirty="0" smtClean="0">
                <a:solidFill>
                  <a:srgbClr val="002060"/>
                </a:solidFill>
                <a:cs typeface="B Mitra" panose="00000400000000000000" pitchFamily="2" charset="-78"/>
              </a:rPr>
              <a:t>در مورد </a:t>
            </a:r>
            <a:r>
              <a:rPr lang="fa-IR" sz="3000" dirty="0">
                <a:solidFill>
                  <a:srgbClr val="002060"/>
                </a:solidFill>
                <a:cs typeface="B Mitra" panose="00000400000000000000" pitchFamily="2" charset="-78"/>
              </a:rPr>
              <a:t>خطرات محیط کار خود صحبت کنید</a:t>
            </a:r>
            <a:r>
              <a:rPr lang="fa-IR" sz="3000" dirty="0" smtClean="0">
                <a:solidFill>
                  <a:srgbClr val="002060"/>
                </a:solidFill>
              </a:rPr>
              <a:t>.</a:t>
            </a:r>
            <a:endParaRPr lang="en-US" sz="3000" dirty="0" smtClean="0">
              <a:solidFill>
                <a:srgbClr val="002060"/>
              </a:solidFill>
            </a:endParaRPr>
          </a:p>
        </p:txBody>
      </p:sp>
      <p:sp>
        <p:nvSpPr>
          <p:cNvPr id="5" name="Slide Number Placeholder 4"/>
          <p:cNvSpPr>
            <a:spLocks noGrp="1"/>
          </p:cNvSpPr>
          <p:nvPr>
            <p:ph type="sldNum" sz="quarter" idx="12"/>
          </p:nvPr>
        </p:nvSpPr>
        <p:spPr/>
        <p:txBody>
          <a:bodyPr/>
          <a:lstStyle/>
          <a:p>
            <a:fld id="{9CE4EDAC-F734-43D9-9E42-5C8B653E5D8E}" type="slidenum">
              <a:rPr lang="en-US" smtClean="0"/>
              <a:t>18</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260" y="1435822"/>
            <a:ext cx="3638551" cy="4920528"/>
          </a:xfrm>
          <a:prstGeom prst="rect">
            <a:avLst/>
          </a:prstGeom>
        </p:spPr>
      </p:pic>
      <p:pic>
        <p:nvPicPr>
          <p:cNvPr id="3" name="Picture 2"/>
          <p:cNvPicPr>
            <a:picLocks noChangeAspect="1"/>
          </p:cNvPicPr>
          <p:nvPr/>
        </p:nvPicPr>
        <p:blipFill>
          <a:blip r:embed="rId3"/>
          <a:stretch>
            <a:fillRect/>
          </a:stretch>
        </p:blipFill>
        <p:spPr>
          <a:xfrm>
            <a:off x="5069680" y="2807153"/>
            <a:ext cx="6143625" cy="3333750"/>
          </a:xfrm>
          <a:prstGeom prst="rect">
            <a:avLst/>
          </a:prstGeom>
          <a:ln w="76200">
            <a:solidFill>
              <a:schemeClr val="accent1"/>
            </a:solidFill>
          </a:ln>
          <a:effectLst>
            <a:softEdge rad="112500"/>
          </a:effectLst>
        </p:spPr>
      </p:pic>
    </p:spTree>
    <p:extLst>
      <p:ext uri="{BB962C8B-B14F-4D97-AF65-F5344CB8AC3E}">
        <p14:creationId xmlns:p14="http://schemas.microsoft.com/office/powerpoint/2010/main" val="274604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19</a:t>
            </a:fld>
            <a:endParaRPr lang="en-US" dirty="0"/>
          </a:p>
        </p:txBody>
      </p:sp>
      <p:sp>
        <p:nvSpPr>
          <p:cNvPr id="6" name="TextBox 5"/>
          <p:cNvSpPr txBox="1"/>
          <p:nvPr/>
        </p:nvSpPr>
        <p:spPr>
          <a:xfrm>
            <a:off x="471488" y="228600"/>
            <a:ext cx="11319456" cy="3939540"/>
          </a:xfrm>
          <a:prstGeom prst="rect">
            <a:avLst/>
          </a:prstGeom>
          <a:noFill/>
        </p:spPr>
        <p:txBody>
          <a:bodyPr wrap="square" rtlCol="0">
            <a:spAutoFit/>
          </a:bodyPr>
          <a:lstStyle/>
          <a:p>
            <a:pPr algn="just" rtl="1"/>
            <a:r>
              <a:rPr lang="fa-IR" sz="2500" b="1" dirty="0" smtClean="0">
                <a:solidFill>
                  <a:srgbClr val="002060"/>
                </a:solidFill>
                <a:cs typeface="B Mitra" panose="00000400000000000000" pitchFamily="2" charset="-78"/>
              </a:rPr>
              <a:t>خطرات ممکن است در هر جائی باشند مثلا در:</a:t>
            </a:r>
          </a:p>
          <a:p>
            <a:pPr marL="342900" indent="-342900" algn="just" rtl="1">
              <a:buFont typeface="Arial" panose="020B0604020202020204" pitchFamily="34" charset="0"/>
              <a:buChar char="•"/>
            </a:pPr>
            <a:r>
              <a:rPr lang="fa-IR" sz="2500" dirty="0" smtClean="0">
                <a:cs typeface="B Mitra" panose="00000400000000000000" pitchFamily="2" charset="-78"/>
              </a:rPr>
              <a:t>محیط اطراف (نور، صدا، باران، گرما، خورشید</a:t>
            </a:r>
          </a:p>
          <a:p>
            <a:pPr marL="342900" indent="-342900" algn="just" rtl="1">
              <a:buFont typeface="Arial" panose="020B0604020202020204" pitchFamily="34" charset="0"/>
              <a:buChar char="•"/>
            </a:pPr>
            <a:r>
              <a:rPr lang="fa-IR" sz="2500" dirty="0" smtClean="0">
                <a:cs typeface="B Mitra" panose="00000400000000000000" pitchFamily="2" charset="-78"/>
              </a:rPr>
              <a:t>مواد (حشره کشها، سوختها، گرد و غبار)</a:t>
            </a:r>
          </a:p>
          <a:p>
            <a:pPr marL="342900" indent="-342900" algn="just" rtl="1">
              <a:buFont typeface="Arial" panose="020B0604020202020204" pitchFamily="34" charset="0"/>
              <a:buChar char="•"/>
            </a:pPr>
            <a:r>
              <a:rPr lang="fa-IR" sz="2500" dirty="0" smtClean="0">
                <a:cs typeface="B Mitra" panose="00000400000000000000" pitchFamily="2" charset="-78"/>
              </a:rPr>
              <a:t>ساختار نامناسب محل کار (جایابی غلط برای محب انبار، لانه حیوانات، مسیر عبور سیمهای برق، لوله کشی های غلط آب، فضای نا مناسب قرار گرفتن دستگاه خاص مانند راکتورهای تحت فشار</a:t>
            </a:r>
          </a:p>
          <a:p>
            <a:pPr marL="342900" indent="-342900" algn="just" rtl="1">
              <a:buFont typeface="Arial" panose="020B0604020202020204" pitchFamily="34" charset="0"/>
              <a:buChar char="•"/>
            </a:pPr>
            <a:r>
              <a:rPr lang="fa-IR" sz="2500" dirty="0" smtClean="0">
                <a:cs typeface="B Mitra" panose="00000400000000000000" pitchFamily="2" charset="-78"/>
              </a:rPr>
              <a:t>عدم وجود سیستم نظارتی و مدیریتی مناسب</a:t>
            </a:r>
          </a:p>
          <a:p>
            <a:pPr marL="342900" indent="-342900" algn="just" rtl="1">
              <a:buFont typeface="Arial" panose="020B0604020202020204" pitchFamily="34" charset="0"/>
              <a:buChar char="•"/>
            </a:pPr>
            <a:r>
              <a:rPr lang="fa-IR" sz="2500" dirty="0" smtClean="0">
                <a:cs typeface="B Mitra" panose="00000400000000000000" pitchFamily="2" charset="-78"/>
              </a:rPr>
              <a:t>تجهیزات نا مناسب</a:t>
            </a:r>
          </a:p>
          <a:p>
            <a:pPr marL="342900" indent="-342900" algn="just" rtl="1">
              <a:buFont typeface="Arial" panose="020B0604020202020204" pitchFamily="34" charset="0"/>
              <a:buChar char="•"/>
            </a:pPr>
            <a:r>
              <a:rPr lang="fa-IR" sz="2500" dirty="0" smtClean="0">
                <a:cs typeface="B Mitra" panose="00000400000000000000" pitchFamily="2" charset="-78"/>
              </a:rPr>
              <a:t>حیوانات (گاز گرفتن، لگد زدن، نیش زدن و ....)</a:t>
            </a:r>
          </a:p>
          <a:p>
            <a:pPr marL="342900" indent="-342900" algn="just" rtl="1">
              <a:buFont typeface="Arial" panose="020B0604020202020204" pitchFamily="34" charset="0"/>
              <a:buChar char="•"/>
            </a:pPr>
            <a:r>
              <a:rPr lang="fa-IR" sz="2500" dirty="0" smtClean="0">
                <a:cs typeface="B Mitra" panose="00000400000000000000" pitchFamily="2" charset="-78"/>
              </a:rPr>
              <a:t>ارتفاع </a:t>
            </a:r>
          </a:p>
          <a:p>
            <a:pPr marL="342900" indent="-342900" algn="just" rtl="1">
              <a:buFont typeface="Arial" panose="020B0604020202020204" pitchFamily="34" charset="0"/>
              <a:buChar char="•"/>
            </a:pPr>
            <a:r>
              <a:rPr lang="fa-IR" sz="2500" dirty="0" smtClean="0">
                <a:cs typeface="B Mitra" panose="00000400000000000000" pitchFamily="2" charset="-78"/>
              </a:rPr>
              <a:t>برق (سوئیچها، کابلها، موتورهایی برق، اتصالات و ...)</a:t>
            </a:r>
            <a:endParaRPr lang="en-US" sz="2500" dirty="0">
              <a:cs typeface="B Mitra"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488" y="4168140"/>
            <a:ext cx="4553466" cy="2342198"/>
          </a:xfrm>
          <a:prstGeom prst="rect">
            <a:avLst/>
          </a:prstGeom>
          <a:ln w="76200">
            <a:solidFill>
              <a:schemeClr val="accent1"/>
            </a:solidFill>
          </a:ln>
          <a:effectLst>
            <a:softEdge rad="112500"/>
          </a:effectLst>
        </p:spPr>
      </p:pic>
    </p:spTree>
    <p:extLst>
      <p:ext uri="{BB962C8B-B14F-4D97-AF65-F5344CB8AC3E}">
        <p14:creationId xmlns:p14="http://schemas.microsoft.com/office/powerpoint/2010/main" val="385202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2</a:t>
            </a:fld>
            <a:endParaRPr lang="en-US" dirty="0"/>
          </a:p>
        </p:txBody>
      </p:sp>
      <p:pic>
        <p:nvPicPr>
          <p:cNvPr id="6" name="Picture 5"/>
          <p:cNvPicPr>
            <a:picLocks noChangeAspect="1"/>
          </p:cNvPicPr>
          <p:nvPr/>
        </p:nvPicPr>
        <p:blipFill>
          <a:blip r:embed="rId2"/>
          <a:stretch>
            <a:fillRect/>
          </a:stretch>
        </p:blipFill>
        <p:spPr>
          <a:xfrm>
            <a:off x="4200524" y="1"/>
            <a:ext cx="7991475"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305" y="1569244"/>
            <a:ext cx="2786044" cy="3719513"/>
          </a:xfrm>
          <a:prstGeom prst="rect">
            <a:avLst/>
          </a:prstGeom>
          <a:ln w="127000" cap="sq">
            <a:solidFill>
              <a:srgbClr val="0070C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6511435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764" y="395050"/>
            <a:ext cx="11229974" cy="5555367"/>
          </a:xfrm>
          <a:prstGeom prst="rect">
            <a:avLst/>
          </a:prstGeom>
        </p:spPr>
        <p:txBody>
          <a:bodyPr wrap="square">
            <a:spAutoFit/>
          </a:bodyPr>
          <a:lstStyle/>
          <a:p>
            <a:pPr algn="just" rtl="1"/>
            <a:r>
              <a:rPr lang="fa-IR" sz="3000" b="1" dirty="0">
                <a:solidFill>
                  <a:srgbClr val="002060"/>
                </a:solidFill>
                <a:latin typeface="Arial" panose="020B0604020202020204" pitchFamily="34" charset="0"/>
                <a:cs typeface="B Titr" panose="00000700000000000000" pitchFamily="2" charset="-78"/>
              </a:rPr>
              <a:t>روش های عمومی شناسایی </a:t>
            </a:r>
            <a:r>
              <a:rPr lang="fa-IR" sz="3000" b="1" dirty="0" smtClean="0">
                <a:solidFill>
                  <a:srgbClr val="002060"/>
                </a:solidFill>
                <a:latin typeface="Arial" panose="020B0604020202020204" pitchFamily="34" charset="0"/>
                <a:cs typeface="B Titr" panose="00000700000000000000" pitchFamily="2" charset="-78"/>
              </a:rPr>
              <a:t>خطرات</a:t>
            </a:r>
          </a:p>
          <a:p>
            <a:pPr algn="just" rtl="1"/>
            <a:endParaRPr lang="fa-IR" sz="2500" b="1" dirty="0">
              <a:latin typeface="Arial" panose="020B0604020202020204" pitchFamily="34" charset="0"/>
              <a:cs typeface="B Titr" panose="00000700000000000000" pitchFamily="2" charset="-78"/>
            </a:endParaRPr>
          </a:p>
          <a:p>
            <a:pPr algn="just" rtl="1"/>
            <a:r>
              <a:rPr lang="fa-IR" sz="2500" dirty="0" smtClean="0">
                <a:latin typeface="Arial" panose="020B0604020202020204" pitchFamily="34" charset="0"/>
                <a:cs typeface="B Mitra" panose="00000400000000000000" pitchFamily="2" charset="-78"/>
              </a:rPr>
              <a:t>پنج روش اساسی برای شناسایی خطرات موجود در محل کار وجود دارد که شما می توانید قبل از وقوع حادثه از آنها استفاده کنید:</a:t>
            </a:r>
          </a:p>
          <a:p>
            <a:pPr marL="285750" indent="-285750" algn="just" rtl="1">
              <a:buFont typeface="Arial" panose="020B0604020202020204" pitchFamily="34" charset="0"/>
              <a:buChar char="•"/>
            </a:pPr>
            <a:r>
              <a:rPr lang="fa-IR" sz="2500" b="1" dirty="0" smtClean="0">
                <a:latin typeface="Arial" panose="020B0604020202020204" pitchFamily="34" charset="0"/>
                <a:cs typeface="B Mitra" panose="00000400000000000000" pitchFamily="2" charset="-78"/>
              </a:rPr>
              <a:t>نظارت رسمی و غیر رسمی</a:t>
            </a:r>
          </a:p>
          <a:p>
            <a:pPr marL="285750" indent="-285750" algn="just" rtl="1">
              <a:buFont typeface="Arial" panose="020B0604020202020204" pitchFamily="34" charset="0"/>
              <a:buChar char="•"/>
            </a:pPr>
            <a:r>
              <a:rPr lang="fa-IR" sz="2500" dirty="0" smtClean="0">
                <a:latin typeface="Arial" panose="020B0604020202020204" pitchFamily="34" charset="0"/>
                <a:cs typeface="B Mitra" panose="00000400000000000000" pitchFamily="2" charset="-78"/>
              </a:rPr>
              <a:t>یکی از روش های فعال موثر برای جمع آوری اطلاعات مفید در مورد خطرات و نا امنیهای موجود در محل کار خود استفاده از برنامه نظارت رسمی است، زیرا شامل یک طرح و روش نوشته شده می باشد.</a:t>
            </a:r>
          </a:p>
          <a:p>
            <a:pPr marL="285750" indent="-285750" algn="just" rtl="1">
              <a:buFont typeface="Arial" panose="020B0604020202020204" pitchFamily="34" charset="0"/>
              <a:buChar char="•"/>
            </a:pPr>
            <a:r>
              <a:rPr lang="fa-IR" sz="2500" b="1" dirty="0" smtClean="0">
                <a:latin typeface="Arial" panose="020B0604020202020204" pitchFamily="34" charset="0"/>
                <a:cs typeface="B Mitra" panose="00000400000000000000" pitchFamily="2" charset="-78"/>
              </a:rPr>
              <a:t>پرس و سوال جامع و همه جانبه از تمامی سطوح شرکت؛</a:t>
            </a:r>
          </a:p>
          <a:p>
            <a:pPr marL="285750" indent="-285750" algn="just" rtl="1">
              <a:buFont typeface="Arial" panose="020B0604020202020204" pitchFamily="34" charset="0"/>
              <a:buChar char="•"/>
            </a:pPr>
            <a:r>
              <a:rPr lang="fa-IR" sz="2500" b="1" dirty="0" smtClean="0">
                <a:latin typeface="Arial" panose="020B0604020202020204" pitchFamily="34" charset="0"/>
                <a:cs typeface="B Mitra" panose="00000400000000000000" pitchFamily="2" charset="-78"/>
              </a:rPr>
              <a:t>مصاحبه های فردی؛</a:t>
            </a:r>
          </a:p>
          <a:p>
            <a:pPr marL="285750" indent="-285750" algn="just" rtl="1">
              <a:buFont typeface="Arial" panose="020B0604020202020204" pitchFamily="34" charset="0"/>
              <a:buChar char="•"/>
            </a:pPr>
            <a:r>
              <a:rPr lang="fa-IR" sz="2500" b="1" dirty="0" smtClean="0">
                <a:latin typeface="Arial" panose="020B0604020202020204" pitchFamily="34" charset="0"/>
                <a:cs typeface="B Mitra" panose="00000400000000000000" pitchFamily="2" charset="-78"/>
              </a:rPr>
              <a:t>بازرسی سرزده (کجا و چه کسی؟)؛ </a:t>
            </a:r>
          </a:p>
          <a:p>
            <a:pPr marL="285750" indent="-285750" algn="just" rtl="1">
              <a:buFont typeface="Arial" panose="020B0604020202020204" pitchFamily="34" charset="0"/>
              <a:buChar char="•"/>
            </a:pPr>
            <a:r>
              <a:rPr lang="fa-IR" sz="2500" b="1" dirty="0" smtClean="0">
                <a:latin typeface="Arial" panose="020B0604020202020204" pitchFamily="34" charset="0"/>
                <a:cs typeface="B Mitra" panose="00000400000000000000" pitchFamily="2" charset="-78"/>
              </a:rPr>
              <a:t>و</a:t>
            </a:r>
          </a:p>
          <a:p>
            <a:pPr marL="285750" indent="-285750" algn="just" rtl="1">
              <a:buFont typeface="Arial" panose="020B0604020202020204" pitchFamily="34" charset="0"/>
              <a:buChar char="•"/>
            </a:pPr>
            <a:r>
              <a:rPr lang="fa-IR" sz="2500" b="1" dirty="0" smtClean="0">
                <a:latin typeface="Arial" panose="020B0604020202020204" pitchFamily="34" charset="0"/>
                <a:cs typeface="B Mitra" panose="00000400000000000000" pitchFamily="2" charset="-78"/>
              </a:rPr>
              <a:t>بررسی مستندات:</a:t>
            </a:r>
          </a:p>
          <a:p>
            <a:pPr marL="285750" indent="-285750" algn="just" rtl="1">
              <a:buFont typeface="Arial" panose="020B0604020202020204" pitchFamily="34" charset="0"/>
              <a:buChar char="•"/>
            </a:pPr>
            <a:r>
              <a:rPr lang="fa-IR" sz="2500" dirty="0" smtClean="0">
                <a:latin typeface="Arial" panose="020B0604020202020204" pitchFamily="34" charset="0"/>
                <a:cs typeface="B Mitra" panose="00000400000000000000" pitchFamily="2" charset="-78"/>
              </a:rPr>
              <a:t>فرم رکورد حوادث گذشته، فرم گزارش جراحت و بیماری حادثه، دستورکارهای تعمیر و نگهداری، گزارش حادثه، دستورکار کمیته ایمنی، پیشنهادات ایمنی، ارزیابی آموزش</a:t>
            </a:r>
            <a:endParaRPr lang="fa-IR" sz="2500" dirty="0">
              <a:effectLst/>
              <a:latin typeface="Arial" panose="020B0604020202020204" pitchFamily="34" charset="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9CE4EDAC-F734-43D9-9E42-5C8B653E5D8E}" type="slidenum">
              <a:rPr lang="en-US" smtClean="0"/>
              <a:t>20</a:t>
            </a:fld>
            <a:endParaRPr lang="en-US"/>
          </a:p>
        </p:txBody>
      </p:sp>
    </p:spTree>
    <p:extLst>
      <p:ext uri="{BB962C8B-B14F-4D97-AF65-F5344CB8AC3E}">
        <p14:creationId xmlns:p14="http://schemas.microsoft.com/office/powerpoint/2010/main" val="1973549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E4EDAC-F734-43D9-9E42-5C8B653E5D8E}" type="slidenum">
              <a:rPr lang="en-US" smtClean="0"/>
              <a:t>21</a:t>
            </a:fld>
            <a:endParaRPr lang="en-US"/>
          </a:p>
        </p:txBody>
      </p:sp>
      <p:sp>
        <p:nvSpPr>
          <p:cNvPr id="4" name="TextBox 3"/>
          <p:cNvSpPr txBox="1"/>
          <p:nvPr/>
        </p:nvSpPr>
        <p:spPr>
          <a:xfrm>
            <a:off x="328613" y="442913"/>
            <a:ext cx="11484537" cy="3985706"/>
          </a:xfrm>
          <a:prstGeom prst="rect">
            <a:avLst/>
          </a:prstGeom>
          <a:noFill/>
        </p:spPr>
        <p:txBody>
          <a:bodyPr wrap="square" rtlCol="0">
            <a:spAutoFit/>
          </a:bodyPr>
          <a:lstStyle/>
          <a:p>
            <a:pPr algn="just" rtl="1"/>
            <a:r>
              <a:rPr lang="fa-IR" sz="2300" b="1" dirty="0" smtClean="0">
                <a:solidFill>
                  <a:srgbClr val="002060"/>
                </a:solidFill>
                <a:cs typeface="B Mitra" panose="00000400000000000000" pitchFamily="2" charset="-78"/>
              </a:rPr>
              <a:t>بررسی خطرات شغلی</a:t>
            </a:r>
          </a:p>
          <a:p>
            <a:pPr algn="just" rtl="1"/>
            <a:r>
              <a:rPr lang="fa-IR" sz="2300" dirty="0" smtClean="0">
                <a:cs typeface="B Mitra" panose="00000400000000000000" pitchFamily="2" charset="-78"/>
              </a:rPr>
              <a:t>بررسی خطرات شغلی تکنیکی است که در آن بر روی وظایف کاری متمرکز می شویم تا قبل از وقوع خطر آن را شناسائی و مدیریت کنیم.</a:t>
            </a:r>
          </a:p>
          <a:p>
            <a:pPr algn="just" rtl="1"/>
            <a:r>
              <a:rPr lang="fa-IR" sz="2300" dirty="0" smtClean="0">
                <a:cs typeface="B Mitra" panose="00000400000000000000" pitchFamily="2" charset="-78"/>
              </a:rPr>
              <a:t>این فرایند بر روی همه ی جنبه های شغلی شامل پرسنل و روابط آنها، وظایف آنها، تجهیزات و وسایل، محیط کار و ... بررسی کامل دارد. بعد از شناسائی خطرات مخصوصا ً موارد غیر قابل کنترل بایستی نسبت به رفع آنها اقدام کرد.</a:t>
            </a:r>
          </a:p>
          <a:p>
            <a:pPr algn="just" rtl="1"/>
            <a:r>
              <a:rPr lang="fa-IR" sz="2300" dirty="0" smtClean="0">
                <a:cs typeface="B Mitra" panose="00000400000000000000" pitchFamily="2" charset="-78"/>
              </a:rPr>
              <a:t>این فرایند بایستی بر روی همه ی انواع شغلها در محیط کاری شما انجام شود ولی معمولاٌ اولویت بندی به صورت زیر است:</a:t>
            </a:r>
          </a:p>
          <a:p>
            <a:pPr algn="just" rtl="1"/>
            <a:endParaRPr lang="fa-IR" sz="2300" dirty="0" smtClean="0">
              <a:cs typeface="B Mitra" panose="00000400000000000000" pitchFamily="2" charset="-78"/>
            </a:endParaRPr>
          </a:p>
          <a:p>
            <a:pPr marL="342900" indent="-342900" algn="just" rtl="1">
              <a:buFont typeface="Arial" panose="020B0604020202020204" pitchFamily="34" charset="0"/>
              <a:buChar char="•"/>
            </a:pPr>
            <a:r>
              <a:rPr lang="fa-IR" sz="2300" b="1" dirty="0" smtClean="0">
                <a:solidFill>
                  <a:srgbClr val="0070C0"/>
                </a:solidFill>
                <a:cs typeface="B Mitra" panose="00000400000000000000" pitchFamily="2" charset="-78"/>
              </a:rPr>
              <a:t>مشاغل با نرخ بالای جراحت، بیماری و مرگ</a:t>
            </a:r>
          </a:p>
          <a:p>
            <a:pPr marL="342900" indent="-342900" algn="just" rtl="1">
              <a:buFont typeface="Arial" panose="020B0604020202020204" pitchFamily="34" charset="0"/>
              <a:buChar char="•"/>
            </a:pPr>
            <a:r>
              <a:rPr lang="fa-IR" sz="2300" b="1" dirty="0" smtClean="0">
                <a:solidFill>
                  <a:srgbClr val="0070C0"/>
                </a:solidFill>
                <a:cs typeface="B Mitra" panose="00000400000000000000" pitchFamily="2" charset="-78"/>
              </a:rPr>
              <a:t>مشاغل با پتانسیل بالای ایجاد جراحت، ناتوانی و مرگ بر اساس حوادث قبلی</a:t>
            </a:r>
          </a:p>
          <a:p>
            <a:pPr marL="342900" indent="-342900" algn="just" rtl="1">
              <a:buFont typeface="Arial" panose="020B0604020202020204" pitchFamily="34" charset="0"/>
              <a:buChar char="•"/>
            </a:pPr>
            <a:r>
              <a:rPr lang="fa-IR" sz="2300" b="1" dirty="0" smtClean="0">
                <a:solidFill>
                  <a:srgbClr val="0070C0"/>
                </a:solidFill>
                <a:cs typeface="B Mitra" panose="00000400000000000000" pitchFamily="2" charset="-78"/>
              </a:rPr>
              <a:t>شغهائی که در آنها یک اشتباه ساده ی انسانی می تواند منجر به حوادث ناگوار شود.</a:t>
            </a:r>
          </a:p>
          <a:p>
            <a:pPr marL="342900" indent="-342900" algn="just" rtl="1">
              <a:buFont typeface="Arial" panose="020B0604020202020204" pitchFamily="34" charset="0"/>
              <a:buChar char="•"/>
            </a:pPr>
            <a:r>
              <a:rPr lang="fa-IR" sz="2300" b="1" dirty="0" smtClean="0">
                <a:solidFill>
                  <a:srgbClr val="0070C0"/>
                </a:solidFill>
                <a:cs typeface="B Mitra" panose="00000400000000000000" pitchFamily="2" charset="-78"/>
              </a:rPr>
              <a:t>مشاغلی که در محیط کاری ما جدید هستند و نیازمند تغییر فرایند و تنظیم آن هستند.</a:t>
            </a:r>
          </a:p>
          <a:p>
            <a:pPr marL="342900" indent="-342900" algn="just" rtl="1">
              <a:buFont typeface="Arial" panose="020B0604020202020204" pitchFamily="34" charset="0"/>
              <a:buChar char="•"/>
            </a:pPr>
            <a:r>
              <a:rPr lang="fa-IR" sz="2300" b="1" dirty="0" smtClean="0">
                <a:solidFill>
                  <a:srgbClr val="0070C0"/>
                </a:solidFill>
                <a:cs typeface="B Mitra" panose="00000400000000000000" pitchFamily="2" charset="-78"/>
              </a:rPr>
              <a:t>مشاغلی که به دلیل پیچیدگی بالا نیازمند داشتن دستورالعملهای ایمنی خاص هستند.</a:t>
            </a:r>
            <a:endParaRPr lang="en-US" sz="2300" b="1" dirty="0">
              <a:solidFill>
                <a:srgbClr val="0070C0"/>
              </a:solidFill>
              <a:cs typeface="B Mitra" panose="00000400000000000000" pitchFamily="2" charset="-78"/>
            </a:endParaRPr>
          </a:p>
        </p:txBody>
      </p:sp>
      <p:pic>
        <p:nvPicPr>
          <p:cNvPr id="5" name="Picture 4"/>
          <p:cNvPicPr>
            <a:picLocks noChangeAspect="1"/>
          </p:cNvPicPr>
          <p:nvPr/>
        </p:nvPicPr>
        <p:blipFill>
          <a:blip r:embed="rId2"/>
          <a:stretch>
            <a:fillRect/>
          </a:stretch>
        </p:blipFill>
        <p:spPr>
          <a:xfrm>
            <a:off x="204787" y="3881437"/>
            <a:ext cx="2924175" cy="2657475"/>
          </a:xfrm>
          <a:prstGeom prst="rect">
            <a:avLst/>
          </a:prstGeom>
          <a:ln>
            <a:noFill/>
          </a:ln>
          <a:effectLst>
            <a:softEdge rad="112500"/>
          </a:effectLst>
        </p:spPr>
      </p:pic>
    </p:spTree>
    <p:extLst>
      <p:ext uri="{BB962C8B-B14F-4D97-AF65-F5344CB8AC3E}">
        <p14:creationId xmlns:p14="http://schemas.microsoft.com/office/powerpoint/2010/main" val="3062439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E4EDAC-F734-43D9-9E42-5C8B653E5D8E}" type="slidenum">
              <a:rPr lang="en-US" smtClean="0"/>
              <a:t>22</a:t>
            </a:fld>
            <a:endParaRPr lang="en-US"/>
          </a:p>
        </p:txBody>
      </p:sp>
      <p:pic>
        <p:nvPicPr>
          <p:cNvPr id="3" name="Picture 2"/>
          <p:cNvPicPr>
            <a:picLocks noChangeAspect="1"/>
          </p:cNvPicPr>
          <p:nvPr/>
        </p:nvPicPr>
        <p:blipFill>
          <a:blip r:embed="rId2"/>
          <a:stretch>
            <a:fillRect/>
          </a:stretch>
        </p:blipFill>
        <p:spPr>
          <a:xfrm>
            <a:off x="230981" y="304799"/>
            <a:ext cx="11394282" cy="4595813"/>
          </a:xfrm>
          <a:prstGeom prst="rect">
            <a:avLst/>
          </a:prstGeom>
        </p:spPr>
      </p:pic>
    </p:spTree>
    <p:extLst>
      <p:ext uri="{BB962C8B-B14F-4D97-AF65-F5344CB8AC3E}">
        <p14:creationId xmlns:p14="http://schemas.microsoft.com/office/powerpoint/2010/main" val="4009533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E4EDAC-F734-43D9-9E42-5C8B653E5D8E}" type="slidenum">
              <a:rPr lang="en-US" smtClean="0"/>
              <a:t>23</a:t>
            </a:fld>
            <a:endParaRPr lang="en-US"/>
          </a:p>
        </p:txBody>
      </p:sp>
      <p:sp>
        <p:nvSpPr>
          <p:cNvPr id="3" name="Rectangle 2"/>
          <p:cNvSpPr/>
          <p:nvPr/>
        </p:nvSpPr>
        <p:spPr>
          <a:xfrm>
            <a:off x="185738" y="301735"/>
            <a:ext cx="11558588" cy="6417141"/>
          </a:xfrm>
          <a:prstGeom prst="rect">
            <a:avLst/>
          </a:prstGeom>
        </p:spPr>
        <p:txBody>
          <a:bodyPr wrap="square">
            <a:spAutoFit/>
          </a:bodyPr>
          <a:lstStyle/>
          <a:p>
            <a:r>
              <a:rPr lang="en-US" sz="3500" b="1" dirty="0" smtClean="0">
                <a:solidFill>
                  <a:srgbClr val="0070C0"/>
                </a:solidFill>
              </a:rPr>
              <a:t>Chemical Safety Assessment (CSA)</a:t>
            </a:r>
            <a:endParaRPr lang="fa-IR" sz="3500" b="1" dirty="0" smtClean="0">
              <a:solidFill>
                <a:srgbClr val="0070C0"/>
              </a:solidFill>
            </a:endParaRPr>
          </a:p>
          <a:p>
            <a:pPr algn="just" rtl="1"/>
            <a:r>
              <a:rPr lang="fa-IR" dirty="0">
                <a:cs typeface="B Mitra" panose="00000400000000000000" pitchFamily="2" charset="-78"/>
              </a:rPr>
              <a:t/>
            </a:r>
            <a:br>
              <a:rPr lang="fa-IR" dirty="0">
                <a:cs typeface="B Mitra" panose="00000400000000000000" pitchFamily="2" charset="-78"/>
              </a:rPr>
            </a:br>
            <a:r>
              <a:rPr lang="fa-IR" sz="2300" dirty="0" smtClean="0">
                <a:cs typeface="B Mitra" panose="00000400000000000000" pitchFamily="2" charset="-78"/>
              </a:rPr>
              <a:t>CSA </a:t>
            </a:r>
            <a:r>
              <a:rPr lang="fa-IR" sz="2300" dirty="0">
                <a:cs typeface="B Mitra" panose="00000400000000000000" pitchFamily="2" charset="-78"/>
              </a:rPr>
              <a:t>شامل ارزیابی کلیه اطلاعات موجود در دسترس برای ارزیابی خطرات ناشی از تولید و </a:t>
            </a:r>
            <a:r>
              <a:rPr lang="fa-IR" sz="2300" dirty="0" smtClean="0">
                <a:cs typeface="B Mitra" panose="00000400000000000000" pitchFamily="2" charset="-78"/>
              </a:rPr>
              <a:t>یا </a:t>
            </a:r>
            <a:r>
              <a:rPr lang="fa-IR" sz="2300" dirty="0">
                <a:cs typeface="B Mitra" panose="00000400000000000000" pitchFamily="2" charset="-78"/>
              </a:rPr>
              <a:t>استفاده از یک ماده است. این فرایند باید به طور مستند به ثبت برسد و نتایج باید در گزارش ایمنی مواد شیمیایی (CSR)، که به عنوان بخشی از پرونده ثبت نام </a:t>
            </a:r>
            <a:r>
              <a:rPr lang="fa-IR" sz="2300" dirty="0" smtClean="0">
                <a:cs typeface="B Mitra" panose="00000400000000000000" pitchFamily="2" charset="-78"/>
              </a:rPr>
              <a:t>مربوطه، </a:t>
            </a:r>
            <a:r>
              <a:rPr lang="fa-IR" sz="2300" dirty="0">
                <a:cs typeface="B Mitra" panose="00000400000000000000" pitchFamily="2" charset="-78"/>
              </a:rPr>
              <a:t>به آژانس مواد شیمیایی اروپا ارسال می شود، مستند گردد. هدف این است که اطمینان حاصل شود که خطرات مربوط به ماده کنترل می شود.</a:t>
            </a:r>
            <a:br>
              <a:rPr lang="fa-IR" sz="2300" dirty="0">
                <a:cs typeface="B Mitra" panose="00000400000000000000" pitchFamily="2" charset="-78"/>
              </a:rPr>
            </a:br>
            <a:r>
              <a:rPr lang="fa-IR" sz="2300" dirty="0">
                <a:cs typeface="B Mitra" panose="00000400000000000000" pitchFamily="2" charset="-78"/>
              </a:rPr>
              <a:t/>
            </a:r>
            <a:br>
              <a:rPr lang="fa-IR" sz="2300" dirty="0">
                <a:cs typeface="B Mitra" panose="00000400000000000000" pitchFamily="2" charset="-78"/>
              </a:rPr>
            </a:br>
            <a:r>
              <a:rPr lang="fa-IR" sz="2300" b="1" dirty="0">
                <a:solidFill>
                  <a:srgbClr val="0070C0"/>
                </a:solidFill>
                <a:cs typeface="B Mitra" panose="00000400000000000000" pitchFamily="2" charset="-78"/>
              </a:rPr>
              <a:t>ارزیابی ایمنی مواد شیمیایی شامل موارد زیر است</a:t>
            </a:r>
            <a:r>
              <a:rPr lang="fa-IR" sz="2300" b="1" dirty="0" smtClean="0">
                <a:solidFill>
                  <a:srgbClr val="0070C0"/>
                </a:solidFill>
                <a:cs typeface="B Mitra" panose="00000400000000000000" pitchFamily="2" charset="-78"/>
              </a:rPr>
              <a:t>:</a:t>
            </a:r>
          </a:p>
          <a:p>
            <a:pPr marL="285750" indent="-285750" algn="just" rtl="1">
              <a:buFont typeface="Arial" panose="020B0604020202020204" pitchFamily="34" charset="0"/>
              <a:buChar char="•"/>
            </a:pPr>
            <a:r>
              <a:rPr lang="fa-IR" sz="2300" b="1" dirty="0" smtClean="0">
                <a:solidFill>
                  <a:srgbClr val="0070C0"/>
                </a:solidFill>
                <a:cs typeface="B Mitra" panose="00000400000000000000" pitchFamily="2" charset="-78"/>
              </a:rPr>
              <a:t>ارزیابی </a:t>
            </a:r>
            <a:r>
              <a:rPr lang="fa-IR" sz="2300" b="1" dirty="0">
                <a:solidFill>
                  <a:srgbClr val="0070C0"/>
                </a:solidFill>
                <a:cs typeface="B Mitra" panose="00000400000000000000" pitchFamily="2" charset="-78"/>
              </a:rPr>
              <a:t>خطر سلامتی </a:t>
            </a:r>
            <a:r>
              <a:rPr lang="fa-IR" sz="2300" b="1" dirty="0" smtClean="0">
                <a:solidFill>
                  <a:srgbClr val="0070C0"/>
                </a:solidFill>
                <a:cs typeface="B Mitra" panose="00000400000000000000" pitchFamily="2" charset="-78"/>
              </a:rPr>
              <a:t>انسان</a:t>
            </a:r>
          </a:p>
          <a:p>
            <a:pPr marL="285750" indent="-285750" algn="just" rtl="1">
              <a:buFont typeface="Arial" panose="020B0604020202020204" pitchFamily="34" charset="0"/>
              <a:buChar char="•"/>
            </a:pPr>
            <a:r>
              <a:rPr lang="fa-IR" sz="2300" b="1" dirty="0" smtClean="0">
                <a:solidFill>
                  <a:srgbClr val="0070C0"/>
                </a:solidFill>
                <a:cs typeface="B Mitra" panose="00000400000000000000" pitchFamily="2" charset="-78"/>
              </a:rPr>
              <a:t>ارزیابی </a:t>
            </a:r>
            <a:r>
              <a:rPr lang="fa-IR" sz="2300" b="1" dirty="0">
                <a:solidFill>
                  <a:srgbClr val="0070C0"/>
                </a:solidFill>
                <a:cs typeface="B Mitra" panose="00000400000000000000" pitchFamily="2" charset="-78"/>
              </a:rPr>
              <a:t>خطر سلامت انسان از خواص </a:t>
            </a:r>
            <a:r>
              <a:rPr lang="fa-IR" sz="2300" b="1" dirty="0" smtClean="0">
                <a:solidFill>
                  <a:srgbClr val="0070C0"/>
                </a:solidFill>
                <a:cs typeface="B Mitra" panose="00000400000000000000" pitchFamily="2" charset="-78"/>
              </a:rPr>
              <a:t>فیزیکوشیمیایی</a:t>
            </a:r>
          </a:p>
          <a:p>
            <a:pPr marL="285750" indent="-285750" algn="just" rtl="1">
              <a:buFont typeface="Arial" panose="020B0604020202020204" pitchFamily="34" charset="0"/>
              <a:buChar char="•"/>
            </a:pPr>
            <a:r>
              <a:rPr lang="fa-IR" sz="2300" b="1" dirty="0" smtClean="0">
                <a:solidFill>
                  <a:srgbClr val="0070C0"/>
                </a:solidFill>
                <a:cs typeface="B Mitra" panose="00000400000000000000" pitchFamily="2" charset="-78"/>
              </a:rPr>
              <a:t>ارزیابی </a:t>
            </a:r>
            <a:r>
              <a:rPr lang="fa-IR" sz="2300" b="1" dirty="0">
                <a:solidFill>
                  <a:srgbClr val="0070C0"/>
                </a:solidFill>
                <a:cs typeface="B Mitra" panose="00000400000000000000" pitchFamily="2" charset="-78"/>
              </a:rPr>
              <a:t>خطر زیست </a:t>
            </a:r>
            <a:r>
              <a:rPr lang="fa-IR" sz="2300" b="1" dirty="0" smtClean="0">
                <a:solidFill>
                  <a:srgbClr val="0070C0"/>
                </a:solidFill>
                <a:cs typeface="B Mitra" panose="00000400000000000000" pitchFamily="2" charset="-78"/>
              </a:rPr>
              <a:t>محیطی</a:t>
            </a:r>
          </a:p>
          <a:p>
            <a:pPr marL="285750" indent="-285750" algn="just" rtl="1">
              <a:buFont typeface="Arial" panose="020B0604020202020204" pitchFamily="34" charset="0"/>
              <a:buChar char="•"/>
            </a:pPr>
            <a:r>
              <a:rPr lang="fa-IR" sz="2300" b="1" dirty="0" smtClean="0">
                <a:solidFill>
                  <a:srgbClr val="0070C0"/>
                </a:solidFill>
                <a:cs typeface="B Mitra" panose="00000400000000000000" pitchFamily="2" charset="-78"/>
              </a:rPr>
              <a:t>ارزیابی پایداری و سمیت زیستی یا زیست تخریب پذیری</a:t>
            </a:r>
          </a:p>
          <a:p>
            <a:pPr algn="r" rtl="1"/>
            <a:r>
              <a:rPr lang="fa-IR" dirty="0" smtClean="0">
                <a:cs typeface="B Mitra" panose="00000400000000000000" pitchFamily="2" charset="-78"/>
              </a:rPr>
              <a:t>  </a:t>
            </a:r>
            <a:br>
              <a:rPr lang="fa-IR" dirty="0" smtClean="0">
                <a:cs typeface="B Mitra" panose="00000400000000000000" pitchFamily="2" charset="-78"/>
              </a:rPr>
            </a:br>
            <a:r>
              <a:rPr lang="fa-IR" sz="2300" dirty="0" smtClean="0">
                <a:cs typeface="B Mitra" panose="00000400000000000000" pitchFamily="2" charset="-78"/>
              </a:rPr>
              <a:t>خطر در اصطلاح کلی شامل نوع خطر و میزان مواجهه است. </a:t>
            </a:r>
          </a:p>
          <a:p>
            <a:pPr algn="r" rtl="1"/>
            <a:r>
              <a:rPr lang="fa-IR" sz="2300" dirty="0" smtClean="0">
                <a:cs typeface="B Mitra" panose="00000400000000000000" pitchFamily="2" charset="-78"/>
              </a:rPr>
              <a:t>در این راستا شرایط خطرات شغلی را به سه دسته ساده ی زیر می توان تقسیم کرد:</a:t>
            </a:r>
          </a:p>
          <a:p>
            <a:pPr marL="342900" indent="14288" algn="r" rtl="1">
              <a:buFont typeface="+mj-lt"/>
              <a:buAutoNum type="arabicPeriod"/>
            </a:pPr>
            <a:r>
              <a:rPr lang="fa-IR" sz="2300" dirty="0">
                <a:cs typeface="B Mitra" panose="00000400000000000000" pitchFamily="2" charset="-78"/>
              </a:rPr>
              <a:t> </a:t>
            </a:r>
            <a:r>
              <a:rPr lang="fa-IR" sz="2300" dirty="0" smtClean="0">
                <a:cs typeface="B Mitra" panose="00000400000000000000" pitchFamily="2" charset="-78"/>
              </a:rPr>
              <a:t>ایمن با مواجه کم، خطر پائین</a:t>
            </a:r>
          </a:p>
          <a:p>
            <a:pPr marL="342900" indent="14288" algn="r" rtl="1">
              <a:buFont typeface="+mj-lt"/>
              <a:buAutoNum type="arabicPeriod"/>
            </a:pPr>
            <a:r>
              <a:rPr lang="fa-IR" sz="2300" dirty="0" smtClean="0">
                <a:cs typeface="B Mitra" panose="00000400000000000000" pitchFamily="2" charset="-78"/>
              </a:rPr>
              <a:t>ایمن و با موتجه بالا، نیازمند ارزیابی متوسط</a:t>
            </a:r>
          </a:p>
          <a:p>
            <a:pPr marL="342900" indent="14288" algn="r" rtl="1">
              <a:buFont typeface="+mj-lt"/>
              <a:buAutoNum type="arabicPeriod"/>
            </a:pPr>
            <a:r>
              <a:rPr lang="fa-IR" sz="2300" dirty="0" smtClean="0">
                <a:cs typeface="B Mitra" panose="00000400000000000000" pitchFamily="2" charset="-78"/>
              </a:rPr>
              <a:t>خطرناک با مواجه کم،  نیازمند ارزیابی ایمنی </a:t>
            </a:r>
          </a:p>
          <a:p>
            <a:pPr marL="342900" indent="14288" algn="r" rtl="1">
              <a:buFont typeface="+mj-lt"/>
              <a:buAutoNum type="arabicPeriod"/>
            </a:pPr>
            <a:endParaRPr lang="en-US" dirty="0">
              <a:cs typeface="B Mitra" panose="00000400000000000000" pitchFamily="2" charset="-78"/>
            </a:endParaRPr>
          </a:p>
        </p:txBody>
      </p:sp>
      <p:pic>
        <p:nvPicPr>
          <p:cNvPr id="5" name="Picture 4"/>
          <p:cNvPicPr>
            <a:picLocks noChangeAspect="1"/>
          </p:cNvPicPr>
          <p:nvPr/>
        </p:nvPicPr>
        <p:blipFill>
          <a:blip r:embed="rId3"/>
          <a:stretch>
            <a:fillRect/>
          </a:stretch>
        </p:blipFill>
        <p:spPr>
          <a:xfrm>
            <a:off x="577623" y="2968560"/>
            <a:ext cx="4157662" cy="2756202"/>
          </a:xfrm>
          <a:prstGeom prst="rect">
            <a:avLst/>
          </a:prstGeom>
          <a:ln>
            <a:noFill/>
          </a:ln>
          <a:effectLst>
            <a:softEdge rad="112500"/>
          </a:effectLst>
        </p:spPr>
      </p:pic>
    </p:spTree>
    <p:extLst>
      <p:ext uri="{BB962C8B-B14F-4D97-AF65-F5344CB8AC3E}">
        <p14:creationId xmlns:p14="http://schemas.microsoft.com/office/powerpoint/2010/main" val="40145610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24</a:t>
            </a:fld>
            <a:endParaRPr lang="en-US" dirty="0"/>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64937" y="35587"/>
            <a:ext cx="6319935" cy="6503325"/>
          </a:xfrm>
          <a:prstGeom prst="rect">
            <a:avLst/>
          </a:prstGeom>
        </p:spPr>
      </p:pic>
    </p:spTree>
    <p:extLst>
      <p:ext uri="{BB962C8B-B14F-4D97-AF65-F5344CB8AC3E}">
        <p14:creationId xmlns:p14="http://schemas.microsoft.com/office/powerpoint/2010/main" val="126400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25</a:t>
            </a:fld>
            <a:endParaRPr lang="en-US" dirty="0"/>
          </a:p>
        </p:txBody>
      </p:sp>
      <p:pic>
        <p:nvPicPr>
          <p:cNvPr id="5" name="Picture 4"/>
          <p:cNvPicPr>
            <a:picLocks noChangeAspect="1"/>
          </p:cNvPicPr>
          <p:nvPr/>
        </p:nvPicPr>
        <p:blipFill>
          <a:blip r:embed="rId2"/>
          <a:stretch>
            <a:fillRect/>
          </a:stretch>
        </p:blipFill>
        <p:spPr>
          <a:xfrm>
            <a:off x="1779023" y="362305"/>
            <a:ext cx="9123809" cy="5676190"/>
          </a:xfrm>
          <a:prstGeom prst="rect">
            <a:avLst/>
          </a:prstGeom>
        </p:spPr>
      </p:pic>
    </p:spTree>
    <p:extLst>
      <p:ext uri="{BB962C8B-B14F-4D97-AF65-F5344CB8AC3E}">
        <p14:creationId xmlns:p14="http://schemas.microsoft.com/office/powerpoint/2010/main" val="4289102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26</a:t>
            </a:fld>
            <a:endParaRPr lang="en-US" dirty="0"/>
          </a:p>
        </p:txBody>
      </p:sp>
      <p:pic>
        <p:nvPicPr>
          <p:cNvPr id="5" name="Picture 4"/>
          <p:cNvPicPr>
            <a:picLocks noChangeAspect="1"/>
          </p:cNvPicPr>
          <p:nvPr/>
        </p:nvPicPr>
        <p:blipFill>
          <a:blip r:embed="rId2"/>
          <a:stretch>
            <a:fillRect/>
          </a:stretch>
        </p:blipFill>
        <p:spPr>
          <a:xfrm>
            <a:off x="1581714" y="428"/>
            <a:ext cx="9028571" cy="6857143"/>
          </a:xfrm>
          <a:prstGeom prst="rect">
            <a:avLst/>
          </a:prstGeom>
        </p:spPr>
      </p:pic>
    </p:spTree>
    <p:extLst>
      <p:ext uri="{BB962C8B-B14F-4D97-AF65-F5344CB8AC3E}">
        <p14:creationId xmlns:p14="http://schemas.microsoft.com/office/powerpoint/2010/main" val="3755304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27</a:t>
            </a:fld>
            <a:endParaRPr lang="en-US" dirty="0"/>
          </a:p>
        </p:txBody>
      </p:sp>
      <p:pic>
        <p:nvPicPr>
          <p:cNvPr id="2" name="Picture 1"/>
          <p:cNvPicPr>
            <a:picLocks noChangeAspect="1"/>
          </p:cNvPicPr>
          <p:nvPr/>
        </p:nvPicPr>
        <p:blipFill>
          <a:blip r:embed="rId2"/>
          <a:stretch>
            <a:fillRect/>
          </a:stretch>
        </p:blipFill>
        <p:spPr>
          <a:xfrm>
            <a:off x="1768929" y="157162"/>
            <a:ext cx="9144000" cy="6381750"/>
          </a:xfrm>
          <a:prstGeom prst="rect">
            <a:avLst/>
          </a:prstGeom>
        </p:spPr>
      </p:pic>
    </p:spTree>
    <p:extLst>
      <p:ext uri="{BB962C8B-B14F-4D97-AF65-F5344CB8AC3E}">
        <p14:creationId xmlns:p14="http://schemas.microsoft.com/office/powerpoint/2010/main" val="1287226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E4EDAC-F734-43D9-9E42-5C8B653E5D8E}" type="slidenum">
              <a:rPr lang="en-US" smtClean="0"/>
              <a:t>28</a:t>
            </a:fld>
            <a:endParaRPr lang="en-US"/>
          </a:p>
        </p:txBody>
      </p:sp>
      <p:sp>
        <p:nvSpPr>
          <p:cNvPr id="4" name="TextBox 3"/>
          <p:cNvSpPr txBox="1"/>
          <p:nvPr/>
        </p:nvSpPr>
        <p:spPr>
          <a:xfrm>
            <a:off x="1" y="514261"/>
            <a:ext cx="11985170" cy="5047536"/>
          </a:xfrm>
          <a:prstGeom prst="rect">
            <a:avLst/>
          </a:prstGeom>
          <a:noFill/>
        </p:spPr>
        <p:txBody>
          <a:bodyPr wrap="square" rtlCol="0">
            <a:spAutoFit/>
          </a:bodyPr>
          <a:lstStyle/>
          <a:p>
            <a:pPr algn="r" rtl="1"/>
            <a:r>
              <a:rPr lang="fa-IR" sz="2300" b="1" dirty="0" smtClean="0">
                <a:solidFill>
                  <a:srgbClr val="002060"/>
                </a:solidFill>
                <a:cs typeface="B Mitra" panose="00000400000000000000" pitchFamily="2" charset="-78"/>
              </a:rPr>
              <a:t>یک ارزیابی ایمنی نیازمند لحاظ کردن کلیه خواص فیزیکو شیمیائی، سمیت و زیست محیطی یک ماده است، و نتیجه ی چنین ارزیابی منجر به دسته بندی مواد می شود.</a:t>
            </a:r>
          </a:p>
          <a:p>
            <a:pPr algn="r" rtl="1"/>
            <a:endParaRPr lang="fa-IR" sz="2300" b="1" dirty="0" smtClean="0">
              <a:solidFill>
                <a:srgbClr val="002060"/>
              </a:solidFill>
              <a:cs typeface="B Mitra" panose="00000400000000000000" pitchFamily="2" charset="-78"/>
            </a:endParaRPr>
          </a:p>
          <a:p>
            <a:pPr algn="r" rtl="1"/>
            <a:r>
              <a:rPr lang="fa-IR" sz="2300" b="1" dirty="0" smtClean="0">
                <a:solidFill>
                  <a:srgbClr val="002060"/>
                </a:solidFill>
                <a:cs typeface="B Mitra" panose="00000400000000000000" pitchFamily="2" charset="-78"/>
              </a:rPr>
              <a:t>در ارزیابی خطرات مواد بایستی به موارد زیر توجه نمود:</a:t>
            </a:r>
          </a:p>
          <a:p>
            <a:pPr algn="r" rtl="1"/>
            <a:endParaRPr lang="fa-IR" sz="2300" b="1" dirty="0" smtClean="0">
              <a:solidFill>
                <a:srgbClr val="002060"/>
              </a:solidFill>
              <a:cs typeface="B Mitra" panose="00000400000000000000" pitchFamily="2" charset="-78"/>
            </a:endParaRPr>
          </a:p>
          <a:p>
            <a:pPr marL="342900" indent="-342900" algn="r" rtl="1">
              <a:buAutoNum type="arabicPeriod"/>
            </a:pPr>
            <a:r>
              <a:rPr lang="fa-IR" sz="2300" b="1" dirty="0" smtClean="0">
                <a:solidFill>
                  <a:srgbClr val="002060"/>
                </a:solidFill>
                <a:cs typeface="B Mitra" panose="00000400000000000000" pitchFamily="2" charset="-78"/>
              </a:rPr>
              <a:t>پایداری و چرخه ی بقای ماده</a:t>
            </a:r>
          </a:p>
          <a:p>
            <a:pPr marL="342900" indent="-342900" algn="r" rtl="1">
              <a:buAutoNum type="arabicPeriod"/>
            </a:pPr>
            <a:r>
              <a:rPr lang="fa-IR" sz="2300" b="1" dirty="0" smtClean="0">
                <a:solidFill>
                  <a:srgbClr val="002060"/>
                </a:solidFill>
                <a:cs typeface="B Mitra" panose="00000400000000000000" pitchFamily="2" charset="-78"/>
              </a:rPr>
              <a:t>خطرات بالقوه ی آن برای سلامتی و محیط زیست</a:t>
            </a:r>
          </a:p>
          <a:p>
            <a:pPr marL="342900" indent="-342900" algn="r" rtl="1">
              <a:buAutoNum type="arabicPeriod"/>
            </a:pPr>
            <a:r>
              <a:rPr lang="fa-IR" sz="2300" b="1" dirty="0" smtClean="0">
                <a:solidFill>
                  <a:srgbClr val="002060"/>
                </a:solidFill>
                <a:cs typeface="B Mitra" panose="00000400000000000000" pitchFamily="2" charset="-78"/>
              </a:rPr>
              <a:t>شکل فیزیکی آن (جامد، مایع و یا گاز) </a:t>
            </a:r>
          </a:p>
          <a:p>
            <a:pPr marL="342900" indent="-342900" algn="r" rtl="1">
              <a:buAutoNum type="arabicPeriod"/>
            </a:pPr>
            <a:r>
              <a:rPr lang="fa-IR" sz="2300" b="1" dirty="0" smtClean="0">
                <a:solidFill>
                  <a:srgbClr val="002060"/>
                </a:solidFill>
                <a:cs typeface="B Mitra" panose="00000400000000000000" pitchFamily="2" charset="-78"/>
              </a:rPr>
              <a:t>روشهای کار با آن چگونه استف دستی و یا نیاز به استفاده از تجهیزات دارد.</a:t>
            </a:r>
          </a:p>
          <a:p>
            <a:pPr marL="342900" indent="-342900" algn="r" rtl="1">
              <a:buAutoNum type="arabicPeriod"/>
            </a:pPr>
            <a:r>
              <a:rPr lang="fa-IR" sz="2300" b="1" dirty="0" smtClean="0">
                <a:solidFill>
                  <a:srgbClr val="002060"/>
                </a:solidFill>
                <a:cs typeface="B Mitra" panose="00000400000000000000" pitchFamily="2" charset="-78"/>
              </a:rPr>
              <a:t>آیا پرسنل در تماس مستقیم با آن هستند؟</a:t>
            </a:r>
          </a:p>
          <a:p>
            <a:pPr marL="342900" indent="-342900" algn="r" rtl="1">
              <a:buAutoNum type="arabicPeriod"/>
            </a:pPr>
            <a:r>
              <a:rPr lang="fa-IR" sz="2300" b="1" dirty="0" smtClean="0">
                <a:solidFill>
                  <a:srgbClr val="002060"/>
                </a:solidFill>
                <a:cs typeface="B Mitra" panose="00000400000000000000" pitchFamily="2" charset="-78"/>
              </a:rPr>
              <a:t>آیا امکان نشت به محیط دارد؟</a:t>
            </a:r>
          </a:p>
          <a:p>
            <a:pPr marL="342900" indent="-342900" algn="r" rtl="1">
              <a:buAutoNum type="arabicPeriod"/>
            </a:pPr>
            <a:r>
              <a:rPr lang="fa-IR" sz="2300" b="1" dirty="0" smtClean="0">
                <a:solidFill>
                  <a:srgbClr val="002060"/>
                </a:solidFill>
                <a:cs typeface="B Mitra" panose="00000400000000000000" pitchFamily="2" charset="-78"/>
              </a:rPr>
              <a:t>روشهای دفع و امحاء آن چگونه است؟</a:t>
            </a:r>
          </a:p>
          <a:p>
            <a:pPr algn="r" rtl="1"/>
            <a:endParaRPr lang="fa-IR" sz="2300" b="1" dirty="0">
              <a:solidFill>
                <a:srgbClr val="002060"/>
              </a:solidFill>
              <a:cs typeface="B Mitra" panose="00000400000000000000" pitchFamily="2" charset="-78"/>
            </a:endParaRPr>
          </a:p>
          <a:p>
            <a:pPr algn="r" rtl="1"/>
            <a:endParaRPr lang="en-US" sz="2300" b="1" dirty="0">
              <a:solidFill>
                <a:srgbClr val="002060"/>
              </a:solidFill>
              <a:cs typeface="B Mitra" panose="00000400000000000000" pitchFamily="2" charset="-78"/>
            </a:endParaRPr>
          </a:p>
        </p:txBody>
      </p:sp>
    </p:spTree>
    <p:extLst>
      <p:ext uri="{BB962C8B-B14F-4D97-AF65-F5344CB8AC3E}">
        <p14:creationId xmlns:p14="http://schemas.microsoft.com/office/powerpoint/2010/main" val="2278077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29</a:t>
            </a:fld>
            <a:endParaRPr lang="en-US" dirty="0"/>
          </a:p>
        </p:txBody>
      </p:sp>
      <p:pic>
        <p:nvPicPr>
          <p:cNvPr id="6" name="Picture 5"/>
          <p:cNvPicPr>
            <a:picLocks noChangeAspect="1"/>
          </p:cNvPicPr>
          <p:nvPr/>
        </p:nvPicPr>
        <p:blipFill>
          <a:blip r:embed="rId2"/>
          <a:stretch>
            <a:fillRect/>
          </a:stretch>
        </p:blipFill>
        <p:spPr>
          <a:xfrm>
            <a:off x="439511" y="1987323"/>
            <a:ext cx="11410950" cy="2066925"/>
          </a:xfrm>
          <a:prstGeom prst="rect">
            <a:avLst/>
          </a:prstGeom>
        </p:spPr>
      </p:pic>
    </p:spTree>
    <p:extLst>
      <p:ext uri="{BB962C8B-B14F-4D97-AF65-F5344CB8AC3E}">
        <p14:creationId xmlns:p14="http://schemas.microsoft.com/office/powerpoint/2010/main" val="11712443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3</a:t>
            </a:fld>
            <a:endParaRPr lang="en-US" dirty="0"/>
          </a:p>
        </p:txBody>
      </p:sp>
      <p:pic>
        <p:nvPicPr>
          <p:cNvPr id="5" name="Picture 4"/>
          <p:cNvPicPr>
            <a:picLocks noChangeAspect="1"/>
          </p:cNvPicPr>
          <p:nvPr/>
        </p:nvPicPr>
        <p:blipFill>
          <a:blip r:embed="rId2"/>
          <a:stretch>
            <a:fillRect/>
          </a:stretch>
        </p:blipFill>
        <p:spPr>
          <a:xfrm>
            <a:off x="1214436" y="557215"/>
            <a:ext cx="9048750" cy="2200275"/>
          </a:xfrm>
          <a:prstGeom prst="rect">
            <a:avLst/>
          </a:prstGeom>
          <a:ln w="76200">
            <a:solidFill>
              <a:schemeClr val="accent1"/>
            </a:solid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495" y="3319461"/>
            <a:ext cx="5089255" cy="2709863"/>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5137" y="2995654"/>
            <a:ext cx="3590925" cy="3543258"/>
          </a:xfrm>
          <a:prstGeom prst="rect">
            <a:avLst/>
          </a:prstGeom>
          <a:ln>
            <a:noFill/>
          </a:ln>
          <a:effectLst>
            <a:softEdge rad="112500"/>
          </a:effectLst>
        </p:spPr>
      </p:pic>
    </p:spTree>
    <p:extLst>
      <p:ext uri="{BB962C8B-B14F-4D97-AF65-F5344CB8AC3E}">
        <p14:creationId xmlns:p14="http://schemas.microsoft.com/office/powerpoint/2010/main" val="464943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30</a:t>
            </a:fld>
            <a:endParaRPr lang="en-US" dirty="0"/>
          </a:p>
        </p:txBody>
      </p:sp>
      <p:pic>
        <p:nvPicPr>
          <p:cNvPr id="5" name="Picture 4"/>
          <p:cNvPicPr>
            <a:picLocks noChangeAspect="1"/>
          </p:cNvPicPr>
          <p:nvPr/>
        </p:nvPicPr>
        <p:blipFill>
          <a:blip r:embed="rId2"/>
          <a:stretch>
            <a:fillRect/>
          </a:stretch>
        </p:blipFill>
        <p:spPr>
          <a:xfrm>
            <a:off x="2000604" y="188118"/>
            <a:ext cx="8737474" cy="4233863"/>
          </a:xfrm>
          <a:prstGeom prst="rect">
            <a:avLst/>
          </a:prstGeom>
          <a:ln>
            <a:noFill/>
          </a:ln>
          <a:effectLst>
            <a:softEdge rad="112500"/>
          </a:effectLst>
        </p:spPr>
      </p:pic>
      <p:sp>
        <p:nvSpPr>
          <p:cNvPr id="6" name="TextBox 5"/>
          <p:cNvSpPr txBox="1"/>
          <p:nvPr/>
        </p:nvSpPr>
        <p:spPr>
          <a:xfrm>
            <a:off x="5465087" y="4792203"/>
            <a:ext cx="1808508" cy="707886"/>
          </a:xfrm>
          <a:prstGeom prst="rect">
            <a:avLst/>
          </a:prstGeom>
          <a:noFill/>
        </p:spPr>
        <p:txBody>
          <a:bodyPr wrap="none" rtlCol="0">
            <a:spAutoFit/>
          </a:bodyPr>
          <a:lstStyle/>
          <a:p>
            <a:r>
              <a:rPr lang="en-US" sz="4000" b="1" dirty="0" smtClean="0">
                <a:solidFill>
                  <a:srgbClr val="002060"/>
                </a:solidFill>
                <a:latin typeface="Arial" panose="020B0604020202020204" pitchFamily="34" charset="0"/>
                <a:cs typeface="Arial" panose="020B0604020202020204" pitchFamily="34" charset="0"/>
              </a:rPr>
              <a:t>MSDS </a:t>
            </a:r>
            <a:endParaRPr lang="en-US" sz="4000" b="1" dirty="0">
              <a:solidFill>
                <a:srgbClr val="002060"/>
              </a:solidFill>
              <a:latin typeface="Arial" panose="020B0604020202020204" pitchFamily="34" charset="0"/>
              <a:cs typeface="Arial" panose="020B0604020202020204" pitchFamily="34" charset="0"/>
            </a:endParaRPr>
          </a:p>
        </p:txBody>
      </p:sp>
      <p:sp>
        <p:nvSpPr>
          <p:cNvPr id="7" name="TextBox 6"/>
          <p:cNvSpPr txBox="1"/>
          <p:nvPr/>
        </p:nvSpPr>
        <p:spPr>
          <a:xfrm>
            <a:off x="2809712" y="5670256"/>
            <a:ext cx="7119258" cy="400110"/>
          </a:xfrm>
          <a:prstGeom prst="rect">
            <a:avLst/>
          </a:prstGeom>
          <a:noFill/>
        </p:spPr>
        <p:txBody>
          <a:bodyPr wrap="none" rtlCol="0">
            <a:spAutoFit/>
          </a:bodyPr>
          <a:lstStyle/>
          <a:p>
            <a:pPr algn="r" rtl="1"/>
            <a:r>
              <a:rPr lang="fa-IR" sz="2000" b="1" dirty="0" smtClean="0">
                <a:solidFill>
                  <a:srgbClr val="002060"/>
                </a:solidFill>
                <a:cs typeface="B Mitra" panose="00000400000000000000" pitchFamily="2" charset="-78"/>
              </a:rPr>
              <a:t>در این مرحله برای دستیابی به اطلاعات مواد شیمیائی به سراغ </a:t>
            </a:r>
            <a:r>
              <a:rPr lang="en-US" sz="2000" b="1" dirty="0" smtClean="0">
                <a:solidFill>
                  <a:srgbClr val="002060"/>
                </a:solidFill>
                <a:cs typeface="B Mitra" panose="00000400000000000000" pitchFamily="2" charset="-78"/>
              </a:rPr>
              <a:t>MSDS</a:t>
            </a:r>
            <a:r>
              <a:rPr lang="fa-IR" sz="2000" b="1" dirty="0" smtClean="0">
                <a:solidFill>
                  <a:srgbClr val="002060"/>
                </a:solidFill>
                <a:cs typeface="B Mitra" panose="00000400000000000000" pitchFamily="2" charset="-78"/>
              </a:rPr>
              <a:t> ها میرویم.</a:t>
            </a:r>
            <a:endParaRPr lang="en-US" sz="2000" b="1" dirty="0">
              <a:solidFill>
                <a:srgbClr val="002060"/>
              </a:solidFill>
              <a:cs typeface="B Mitra" panose="00000400000000000000" pitchFamily="2" charset="-78"/>
            </a:endParaRPr>
          </a:p>
        </p:txBody>
      </p:sp>
    </p:spTree>
    <p:extLst>
      <p:ext uri="{BB962C8B-B14F-4D97-AF65-F5344CB8AC3E}">
        <p14:creationId xmlns:p14="http://schemas.microsoft.com/office/powerpoint/2010/main" val="30494462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31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2110" y="423987"/>
            <a:ext cx="9752076" cy="5624115"/>
          </a:xfrm>
          <a:prstGeom prst="rect">
            <a:avLst/>
          </a:prstGeom>
          <a:ln>
            <a:solidFill>
              <a:schemeClr val="accent1"/>
            </a:solidFill>
          </a:ln>
          <a:effectLst>
            <a:softEdge rad="112500"/>
          </a:effectLst>
        </p:spPr>
      </p:pic>
    </p:spTree>
    <p:extLst>
      <p:ext uri="{BB962C8B-B14F-4D97-AF65-F5344CB8AC3E}">
        <p14:creationId xmlns:p14="http://schemas.microsoft.com/office/powerpoint/2010/main" val="2056849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E4EDAC-F734-43D9-9E42-5C8B653E5D8E}" type="slidenum">
              <a:rPr lang="en-US" smtClean="0"/>
              <a:t>32</a:t>
            </a:fld>
            <a:endParaRPr lang="en-US"/>
          </a:p>
        </p:txBody>
      </p:sp>
      <p:sp>
        <p:nvSpPr>
          <p:cNvPr id="4" name="Rectangle 3"/>
          <p:cNvSpPr/>
          <p:nvPr/>
        </p:nvSpPr>
        <p:spPr>
          <a:xfrm>
            <a:off x="357188" y="382869"/>
            <a:ext cx="11672887" cy="5772734"/>
          </a:xfrm>
          <a:prstGeom prst="rect">
            <a:avLst/>
          </a:prstGeom>
        </p:spPr>
        <p:txBody>
          <a:bodyPr wrap="square">
            <a:spAutoFit/>
          </a:bodyPr>
          <a:lstStyle/>
          <a:p>
            <a:pPr algn="just" rtl="1">
              <a:lnSpc>
                <a:spcPct val="107000"/>
              </a:lnSpc>
              <a:spcAft>
                <a:spcPts val="0"/>
              </a:spcAft>
            </a:pPr>
            <a:r>
              <a:rPr lang="ar-SA" sz="2300" b="1" dirty="0">
                <a:solidFill>
                  <a:srgbClr val="002060"/>
                </a:solidFill>
                <a:latin typeface="Arial" panose="020B0604020202020204" pitchFamily="34" charset="0"/>
                <a:ea typeface="Times New Roman" panose="02020603050405020304" pitchFamily="18" charset="0"/>
                <a:cs typeface="B Mitra" panose="00000400000000000000" pitchFamily="2" charset="-78"/>
              </a:rPr>
              <a:t>حد مجاز مواجهه بایستی توسط کارشناسان و متخصصان بهداشت حرفه ای مورد استفاده قرارگیرد. این حدود با هدف ارزیابی و کنترل مخاطرات محیط های کاری تعیین شده است </a:t>
            </a:r>
            <a:r>
              <a:rPr lang="fa-IR" sz="2300" b="1" dirty="0" smtClean="0">
                <a:solidFill>
                  <a:srgbClr val="002060"/>
                </a:solidFill>
                <a:latin typeface="Arial" panose="020B0604020202020204" pitchFamily="34" charset="0"/>
                <a:ea typeface="Times New Roman" panose="02020603050405020304" pitchFamily="18" charset="0"/>
                <a:cs typeface="B Mitra" panose="00000400000000000000" pitchFamily="2" charset="-78"/>
              </a:rPr>
              <a:t>.</a:t>
            </a:r>
          </a:p>
          <a:p>
            <a:pPr marL="457200" indent="-457200" algn="just" rtl="1">
              <a:lnSpc>
                <a:spcPct val="107000"/>
              </a:lnSpc>
              <a:spcAft>
                <a:spcPts val="0"/>
              </a:spcAft>
              <a:buFont typeface="+mj-lt"/>
              <a:buAutoNum type="arabicPeriod"/>
            </a:pPr>
            <a:r>
              <a:rPr lang="ar-SA" sz="2300" b="1" dirty="0" smtClean="0">
                <a:solidFill>
                  <a:srgbClr val="FF0000"/>
                </a:solidFill>
                <a:latin typeface="Arial" panose="020B0604020202020204" pitchFamily="34" charset="0"/>
                <a:ea typeface="Times New Roman" panose="02020603050405020304" pitchFamily="18" charset="0"/>
                <a:cs typeface="B Mitra" panose="00000400000000000000" pitchFamily="2" charset="-78"/>
              </a:rPr>
              <a:t>و </a:t>
            </a:r>
            <a:r>
              <a:rPr lang="ar-SA" sz="2300" b="1" dirty="0">
                <a:solidFill>
                  <a:srgbClr val="FF0000"/>
                </a:solidFill>
                <a:latin typeface="Arial" panose="020B0604020202020204" pitchFamily="34" charset="0"/>
                <a:ea typeface="Times New Roman" panose="02020603050405020304" pitchFamily="18" charset="0"/>
                <a:cs typeface="B Mitra" panose="00000400000000000000" pitchFamily="2" charset="-78"/>
              </a:rPr>
              <a:t>نباید در موارد دیگر مثل ارزیابی و کنترل آلودگی هوای مناطق شهری، روستایی یا زیست محیط ی مورد استفاده قرارگیرند</a:t>
            </a:r>
            <a:r>
              <a:rPr lang="ar-SA" sz="2300" b="1" dirty="0" smtClean="0">
                <a:solidFill>
                  <a:srgbClr val="FF0000"/>
                </a:solidFill>
                <a:latin typeface="Arial" panose="020B0604020202020204" pitchFamily="34" charset="0"/>
                <a:ea typeface="Times New Roman" panose="02020603050405020304" pitchFamily="18" charset="0"/>
                <a:cs typeface="B Mitra" panose="00000400000000000000" pitchFamily="2" charset="-78"/>
              </a:rPr>
              <a:t>.</a:t>
            </a:r>
            <a:r>
              <a:rPr lang="fa-IR" sz="2300" b="1" dirty="0" smtClean="0">
                <a:solidFill>
                  <a:srgbClr val="FF0000"/>
                </a:solidFill>
                <a:latin typeface="Arial" panose="020B0604020202020204" pitchFamily="34" charset="0"/>
                <a:ea typeface="Times New Roman" panose="02020603050405020304" pitchFamily="18" charset="0"/>
                <a:cs typeface="B Mitra" panose="00000400000000000000" pitchFamily="2" charset="-78"/>
              </a:rPr>
              <a:t>.</a:t>
            </a:r>
          </a:p>
          <a:p>
            <a:pPr marL="457200" indent="-457200" algn="just" rtl="1">
              <a:lnSpc>
                <a:spcPct val="107000"/>
              </a:lnSpc>
              <a:spcAft>
                <a:spcPts val="0"/>
              </a:spcAft>
              <a:buFont typeface="+mj-lt"/>
              <a:buAutoNum type="arabicPeriod"/>
            </a:pPr>
            <a:r>
              <a:rPr lang="ar-SA" sz="2300" b="1" dirty="0" smtClean="0">
                <a:solidFill>
                  <a:srgbClr val="FF0000"/>
                </a:solidFill>
                <a:latin typeface="Arial" panose="020B0604020202020204" pitchFamily="34" charset="0"/>
                <a:ea typeface="Times New Roman" panose="02020603050405020304" pitchFamily="18" charset="0"/>
                <a:cs typeface="B Mitra" panose="00000400000000000000" pitchFamily="2" charset="-78"/>
              </a:rPr>
              <a:t>همچنین </a:t>
            </a:r>
            <a:r>
              <a:rPr lang="ar-SA" sz="2300" b="1" dirty="0">
                <a:solidFill>
                  <a:srgbClr val="FF0000"/>
                </a:solidFill>
                <a:latin typeface="Arial" panose="020B0604020202020204" pitchFamily="34" charset="0"/>
                <a:ea typeface="Times New Roman" panose="02020603050405020304" pitchFamily="18" charset="0"/>
                <a:cs typeface="B Mitra" panose="00000400000000000000" pitchFamily="2" charset="-78"/>
              </a:rPr>
              <a:t>از این حدود نباید برای برآورد پتانسیل سمیت مواجهه های مداوم و بی وقفه یا دوره های کاری طولانی مدت استفاده نمود. </a:t>
            </a:r>
            <a:endParaRPr lang="fa-IR" sz="2300" b="1" dirty="0" smtClean="0">
              <a:solidFill>
                <a:srgbClr val="FF0000"/>
              </a:solidFill>
              <a:latin typeface="Arial" panose="020B0604020202020204" pitchFamily="34" charset="0"/>
              <a:ea typeface="Times New Roman" panose="02020603050405020304" pitchFamily="18" charset="0"/>
              <a:cs typeface="B Mitra" panose="00000400000000000000" pitchFamily="2" charset="-78"/>
            </a:endParaRPr>
          </a:p>
          <a:p>
            <a:pPr marL="457200" indent="-457200" algn="just" rtl="1">
              <a:lnSpc>
                <a:spcPct val="107000"/>
              </a:lnSpc>
              <a:spcAft>
                <a:spcPts val="0"/>
              </a:spcAft>
              <a:buFont typeface="+mj-lt"/>
              <a:buAutoNum type="arabicPeriod"/>
            </a:pPr>
            <a:r>
              <a:rPr lang="ar-SA" sz="2300" b="1" dirty="0" smtClean="0">
                <a:solidFill>
                  <a:srgbClr val="FF0000"/>
                </a:solidFill>
                <a:latin typeface="Arial" panose="020B0604020202020204" pitchFamily="34" charset="0"/>
                <a:ea typeface="Times New Roman" panose="02020603050405020304" pitchFamily="18" charset="0"/>
                <a:cs typeface="B Mitra" panose="00000400000000000000" pitchFamily="2" charset="-78"/>
              </a:rPr>
              <a:t>از </a:t>
            </a:r>
            <a:r>
              <a:rPr lang="ar-SA" sz="2300" b="1" dirty="0">
                <a:solidFill>
                  <a:srgbClr val="FF0000"/>
                </a:solidFill>
                <a:latin typeface="Arial" panose="020B0604020202020204" pitchFamily="34" charset="0"/>
                <a:ea typeface="Times New Roman" panose="02020603050405020304" pitchFamily="18" charset="0"/>
                <a:cs typeface="B Mitra" panose="00000400000000000000" pitchFamily="2" charset="-78"/>
              </a:rPr>
              <a:t>دیگر موارد ممنوعیت استفاده از حدود مجاز برای اثبات یا رد وجود یک عارضه یا بیماری در افراد است. </a:t>
            </a:r>
            <a:endParaRPr lang="fa-IR" sz="2300" b="1" dirty="0" smtClean="0">
              <a:solidFill>
                <a:srgbClr val="FF0000"/>
              </a:solidFill>
              <a:latin typeface="Arial" panose="020B0604020202020204" pitchFamily="34" charset="0"/>
              <a:ea typeface="Times New Roman" panose="02020603050405020304" pitchFamily="18" charset="0"/>
              <a:cs typeface="B Mitra" panose="00000400000000000000" pitchFamily="2" charset="-78"/>
            </a:endParaRPr>
          </a:p>
          <a:p>
            <a:pPr algn="just" rtl="1">
              <a:lnSpc>
                <a:spcPct val="107000"/>
              </a:lnSpc>
              <a:spcAft>
                <a:spcPts val="0"/>
              </a:spcAft>
            </a:pPr>
            <a:endParaRPr lang="fa-IR" sz="2300" b="1" dirty="0">
              <a:solidFill>
                <a:srgbClr val="002060"/>
              </a:solidFill>
              <a:latin typeface="Arial" panose="020B0604020202020204" pitchFamily="34" charset="0"/>
              <a:ea typeface="Times New Roman" panose="02020603050405020304" pitchFamily="18" charset="0"/>
              <a:cs typeface="B Mitra" panose="00000400000000000000" pitchFamily="2" charset="-78"/>
            </a:endParaRPr>
          </a:p>
          <a:p>
            <a:pPr algn="just" rtl="1">
              <a:lnSpc>
                <a:spcPct val="107000"/>
              </a:lnSpc>
              <a:spcAft>
                <a:spcPts val="0"/>
              </a:spcAft>
            </a:pPr>
            <a:r>
              <a:rPr lang="ar-SA" sz="2300" b="1" dirty="0" smtClean="0">
                <a:solidFill>
                  <a:srgbClr val="002060"/>
                </a:solidFill>
                <a:latin typeface="Arial" panose="020B0604020202020204" pitchFamily="34" charset="0"/>
                <a:ea typeface="Times New Roman" panose="02020603050405020304" pitchFamily="18" charset="0"/>
                <a:cs typeface="B Mitra" panose="00000400000000000000" pitchFamily="2" charset="-78"/>
              </a:rPr>
              <a:t>حد </a:t>
            </a:r>
            <a:r>
              <a:rPr lang="ar-SA" sz="2300" b="1" dirty="0">
                <a:solidFill>
                  <a:srgbClr val="002060"/>
                </a:solidFill>
                <a:latin typeface="Arial" panose="020B0604020202020204" pitchFamily="34" charset="0"/>
                <a:ea typeface="Times New Roman" panose="02020603050405020304" pitchFamily="18" charset="0"/>
                <a:cs typeface="B Mitra" panose="00000400000000000000" pitchFamily="2" charset="-78"/>
              </a:rPr>
              <a:t>مجاز مواجهه شغلی تعیین شده برای عوامل شیمیایی بسته به نوع حد، تعاریف و کاربردهای ویژه دارد</a:t>
            </a:r>
            <a:r>
              <a:rPr lang="ar-SA" sz="2300" b="1" dirty="0" smtClean="0">
                <a:solidFill>
                  <a:srgbClr val="002060"/>
                </a:solidFill>
                <a:latin typeface="Arial" panose="020B0604020202020204" pitchFamily="34" charset="0"/>
                <a:ea typeface="Times New Roman" panose="02020603050405020304" pitchFamily="18" charset="0"/>
                <a:cs typeface="B Mitra" panose="00000400000000000000" pitchFamily="2" charset="-78"/>
              </a:rPr>
              <a:t>.</a:t>
            </a:r>
            <a:endParaRPr lang="en-US" sz="2300" b="1" dirty="0" smtClean="0">
              <a:solidFill>
                <a:srgbClr val="002060"/>
              </a:solidFill>
              <a:latin typeface="Arial" panose="020B0604020202020204" pitchFamily="34" charset="0"/>
              <a:ea typeface="Times New Roman" panose="02020603050405020304" pitchFamily="18" charset="0"/>
              <a:cs typeface="B Mitra" panose="00000400000000000000" pitchFamily="2" charset="-78"/>
            </a:endParaRPr>
          </a:p>
          <a:p>
            <a:pPr algn="just" rtl="1">
              <a:lnSpc>
                <a:spcPct val="107000"/>
              </a:lnSpc>
              <a:spcAft>
                <a:spcPts val="0"/>
              </a:spcAft>
            </a:pPr>
            <a:endParaRPr lang="fa-IR" sz="2300" b="1" dirty="0" smtClean="0">
              <a:solidFill>
                <a:srgbClr val="002060"/>
              </a:solidFill>
              <a:latin typeface="Arial" panose="020B0604020202020204" pitchFamily="34" charset="0"/>
              <a:ea typeface="Times New Roman" panose="02020603050405020304" pitchFamily="18" charset="0"/>
              <a:cs typeface="B Mitra" panose="00000400000000000000" pitchFamily="2" charset="-78"/>
            </a:endParaRPr>
          </a:p>
          <a:p>
            <a:pPr algn="just" rtl="1">
              <a:lnSpc>
                <a:spcPct val="107000"/>
              </a:lnSpc>
            </a:pPr>
            <a:r>
              <a:rPr lang="ar-SA" sz="2300" b="1" dirty="0">
                <a:solidFill>
                  <a:srgbClr val="002060"/>
                </a:solidFill>
                <a:latin typeface="Arial" panose="020B0604020202020204" pitchFamily="34" charset="0"/>
                <a:ea typeface="Times New Roman" panose="02020603050405020304" pitchFamily="18" charset="0"/>
                <a:cs typeface="B Mitra" panose="00000400000000000000" pitchFamily="2" charset="-78"/>
              </a:rPr>
              <a:t>انتظار می </a:t>
            </a:r>
            <a:r>
              <a:rPr lang="ar-SA" sz="2300" b="1" dirty="0" smtClean="0">
                <a:solidFill>
                  <a:srgbClr val="002060"/>
                </a:solidFill>
                <a:latin typeface="Arial" panose="020B0604020202020204" pitchFamily="34" charset="0"/>
                <a:ea typeface="Times New Roman" panose="02020603050405020304" pitchFamily="18" charset="0"/>
                <a:cs typeface="B Mitra" panose="00000400000000000000" pitchFamily="2" charset="-78"/>
              </a:rPr>
              <a:t>رود </a:t>
            </a:r>
            <a:r>
              <a:rPr lang="ar-SA" sz="2300" b="1" dirty="0">
                <a:solidFill>
                  <a:srgbClr val="002060"/>
                </a:solidFill>
                <a:latin typeface="Arial" panose="020B0604020202020204" pitchFamily="34" charset="0"/>
                <a:ea typeface="Times New Roman" panose="02020603050405020304" pitchFamily="18" charset="0"/>
                <a:cs typeface="B Mitra" panose="00000400000000000000" pitchFamily="2" charset="-78"/>
              </a:rPr>
              <a:t>با تأمین شرایط مناسب و اعمال اقدامات کنترلی در محیط های کاری به طوری که منجر به کاهش مواجهه شاغلین با عوامل شیمیایی با غلظت کمتر از حدود مجاز مواجهه آنها گردد، </a:t>
            </a:r>
            <a:r>
              <a:rPr lang="fa-IR" sz="2300" b="1" dirty="0" smtClean="0">
                <a:solidFill>
                  <a:srgbClr val="002060"/>
                </a:solidFill>
                <a:latin typeface="Arial" panose="020B0604020202020204" pitchFamily="34" charset="0"/>
                <a:ea typeface="Times New Roman" panose="02020603050405020304" pitchFamily="18" charset="0"/>
                <a:cs typeface="B Mitra" panose="00000400000000000000" pitchFamily="2" charset="-78"/>
              </a:rPr>
              <a:t>و </a:t>
            </a:r>
            <a:r>
              <a:rPr lang="ar-SA" sz="2300" b="1" dirty="0" smtClean="0">
                <a:solidFill>
                  <a:srgbClr val="002060"/>
                </a:solidFill>
                <a:latin typeface="Arial" panose="020B0604020202020204" pitchFamily="34" charset="0"/>
                <a:ea typeface="Times New Roman" panose="02020603050405020304" pitchFamily="18" charset="0"/>
                <a:cs typeface="B Mitra" panose="00000400000000000000" pitchFamily="2" charset="-78"/>
              </a:rPr>
              <a:t>اثرات </a:t>
            </a:r>
            <a:r>
              <a:rPr lang="ar-SA" sz="2300" b="1" dirty="0">
                <a:solidFill>
                  <a:srgbClr val="002060"/>
                </a:solidFill>
                <a:latin typeface="Arial" panose="020B0604020202020204" pitchFamily="34" charset="0"/>
                <a:ea typeface="Times New Roman" panose="02020603050405020304" pitchFamily="18" charset="0"/>
                <a:cs typeface="B Mitra" panose="00000400000000000000" pitchFamily="2" charset="-78"/>
              </a:rPr>
              <a:t>سوء کوتاه مدت و بلند مدت ناشی از این عوامل در شاغلین ایجاد نگردد. </a:t>
            </a:r>
            <a:endParaRPr lang="fa-IR" sz="2300" b="1" dirty="0" smtClean="0">
              <a:solidFill>
                <a:srgbClr val="002060"/>
              </a:solidFill>
              <a:latin typeface="Arial" panose="020B0604020202020204" pitchFamily="34" charset="0"/>
              <a:ea typeface="Times New Roman" panose="02020603050405020304" pitchFamily="18" charset="0"/>
              <a:cs typeface="B Mitra" panose="00000400000000000000" pitchFamily="2" charset="-78"/>
            </a:endParaRPr>
          </a:p>
          <a:p>
            <a:pPr algn="just" rtl="1">
              <a:lnSpc>
                <a:spcPct val="107000"/>
              </a:lnSpc>
            </a:pPr>
            <a:endParaRPr lang="fa-IR" sz="2300" b="1" dirty="0">
              <a:solidFill>
                <a:srgbClr val="002060"/>
              </a:solidFill>
              <a:latin typeface="Arial" panose="020B0604020202020204" pitchFamily="34" charset="0"/>
              <a:ea typeface="Times New Roman" panose="02020603050405020304" pitchFamily="18" charset="0"/>
              <a:cs typeface="B Mitra" panose="00000400000000000000" pitchFamily="2" charset="-78"/>
            </a:endParaRPr>
          </a:p>
          <a:p>
            <a:pPr algn="just" rtl="1">
              <a:lnSpc>
                <a:spcPct val="107000"/>
              </a:lnSpc>
              <a:spcAft>
                <a:spcPts val="0"/>
              </a:spcAft>
            </a:pPr>
            <a:endParaRPr lang="en-US" sz="2300" b="1"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64725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E4EDAC-F734-43D9-9E42-5C8B653E5D8E}" type="slidenum">
              <a:rPr lang="en-US" smtClean="0"/>
              <a:t>33</a:t>
            </a:fld>
            <a:endParaRPr lang="en-US"/>
          </a:p>
        </p:txBody>
      </p:sp>
      <p:sp>
        <p:nvSpPr>
          <p:cNvPr id="3" name="Rectangle 2"/>
          <p:cNvSpPr/>
          <p:nvPr/>
        </p:nvSpPr>
        <p:spPr>
          <a:xfrm>
            <a:off x="428625" y="2984826"/>
            <a:ext cx="11287125" cy="1607107"/>
          </a:xfrm>
          <a:prstGeom prst="rect">
            <a:avLst/>
          </a:prstGeom>
        </p:spPr>
        <p:txBody>
          <a:bodyPr wrap="square">
            <a:spAutoFit/>
          </a:bodyPr>
          <a:lstStyle/>
          <a:p>
            <a:pPr algn="ctr" rtl="1">
              <a:lnSpc>
                <a:spcPct val="107000"/>
              </a:lnSpc>
              <a:spcAft>
                <a:spcPts val="0"/>
              </a:spcAft>
            </a:pPr>
            <a:r>
              <a:rPr lang="ar-SA" sz="2300" b="1" dirty="0">
                <a:latin typeface="Arial" panose="020B0604020202020204" pitchFamily="34" charset="0"/>
                <a:ea typeface="Times New Roman" panose="02020603050405020304" pitchFamily="18" charset="0"/>
                <a:cs typeface="B Mitra" panose="00000400000000000000" pitchFamily="2" charset="-78"/>
              </a:rPr>
              <a:t>در این موارد، </a:t>
            </a:r>
            <a:r>
              <a:rPr lang="ar-SA" sz="2300" b="1" dirty="0" smtClean="0">
                <a:latin typeface="Arial" panose="020B0604020202020204" pitchFamily="34" charset="0"/>
                <a:ea typeface="Times New Roman" panose="02020603050405020304" pitchFamily="18" charset="0"/>
                <a:cs typeface="B Mitra" panose="00000400000000000000" pitchFamily="2" charset="-78"/>
              </a:rPr>
              <a:t>متخص</a:t>
            </a:r>
            <a:r>
              <a:rPr lang="fa-IR" sz="2300" b="1" dirty="0" smtClean="0">
                <a:latin typeface="Arial" panose="020B0604020202020204" pitchFamily="34" charset="0"/>
                <a:ea typeface="Times New Roman" panose="02020603050405020304" pitchFamily="18" charset="0"/>
                <a:cs typeface="B Mitra" panose="00000400000000000000" pitchFamily="2" charset="-78"/>
              </a:rPr>
              <a:t>ص</a:t>
            </a:r>
            <a:r>
              <a:rPr lang="ar-SA" sz="2300" b="1" dirty="0" smtClean="0">
                <a:latin typeface="Arial" panose="020B0604020202020204" pitchFamily="34" charset="0"/>
                <a:ea typeface="Times New Roman" panose="02020603050405020304" pitchFamily="18" charset="0"/>
                <a:cs typeface="B Mitra" panose="00000400000000000000" pitchFamily="2" charset="-78"/>
              </a:rPr>
              <a:t> </a:t>
            </a:r>
            <a:r>
              <a:rPr lang="ar-SA" sz="2300" b="1" dirty="0">
                <a:latin typeface="Arial" panose="020B0604020202020204" pitchFamily="34" charset="0"/>
                <a:ea typeface="Times New Roman" panose="02020603050405020304" pitchFamily="18" charset="0"/>
                <a:cs typeface="B Mitra" panose="00000400000000000000" pitchFamily="2" charset="-78"/>
              </a:rPr>
              <a:t>طب کار بایستی این گروه از افراد را شناسایی و تحت مراقبت ویژه قرار دهند. بنابراین هرچند ملاحظات کافی برای تدوین این حدود مجاز اعمال شده است اما باید در نظر داشت که حدود اعلام شده مرز قطعی بین ایمنی و خطر مواجهه شغلی با مواد شیمیایی نمی باشد و همواره باید جانب احتیاط را مراعات نمود و عقل ومنطق حکم می کند که غلظت تمام آلاینده های هوای محیط کار در پایین ترین سطح ممکن کنترل شود.</a:t>
            </a:r>
            <a:endParaRPr lang="en-US" sz="23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928688" y="606202"/>
            <a:ext cx="9858375" cy="1228413"/>
          </a:xfrm>
          <a:prstGeom prst="rect">
            <a:avLst/>
          </a:prstGeom>
        </p:spPr>
        <p:txBody>
          <a:bodyPr wrap="square">
            <a:spAutoFit/>
          </a:bodyPr>
          <a:lstStyle/>
          <a:p>
            <a:pPr algn="ctr" rtl="1">
              <a:lnSpc>
                <a:spcPct val="107000"/>
              </a:lnSpc>
            </a:pPr>
            <a:r>
              <a:rPr lang="ar-SA" sz="2300" b="1" dirty="0">
                <a:solidFill>
                  <a:srgbClr val="0070C0"/>
                </a:solidFill>
                <a:latin typeface="Arial" panose="020B0604020202020204" pitchFamily="34" charset="0"/>
                <a:ea typeface="Times New Roman" panose="02020603050405020304" pitchFamily="18" charset="0"/>
                <a:cs typeface="B Mitra" panose="00000400000000000000" pitchFamily="2" charset="-78"/>
              </a:rPr>
              <a:t>به دلایل مختلف از جمله تفاوت در حساسیت و آسیب پذیری افراد، ممکن است بخش کوچکی از شاغلین در اثر مواجهه با مقادیر معادل و یا حتی کمتر از حد تعیین شده دچار عوارض جزئی، بیماری یا عارضه جدی و تشدید یا پیشرفت عوارض و و بیماری های قبلی شوند.</a:t>
            </a:r>
            <a:endParaRPr lang="en-US" sz="2300" b="1" dirty="0">
              <a:solidFill>
                <a:srgbClr val="0070C0"/>
              </a:solidFill>
              <a:latin typeface="Arial" panose="020B0604020202020204" pitchFamily="34" charset="0"/>
              <a:ea typeface="Times New Roman" panose="02020603050405020304" pitchFamily="18" charset="0"/>
              <a:cs typeface="B Mitra" panose="00000400000000000000" pitchFamily="2" charset="-78"/>
            </a:endParaRPr>
          </a:p>
        </p:txBody>
      </p:sp>
    </p:spTree>
    <p:extLst>
      <p:ext uri="{BB962C8B-B14F-4D97-AF65-F5344CB8AC3E}">
        <p14:creationId xmlns:p14="http://schemas.microsoft.com/office/powerpoint/2010/main" val="250164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E4EDAC-F734-43D9-9E42-5C8B653E5D8E}" type="slidenum">
              <a:rPr lang="en-US" smtClean="0"/>
              <a:t>34</a:t>
            </a:fld>
            <a:endParaRPr lang="en-US"/>
          </a:p>
        </p:txBody>
      </p:sp>
      <p:pic>
        <p:nvPicPr>
          <p:cNvPr id="3" name="Picture 2"/>
          <p:cNvPicPr>
            <a:picLocks noChangeAspect="1"/>
          </p:cNvPicPr>
          <p:nvPr/>
        </p:nvPicPr>
        <p:blipFill>
          <a:blip r:embed="rId2">
            <a:biLevel thresh="75000"/>
          </a:blip>
          <a:stretch>
            <a:fillRect/>
          </a:stretch>
        </p:blipFill>
        <p:spPr>
          <a:xfrm>
            <a:off x="1133473" y="590549"/>
            <a:ext cx="9439275" cy="3248025"/>
          </a:xfrm>
          <a:prstGeom prst="rect">
            <a:avLst/>
          </a:prstGeom>
          <a:ln w="38100" cap="sq">
            <a:solidFill>
              <a:schemeClr val="accent1"/>
            </a:solidFill>
            <a:miter lim="800000"/>
          </a:ln>
          <a:effectLst>
            <a:outerShdw blurRad="57150" dist="50800" dir="2700000" algn="tl" rotWithShape="0">
              <a:srgbClr val="000000">
                <a:alpha val="40000"/>
              </a:srgbClr>
            </a:outerShdw>
          </a:effectLst>
        </p:spPr>
      </p:pic>
      <p:cxnSp>
        <p:nvCxnSpPr>
          <p:cNvPr id="5" name="Straight Connector 4"/>
          <p:cNvCxnSpPr/>
          <p:nvPr/>
        </p:nvCxnSpPr>
        <p:spPr>
          <a:xfrm>
            <a:off x="1485900" y="1628775"/>
            <a:ext cx="1400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286125" y="2138364"/>
            <a:ext cx="7096125" cy="476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3378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E4EDAC-F734-43D9-9E42-5C8B653E5D8E}" type="slidenum">
              <a:rPr lang="en-US" smtClean="0"/>
              <a:t>35</a:t>
            </a:fld>
            <a:endParaRPr lang="en-US"/>
          </a:p>
        </p:txBody>
      </p:sp>
      <p:sp>
        <p:nvSpPr>
          <p:cNvPr id="4" name="TextBox 3"/>
          <p:cNvSpPr txBox="1"/>
          <p:nvPr/>
        </p:nvSpPr>
        <p:spPr>
          <a:xfrm>
            <a:off x="4051339" y="19497"/>
            <a:ext cx="4559261" cy="707886"/>
          </a:xfrm>
          <a:prstGeom prst="rect">
            <a:avLst/>
          </a:prstGeom>
          <a:noFill/>
        </p:spPr>
        <p:txBody>
          <a:bodyPr wrap="none" rtlCol="0">
            <a:spAutoFit/>
          </a:bodyPr>
          <a:lstStyle/>
          <a:p>
            <a:r>
              <a:rPr lang="fa-IR" sz="4000" dirty="0" smtClean="0">
                <a:solidFill>
                  <a:srgbClr val="002060"/>
                </a:solidFill>
                <a:cs typeface="B Titr" panose="00000700000000000000" pitchFamily="2" charset="-78"/>
              </a:rPr>
              <a:t>حدود مجاز مواجه شغلی</a:t>
            </a:r>
            <a:endParaRPr lang="en-US" sz="4000" dirty="0">
              <a:solidFill>
                <a:srgbClr val="002060"/>
              </a:solidFill>
              <a:cs typeface="B Titr" panose="00000700000000000000" pitchFamily="2" charset="-78"/>
            </a:endParaRPr>
          </a:p>
        </p:txBody>
      </p:sp>
      <p:pic>
        <p:nvPicPr>
          <p:cNvPr id="5" name="Picture 4"/>
          <p:cNvPicPr>
            <a:picLocks noChangeAspect="1"/>
          </p:cNvPicPr>
          <p:nvPr/>
        </p:nvPicPr>
        <p:blipFill>
          <a:blip r:embed="rId2"/>
          <a:stretch>
            <a:fillRect/>
          </a:stretch>
        </p:blipFill>
        <p:spPr>
          <a:xfrm>
            <a:off x="1744608" y="3050757"/>
            <a:ext cx="10144125" cy="1019175"/>
          </a:xfrm>
          <a:prstGeom prst="rect">
            <a:avLst/>
          </a:prstGeom>
          <a:ln w="38100">
            <a:solidFill>
              <a:srgbClr val="0070C0"/>
            </a:solidFill>
          </a:ln>
        </p:spPr>
      </p:pic>
      <p:pic>
        <p:nvPicPr>
          <p:cNvPr id="6" name="Picture 5"/>
          <p:cNvPicPr>
            <a:picLocks noChangeAspect="1"/>
          </p:cNvPicPr>
          <p:nvPr/>
        </p:nvPicPr>
        <p:blipFill>
          <a:blip r:embed="rId3"/>
          <a:stretch>
            <a:fillRect/>
          </a:stretch>
        </p:blipFill>
        <p:spPr>
          <a:xfrm>
            <a:off x="1058808" y="4391828"/>
            <a:ext cx="10829925" cy="866775"/>
          </a:xfrm>
          <a:prstGeom prst="rect">
            <a:avLst/>
          </a:prstGeom>
          <a:ln w="38100">
            <a:solidFill>
              <a:srgbClr val="0070C0"/>
            </a:solidFill>
          </a:ln>
        </p:spPr>
      </p:pic>
      <p:pic>
        <p:nvPicPr>
          <p:cNvPr id="7" name="Picture 6"/>
          <p:cNvPicPr>
            <a:picLocks noChangeAspect="1"/>
          </p:cNvPicPr>
          <p:nvPr/>
        </p:nvPicPr>
        <p:blipFill>
          <a:blip r:embed="rId4"/>
          <a:stretch>
            <a:fillRect/>
          </a:stretch>
        </p:blipFill>
        <p:spPr>
          <a:xfrm>
            <a:off x="1909762" y="5518552"/>
            <a:ext cx="7886700" cy="971550"/>
          </a:xfrm>
          <a:prstGeom prst="rect">
            <a:avLst/>
          </a:prstGeom>
          <a:ln w="38100">
            <a:solidFill>
              <a:srgbClr val="FF0000"/>
            </a:solidFill>
          </a:ln>
        </p:spPr>
      </p:pic>
      <p:pic>
        <p:nvPicPr>
          <p:cNvPr id="3" name="Picture 2"/>
          <p:cNvPicPr>
            <a:picLocks noChangeAspect="1"/>
          </p:cNvPicPr>
          <p:nvPr/>
        </p:nvPicPr>
        <p:blipFill>
          <a:blip r:embed="rId5"/>
          <a:stretch>
            <a:fillRect/>
          </a:stretch>
        </p:blipFill>
        <p:spPr>
          <a:xfrm>
            <a:off x="6449958" y="776370"/>
            <a:ext cx="5438775" cy="2124075"/>
          </a:xfrm>
          <a:prstGeom prst="rect">
            <a:avLst/>
          </a:prstGeom>
          <a:ln w="76200">
            <a:solidFill>
              <a:schemeClr val="accent1"/>
            </a:solidFill>
          </a:ln>
          <a:effectLst>
            <a:softEdge rad="112500"/>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955" y="244929"/>
            <a:ext cx="3526784" cy="2346914"/>
          </a:xfrm>
          <a:prstGeom prst="rect">
            <a:avLst/>
          </a:prstGeom>
        </p:spPr>
      </p:pic>
    </p:spTree>
    <p:extLst>
      <p:ext uri="{BB962C8B-B14F-4D97-AF65-F5344CB8AC3E}">
        <p14:creationId xmlns:p14="http://schemas.microsoft.com/office/powerpoint/2010/main" val="22959495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E4EDAC-F734-43D9-9E42-5C8B653E5D8E}" type="slidenum">
              <a:rPr lang="en-US" smtClean="0"/>
              <a:t>36</a:t>
            </a:fld>
            <a:endParaRPr lang="en-US"/>
          </a:p>
        </p:txBody>
      </p:sp>
      <p:pic>
        <p:nvPicPr>
          <p:cNvPr id="3" name="Picture 2"/>
          <p:cNvPicPr>
            <a:picLocks noChangeAspect="1"/>
          </p:cNvPicPr>
          <p:nvPr/>
        </p:nvPicPr>
        <p:blipFill>
          <a:blip r:embed="rId2"/>
          <a:stretch>
            <a:fillRect/>
          </a:stretch>
        </p:blipFill>
        <p:spPr>
          <a:xfrm>
            <a:off x="359228" y="1583873"/>
            <a:ext cx="11419107" cy="2506634"/>
          </a:xfrm>
          <a:prstGeom prst="rect">
            <a:avLst/>
          </a:prstGeom>
          <a:ln w="57150">
            <a:solidFill>
              <a:srgbClr val="0070C0"/>
            </a:solidFill>
          </a:ln>
          <a:effectLst>
            <a:softEdge rad="112500"/>
          </a:effectLst>
        </p:spPr>
      </p:pic>
    </p:spTree>
    <p:extLst>
      <p:ext uri="{BB962C8B-B14F-4D97-AF65-F5344CB8AC3E}">
        <p14:creationId xmlns:p14="http://schemas.microsoft.com/office/powerpoint/2010/main" val="2638125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37</a:t>
            </a:fld>
            <a:endParaRPr lang="en-US" dirty="0"/>
          </a:p>
        </p:txBody>
      </p:sp>
      <p:pic>
        <p:nvPicPr>
          <p:cNvPr id="5" name="Picture 4"/>
          <p:cNvPicPr>
            <a:picLocks noChangeAspect="1"/>
          </p:cNvPicPr>
          <p:nvPr/>
        </p:nvPicPr>
        <p:blipFill>
          <a:blip r:embed="rId2"/>
          <a:stretch>
            <a:fillRect/>
          </a:stretch>
        </p:blipFill>
        <p:spPr>
          <a:xfrm>
            <a:off x="1060421" y="756103"/>
            <a:ext cx="9889927" cy="5122182"/>
          </a:xfrm>
          <a:prstGeom prst="rect">
            <a:avLst/>
          </a:prstGeom>
          <a:ln w="76200">
            <a:solidFill>
              <a:schemeClr val="accent1"/>
            </a:solidFill>
          </a:ln>
          <a:effectLst>
            <a:softEdge rad="112500"/>
          </a:effectLst>
        </p:spPr>
      </p:pic>
    </p:spTree>
    <p:extLst>
      <p:ext uri="{BB962C8B-B14F-4D97-AF65-F5344CB8AC3E}">
        <p14:creationId xmlns:p14="http://schemas.microsoft.com/office/powerpoint/2010/main" val="1287879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38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3944" y="646112"/>
            <a:ext cx="7605703" cy="5710238"/>
          </a:xfrm>
          <a:prstGeom prst="rect">
            <a:avLst/>
          </a:prstGeom>
          <a:ln w="76200">
            <a:solidFill>
              <a:schemeClr val="accent1"/>
            </a:solidFill>
          </a:ln>
          <a:effectLst>
            <a:softEdge rad="112500"/>
          </a:effectLst>
        </p:spPr>
      </p:pic>
    </p:spTree>
    <p:extLst>
      <p:ext uri="{BB962C8B-B14F-4D97-AF65-F5344CB8AC3E}">
        <p14:creationId xmlns:p14="http://schemas.microsoft.com/office/powerpoint/2010/main" val="1408231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39</a:t>
            </a:fld>
            <a:endParaRPr lang="en-US" dirty="0"/>
          </a:p>
        </p:txBody>
      </p:sp>
      <p:pic>
        <p:nvPicPr>
          <p:cNvPr id="5" name="Picture 4"/>
          <p:cNvPicPr>
            <a:picLocks noChangeAspect="1"/>
          </p:cNvPicPr>
          <p:nvPr/>
        </p:nvPicPr>
        <p:blipFill>
          <a:blip r:embed="rId2"/>
          <a:stretch>
            <a:fillRect/>
          </a:stretch>
        </p:blipFill>
        <p:spPr>
          <a:xfrm>
            <a:off x="1992621" y="817109"/>
            <a:ext cx="8250836" cy="4837113"/>
          </a:xfrm>
          <a:prstGeom prst="rect">
            <a:avLst/>
          </a:prstGeom>
          <a:ln w="76200">
            <a:solidFill>
              <a:schemeClr val="accent1"/>
            </a:solidFill>
          </a:ln>
          <a:effectLst>
            <a:softEdge rad="112500"/>
          </a:effectLst>
        </p:spPr>
      </p:pic>
    </p:spTree>
    <p:extLst>
      <p:ext uri="{BB962C8B-B14F-4D97-AF65-F5344CB8AC3E}">
        <p14:creationId xmlns:p14="http://schemas.microsoft.com/office/powerpoint/2010/main" val="1113035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538287" y="285750"/>
            <a:ext cx="9201150" cy="2933700"/>
          </a:xfrm>
          <a:prstGeom prst="rect">
            <a:avLst/>
          </a:prstGeom>
          <a:ln w="76200">
            <a:solidFill>
              <a:schemeClr val="accent1"/>
            </a:solidFill>
          </a:ln>
          <a:effectLst>
            <a:softEdge rad="112500"/>
          </a:effectLst>
        </p:spPr>
      </p:pic>
      <p:sp>
        <p:nvSpPr>
          <p:cNvPr id="7" name="Rectangle 6"/>
          <p:cNvSpPr/>
          <p:nvPr/>
        </p:nvSpPr>
        <p:spPr>
          <a:xfrm>
            <a:off x="1845468" y="285750"/>
            <a:ext cx="8586787" cy="5207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552" y="3505809"/>
            <a:ext cx="4556164" cy="3033103"/>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9339" y="3505809"/>
            <a:ext cx="5224462" cy="2930922"/>
          </a:xfrm>
          <a:prstGeom prst="rect">
            <a:avLst/>
          </a:prstGeom>
        </p:spPr>
      </p:pic>
    </p:spTree>
    <p:extLst>
      <p:ext uri="{BB962C8B-B14F-4D97-AF65-F5344CB8AC3E}">
        <p14:creationId xmlns:p14="http://schemas.microsoft.com/office/powerpoint/2010/main" val="18831857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E4EDAC-F734-43D9-9E42-5C8B653E5D8E}" type="slidenum">
              <a:rPr lang="en-US" smtClean="0"/>
              <a:t>40</a:t>
            </a:fld>
            <a:endParaRPr lang="en-US"/>
          </a:p>
        </p:txBody>
      </p:sp>
      <p:pic>
        <p:nvPicPr>
          <p:cNvPr id="3" name="Picture 2"/>
          <p:cNvPicPr>
            <a:picLocks noChangeAspect="1"/>
          </p:cNvPicPr>
          <p:nvPr/>
        </p:nvPicPr>
        <p:blipFill>
          <a:blip r:embed="rId2"/>
          <a:stretch>
            <a:fillRect/>
          </a:stretch>
        </p:blipFill>
        <p:spPr>
          <a:xfrm>
            <a:off x="1247775" y="933450"/>
            <a:ext cx="9696450" cy="4991100"/>
          </a:xfrm>
          <a:prstGeom prst="rect">
            <a:avLst/>
          </a:prstGeom>
          <a:ln w="76200">
            <a:solidFill>
              <a:srgbClr val="0070C0"/>
            </a:solidFill>
          </a:ln>
          <a:effectLst>
            <a:softEdge rad="112500"/>
          </a:effectLst>
        </p:spPr>
      </p:pic>
    </p:spTree>
    <p:extLst>
      <p:ext uri="{BB962C8B-B14F-4D97-AF65-F5344CB8AC3E}">
        <p14:creationId xmlns:p14="http://schemas.microsoft.com/office/powerpoint/2010/main" val="8710645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E4EDAC-F734-43D9-9E42-5C8B653E5D8E}" type="slidenum">
              <a:rPr lang="en-US" smtClean="0"/>
              <a:t>41</a:t>
            </a:fld>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42987" y="194356"/>
            <a:ext cx="9744075" cy="6344556"/>
          </a:xfrm>
          <a:prstGeom prst="rect">
            <a:avLst/>
          </a:prstGeom>
          <a:ln w="76200">
            <a:solidFill>
              <a:srgbClr val="0070C0"/>
            </a:solidFill>
          </a:ln>
          <a:effectLst>
            <a:softEdge rad="112500"/>
          </a:effectLst>
        </p:spPr>
      </p:pic>
    </p:spTree>
    <p:extLst>
      <p:ext uri="{BB962C8B-B14F-4D97-AF65-F5344CB8AC3E}">
        <p14:creationId xmlns:p14="http://schemas.microsoft.com/office/powerpoint/2010/main" val="15640481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E4EDAC-F734-43D9-9E42-5C8B653E5D8E}" type="slidenum">
              <a:rPr lang="en-US" smtClean="0"/>
              <a:t>42</a:t>
            </a:fld>
            <a:endParaRPr lang="en-US"/>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285874" y="519113"/>
            <a:ext cx="9534525" cy="4705350"/>
          </a:xfrm>
          <a:prstGeom prst="rect">
            <a:avLst/>
          </a:prstGeom>
          <a:ln w="57150" cap="sq">
            <a:solidFill>
              <a:srgbClr val="0070C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2178723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E4EDAC-F734-43D9-9E42-5C8B653E5D8E}" type="slidenum">
              <a:rPr lang="en-US" smtClean="0"/>
              <a:t>43</a:t>
            </a:fld>
            <a:endParaRPr lang="en-US"/>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323688" y="231775"/>
            <a:ext cx="9406224" cy="6124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6204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CE4EDAC-F734-43D9-9E42-5C8B653E5D8E}" type="slidenum">
              <a:rPr lang="en-US" smtClean="0"/>
              <a:t>44</a:t>
            </a:fld>
            <a:endParaRPr lang="en-US"/>
          </a:p>
        </p:txBody>
      </p:sp>
      <p:pic>
        <p:nvPicPr>
          <p:cNvPr id="4" name="Picture 3"/>
          <p:cNvPicPr>
            <a:picLocks noChangeAspect="1"/>
          </p:cNvPicPr>
          <p:nvPr/>
        </p:nvPicPr>
        <p:blipFill>
          <a:blip r:embed="rId2"/>
          <a:stretch>
            <a:fillRect/>
          </a:stretch>
        </p:blipFill>
        <p:spPr>
          <a:xfrm>
            <a:off x="788496" y="547688"/>
            <a:ext cx="10565304" cy="5410201"/>
          </a:xfrm>
          <a:prstGeom prst="rect">
            <a:avLst/>
          </a:prstGeom>
          <a:ln w="5715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945460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45</a:t>
            </a:fld>
            <a:endParaRPr lang="en-US" dirty="0"/>
          </a:p>
        </p:txBody>
      </p:sp>
      <p:pic>
        <p:nvPicPr>
          <p:cNvPr id="5" name="Picture 4"/>
          <p:cNvPicPr>
            <a:picLocks noChangeAspect="1"/>
          </p:cNvPicPr>
          <p:nvPr/>
        </p:nvPicPr>
        <p:blipFill>
          <a:blip r:embed="rId2"/>
          <a:stretch>
            <a:fillRect/>
          </a:stretch>
        </p:blipFill>
        <p:spPr>
          <a:xfrm>
            <a:off x="326570" y="1850572"/>
            <a:ext cx="11702143" cy="1891255"/>
          </a:xfrm>
          <a:prstGeom prst="rect">
            <a:avLst/>
          </a:prstGeom>
          <a:ln w="76200">
            <a:solidFill>
              <a:schemeClr val="accent1"/>
            </a:solidFill>
          </a:ln>
          <a:effectLst>
            <a:softEdge rad="112500"/>
          </a:effectLst>
        </p:spPr>
      </p:pic>
    </p:spTree>
    <p:extLst>
      <p:ext uri="{BB962C8B-B14F-4D97-AF65-F5344CB8AC3E}">
        <p14:creationId xmlns:p14="http://schemas.microsoft.com/office/powerpoint/2010/main" val="10130545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46</a:t>
            </a:fld>
            <a:endParaRPr lang="en-US" dirty="0"/>
          </a:p>
        </p:txBody>
      </p:sp>
      <p:pic>
        <p:nvPicPr>
          <p:cNvPr id="2" name="Picture 1"/>
          <p:cNvPicPr>
            <a:picLocks noChangeAspect="1"/>
          </p:cNvPicPr>
          <p:nvPr/>
        </p:nvPicPr>
        <p:blipFill>
          <a:blip r:embed="rId2"/>
          <a:stretch>
            <a:fillRect/>
          </a:stretch>
        </p:blipFill>
        <p:spPr>
          <a:xfrm>
            <a:off x="1309007" y="644978"/>
            <a:ext cx="9582150" cy="4743450"/>
          </a:xfrm>
          <a:prstGeom prst="rect">
            <a:avLst/>
          </a:prstGeom>
          <a:ln>
            <a:noFill/>
          </a:ln>
          <a:effectLst>
            <a:softEdge rad="112500"/>
          </a:effectLst>
        </p:spPr>
      </p:pic>
    </p:spTree>
    <p:extLst>
      <p:ext uri="{BB962C8B-B14F-4D97-AF65-F5344CB8AC3E}">
        <p14:creationId xmlns:p14="http://schemas.microsoft.com/office/powerpoint/2010/main" val="821880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47</a:t>
            </a:fld>
            <a:endParaRPr lang="en-US" dirty="0"/>
          </a:p>
        </p:txBody>
      </p:sp>
      <p:pic>
        <p:nvPicPr>
          <p:cNvPr id="2" name="Picture 1"/>
          <p:cNvPicPr>
            <a:picLocks noChangeAspect="1"/>
          </p:cNvPicPr>
          <p:nvPr/>
        </p:nvPicPr>
        <p:blipFill>
          <a:blip r:embed="rId2"/>
          <a:stretch>
            <a:fillRect/>
          </a:stretch>
        </p:blipFill>
        <p:spPr>
          <a:xfrm>
            <a:off x="566738" y="79375"/>
            <a:ext cx="11287125" cy="4333875"/>
          </a:xfrm>
          <a:prstGeom prst="rect">
            <a:avLst/>
          </a:prstGeom>
        </p:spPr>
      </p:pic>
      <p:pic>
        <p:nvPicPr>
          <p:cNvPr id="3" name="Picture 2"/>
          <p:cNvPicPr>
            <a:picLocks noChangeAspect="1"/>
          </p:cNvPicPr>
          <p:nvPr/>
        </p:nvPicPr>
        <p:blipFill>
          <a:blip r:embed="rId3"/>
          <a:stretch>
            <a:fillRect/>
          </a:stretch>
        </p:blipFill>
        <p:spPr>
          <a:xfrm>
            <a:off x="966787" y="4737100"/>
            <a:ext cx="10487025" cy="1295400"/>
          </a:xfrm>
          <a:prstGeom prst="rect">
            <a:avLst/>
          </a:prstGeom>
          <a:ln w="76200">
            <a:solidFill>
              <a:schemeClr val="tx1"/>
            </a:solidFill>
          </a:ln>
          <a:effectLst>
            <a:softEdge rad="112500"/>
          </a:effectLst>
        </p:spPr>
      </p:pic>
    </p:spTree>
    <p:extLst>
      <p:ext uri="{BB962C8B-B14F-4D97-AF65-F5344CB8AC3E}">
        <p14:creationId xmlns:p14="http://schemas.microsoft.com/office/powerpoint/2010/main" val="27381318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48</a:t>
            </a:fld>
            <a:endParaRPr lang="en-US" dirty="0"/>
          </a:p>
        </p:txBody>
      </p:sp>
      <p:pic>
        <p:nvPicPr>
          <p:cNvPr id="3" name="Picture 2"/>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414338" y="0"/>
            <a:ext cx="11244262" cy="6552744"/>
          </a:xfrm>
          <a:prstGeom prst="rect">
            <a:avLst/>
          </a:prstGeom>
        </p:spPr>
      </p:pic>
    </p:spTree>
    <p:extLst>
      <p:ext uri="{BB962C8B-B14F-4D97-AF65-F5344CB8AC3E}">
        <p14:creationId xmlns:p14="http://schemas.microsoft.com/office/powerpoint/2010/main" val="1060376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49</a:t>
            </a:fld>
            <a:endParaRPr lang="en-US" dirty="0"/>
          </a:p>
        </p:txBody>
      </p:sp>
      <p:pic>
        <p:nvPicPr>
          <p:cNvPr id="2" name="Picture 1"/>
          <p:cNvPicPr>
            <a:picLocks noChangeAspect="1"/>
          </p:cNvPicPr>
          <p:nvPr/>
        </p:nvPicPr>
        <p:blipFill>
          <a:blip r:embed="rId2"/>
          <a:stretch>
            <a:fillRect/>
          </a:stretch>
        </p:blipFill>
        <p:spPr>
          <a:xfrm>
            <a:off x="354152" y="1439636"/>
            <a:ext cx="11470455" cy="1728107"/>
          </a:xfrm>
          <a:prstGeom prst="rect">
            <a:avLst/>
          </a:prstGeom>
          <a:ln w="76200">
            <a:solidFill>
              <a:schemeClr val="accent1"/>
            </a:solidFill>
          </a:ln>
          <a:effectLst>
            <a:softEdge rad="112500"/>
          </a:effectLst>
        </p:spPr>
      </p:pic>
    </p:spTree>
    <p:extLst>
      <p:ext uri="{BB962C8B-B14F-4D97-AF65-F5344CB8AC3E}">
        <p14:creationId xmlns:p14="http://schemas.microsoft.com/office/powerpoint/2010/main" val="231348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070" y="0"/>
            <a:ext cx="11321143" cy="3170099"/>
          </a:xfrm>
          <a:prstGeom prst="rect">
            <a:avLst/>
          </a:prstGeom>
        </p:spPr>
        <p:txBody>
          <a:bodyPr wrap="square">
            <a:spAutoFit/>
          </a:bodyPr>
          <a:lstStyle/>
          <a:p>
            <a:pPr algn="r" rtl="1"/>
            <a:r>
              <a:rPr lang="fa-IR" sz="4000" b="1" dirty="0" smtClean="0">
                <a:cs typeface="B Mitra" panose="00000400000000000000" pitchFamily="2" charset="-78"/>
              </a:rPr>
              <a:t>هدف کارگاه:</a:t>
            </a:r>
            <a:r>
              <a:rPr lang="fa-IR" sz="4000" dirty="0">
                <a:cs typeface="B Mitra" panose="00000400000000000000" pitchFamily="2" charset="-78"/>
              </a:rPr>
              <a:t/>
            </a:r>
            <a:br>
              <a:rPr lang="fa-IR" sz="4000" dirty="0">
                <a:cs typeface="B Mitra" panose="00000400000000000000" pitchFamily="2" charset="-78"/>
              </a:rPr>
            </a:br>
            <a:r>
              <a:rPr lang="fa-IR" sz="4000" dirty="0">
                <a:cs typeface="B Mitra" panose="00000400000000000000" pitchFamily="2" charset="-78"/>
              </a:rPr>
              <a:t>  </a:t>
            </a:r>
            <a:br>
              <a:rPr lang="fa-IR" sz="4000" dirty="0">
                <a:cs typeface="B Mitra" panose="00000400000000000000" pitchFamily="2" charset="-78"/>
              </a:rPr>
            </a:br>
            <a:r>
              <a:rPr lang="fa-IR" sz="4000" dirty="0">
                <a:cs typeface="B Mitra" panose="00000400000000000000" pitchFamily="2" charset="-78"/>
              </a:rPr>
              <a:t>پس از اتمام این </a:t>
            </a:r>
            <a:r>
              <a:rPr lang="fa-IR" sz="4000" dirty="0" smtClean="0">
                <a:cs typeface="B Mitra" panose="00000400000000000000" pitchFamily="2" charset="-78"/>
              </a:rPr>
              <a:t>کارگاه، انتظار می رود که </a:t>
            </a:r>
          </a:p>
          <a:p>
            <a:pPr marL="742950" indent="-742950" algn="r" rtl="1">
              <a:buFont typeface="+mj-lt"/>
              <a:buAutoNum type="arabicPeriod"/>
            </a:pPr>
            <a:r>
              <a:rPr lang="fa-IR" sz="4000" dirty="0" smtClean="0">
                <a:cs typeface="B Mitra" panose="00000400000000000000" pitchFamily="2" charset="-78"/>
              </a:rPr>
              <a:t>شما چگونگی مواجه با خطرات را بدانید و </a:t>
            </a:r>
          </a:p>
          <a:p>
            <a:pPr marL="742950" indent="-742950" algn="r" rtl="1">
              <a:buFont typeface="+mj-lt"/>
              <a:buAutoNum type="arabicPeriod"/>
            </a:pPr>
            <a:r>
              <a:rPr lang="fa-IR" sz="4000" dirty="0" smtClean="0">
                <a:cs typeface="B Mitra" panose="00000400000000000000" pitchFamily="2" charset="-78"/>
              </a:rPr>
              <a:t>بتوانید میزان ریسک این خطرات را در محیط کار خود ارزیابی  نمائید.</a:t>
            </a:r>
            <a:endParaRPr lang="en-US" sz="4000" dirty="0">
              <a:cs typeface="B Mitra" panose="00000400000000000000" pitchFamily="2" charset="-78"/>
            </a:endParaRPr>
          </a:p>
        </p:txBody>
      </p:sp>
      <p:sp>
        <p:nvSpPr>
          <p:cNvPr id="3" name="Slide Number Placeholder 2"/>
          <p:cNvSpPr>
            <a:spLocks noGrp="1"/>
          </p:cNvSpPr>
          <p:nvPr>
            <p:ph type="sldNum" sz="quarter" idx="12"/>
          </p:nvPr>
        </p:nvSpPr>
        <p:spPr/>
        <p:txBody>
          <a:bodyPr/>
          <a:lstStyle/>
          <a:p>
            <a:fld id="{9CE4EDAC-F734-43D9-9E42-5C8B653E5D8E}" type="slidenum">
              <a:rPr lang="en-US" smtClean="0"/>
              <a:t>5</a:t>
            </a:fld>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926" y="3548062"/>
            <a:ext cx="3443287" cy="26497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567" y="3548062"/>
            <a:ext cx="3738995" cy="2914650"/>
          </a:xfrm>
          <a:prstGeom prst="rect">
            <a:avLst/>
          </a:prstGeom>
        </p:spPr>
      </p:pic>
    </p:spTree>
    <p:extLst>
      <p:ext uri="{BB962C8B-B14F-4D97-AF65-F5344CB8AC3E}">
        <p14:creationId xmlns:p14="http://schemas.microsoft.com/office/powerpoint/2010/main" val="40878107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50</a:t>
            </a:fld>
            <a:endParaRPr lang="en-US" dirty="0"/>
          </a:p>
        </p:txBody>
      </p:sp>
      <p:pic>
        <p:nvPicPr>
          <p:cNvPr id="2" name="Picture 1"/>
          <p:cNvPicPr>
            <a:picLocks noChangeAspect="1"/>
          </p:cNvPicPr>
          <p:nvPr/>
        </p:nvPicPr>
        <p:blipFill>
          <a:blip r:embed="rId2"/>
          <a:stretch>
            <a:fillRect/>
          </a:stretch>
        </p:blipFill>
        <p:spPr>
          <a:xfrm>
            <a:off x="1314450" y="278831"/>
            <a:ext cx="9525000" cy="6077519"/>
          </a:xfrm>
          <a:prstGeom prst="rect">
            <a:avLst/>
          </a:prstGeom>
          <a:ln w="76200">
            <a:solidFill>
              <a:schemeClr val="accent1"/>
            </a:solidFill>
          </a:ln>
          <a:effectLst>
            <a:softEdge rad="112500"/>
          </a:effectLst>
        </p:spPr>
      </p:pic>
    </p:spTree>
    <p:extLst>
      <p:ext uri="{BB962C8B-B14F-4D97-AF65-F5344CB8AC3E}">
        <p14:creationId xmlns:p14="http://schemas.microsoft.com/office/powerpoint/2010/main" val="2562520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51</a:t>
            </a:fld>
            <a:endParaRPr lang="en-US" dirty="0"/>
          </a:p>
        </p:txBody>
      </p:sp>
      <p:pic>
        <p:nvPicPr>
          <p:cNvPr id="3" name="Picture 2"/>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52400" y="0"/>
            <a:ext cx="12039600" cy="6327867"/>
          </a:xfrm>
          <a:prstGeom prst="rect">
            <a:avLst/>
          </a:prstGeom>
        </p:spPr>
      </p:pic>
    </p:spTree>
    <p:extLst>
      <p:ext uri="{BB962C8B-B14F-4D97-AF65-F5344CB8AC3E}">
        <p14:creationId xmlns:p14="http://schemas.microsoft.com/office/powerpoint/2010/main" val="39377761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52</a:t>
            </a:fld>
            <a:endParaRPr lang="en-US" dirty="0"/>
          </a:p>
        </p:txBody>
      </p:sp>
      <p:sp>
        <p:nvSpPr>
          <p:cNvPr id="5" name="Rectangle 4"/>
          <p:cNvSpPr/>
          <p:nvPr/>
        </p:nvSpPr>
        <p:spPr>
          <a:xfrm>
            <a:off x="371475" y="328176"/>
            <a:ext cx="11820525" cy="5735481"/>
          </a:xfrm>
          <a:prstGeom prst="rect">
            <a:avLst/>
          </a:prstGeom>
        </p:spPr>
        <p:txBody>
          <a:bodyPr wrap="square">
            <a:spAutoFit/>
          </a:bodyPr>
          <a:lstStyle/>
          <a:p>
            <a:pPr algn="just" rtl="1"/>
            <a:r>
              <a:rPr lang="ar-SA" sz="3000" b="1" dirty="0">
                <a:solidFill>
                  <a:srgbClr val="0070C0"/>
                </a:solidFill>
                <a:latin typeface="Times New Roman" panose="02020603050405020304" pitchFamily="18" charset="0"/>
                <a:ea typeface="Times New Roman" panose="02020603050405020304" pitchFamily="18" charset="0"/>
                <a:cs typeface="B Mitra" panose="00000400000000000000" pitchFamily="2" charset="-78"/>
              </a:rPr>
              <a:t>شاخص بیولوژیکی مواجهه (</a:t>
            </a:r>
            <a:r>
              <a:rPr lang="en-US" sz="3000" b="1" dirty="0">
                <a:solidFill>
                  <a:srgbClr val="0070C0"/>
                </a:solidFill>
                <a:latin typeface="Times New Roman" panose="02020603050405020304" pitchFamily="18" charset="0"/>
                <a:ea typeface="Times New Roman" panose="02020603050405020304" pitchFamily="18" charset="0"/>
                <a:cs typeface="B Mitra" panose="00000400000000000000" pitchFamily="2" charset="-78"/>
              </a:rPr>
              <a:t>BEI</a:t>
            </a:r>
            <a:r>
              <a:rPr lang="ar-SA" sz="3000" b="1" dirty="0" smtClean="0">
                <a:solidFill>
                  <a:srgbClr val="0070C0"/>
                </a:solidFill>
                <a:latin typeface="Times New Roman" panose="02020603050405020304" pitchFamily="18" charset="0"/>
                <a:ea typeface="Times New Roman" panose="02020603050405020304" pitchFamily="18" charset="0"/>
                <a:cs typeface="B Mitra" panose="00000400000000000000" pitchFamily="2" charset="-78"/>
              </a:rPr>
              <a:t>)</a:t>
            </a:r>
            <a:endParaRPr lang="fa-IR" sz="3000" b="1" dirty="0" smtClean="0">
              <a:solidFill>
                <a:srgbClr val="0070C0"/>
              </a:solidFill>
              <a:latin typeface="Times New Roman" panose="02020603050405020304" pitchFamily="18" charset="0"/>
              <a:ea typeface="Times New Roman" panose="02020603050405020304" pitchFamily="18" charset="0"/>
              <a:cs typeface="B Mitra" panose="00000400000000000000" pitchFamily="2" charset="-78"/>
            </a:endParaRPr>
          </a:p>
          <a:p>
            <a:pPr algn="just" rtl="1"/>
            <a:endParaRPr lang="en-US" sz="3000" b="1" dirty="0">
              <a:solidFill>
                <a:srgbClr val="0070C0"/>
              </a:solidFill>
              <a:latin typeface="Times New Roman" panose="02020603050405020304" pitchFamily="18" charset="0"/>
              <a:ea typeface="Times New Roman" panose="02020603050405020304" pitchFamily="18" charset="0"/>
            </a:endParaRPr>
          </a:p>
          <a:p>
            <a:pPr algn="just" rtl="1"/>
            <a:r>
              <a:rPr lang="ar-SA" sz="2300" dirty="0">
                <a:solidFill>
                  <a:srgbClr val="000000"/>
                </a:solidFill>
                <a:latin typeface="Arial" panose="020B0604020202020204" pitchFamily="34" charset="0"/>
                <a:ea typeface="Times New Roman" panose="02020603050405020304" pitchFamily="18" charset="0"/>
                <a:cs typeface="B Mitra" panose="00000400000000000000" pitchFamily="2" charset="-78"/>
              </a:rPr>
              <a:t>نماد </a:t>
            </a:r>
            <a:r>
              <a:rPr lang="en-US" sz="2300" dirty="0">
                <a:solidFill>
                  <a:srgbClr val="000000"/>
                </a:solidFill>
                <a:latin typeface="Arial" panose="020B0604020202020204" pitchFamily="34" charset="0"/>
                <a:ea typeface="Times New Roman" panose="02020603050405020304" pitchFamily="18" charset="0"/>
                <a:cs typeface="B Mitra" panose="00000400000000000000" pitchFamily="2" charset="-78"/>
              </a:rPr>
              <a:t>BEI</a:t>
            </a:r>
            <a:r>
              <a:rPr lang="ar-SA" sz="2300" dirty="0">
                <a:solidFill>
                  <a:srgbClr val="000000"/>
                </a:solidFill>
                <a:latin typeface="Arial" panose="020B0604020202020204" pitchFamily="34" charset="0"/>
                <a:ea typeface="Times New Roman" panose="02020603050405020304" pitchFamily="18" charset="0"/>
                <a:cs typeface="B Mitra" panose="00000400000000000000" pitchFamily="2" charset="-78"/>
              </a:rPr>
              <a:t> مربوط به شاخص های بیولوژیکی مواجهه است و در زمانی که این شاخص برای یک ماده شیمیایی تدوین شده باشد، مورد استفاده قرار می گیرد. سه زیر گروه برای این نماد اضافه شده است. این سه زیر گروه به کاربران کمک می کند تا تشخیص دهند این نمادها فقط مربوط به آفت کش های بازدارنده استیل کولین استراز یا ایجاد کننده مت هموگلوبین می باشند. این سه زیر گروه عبارتنداز:</a:t>
            </a:r>
            <a:r>
              <a:rPr lang="en-US" sz="2300" dirty="0">
                <a:latin typeface="Times New Roman" panose="02020603050405020304" pitchFamily="18" charset="0"/>
                <a:ea typeface="Times New Roman" panose="02020603050405020304" pitchFamily="18" charset="0"/>
              </a:rPr>
              <a:t> </a:t>
            </a:r>
            <a:r>
              <a:rPr lang="en-US" sz="2300" dirty="0">
                <a:solidFill>
                  <a:srgbClr val="000000"/>
                </a:solidFill>
                <a:latin typeface="Arial" panose="020B0604020202020204" pitchFamily="34" charset="0"/>
                <a:ea typeface="Times New Roman" panose="02020603050405020304" pitchFamily="18" charset="0"/>
                <a:cs typeface="B Mitra" panose="00000400000000000000" pitchFamily="2" charset="-78"/>
              </a:rPr>
              <a:t>BEI</a:t>
            </a:r>
            <a:r>
              <a:rPr lang="en-US" sz="2300" baseline="-25000" dirty="0">
                <a:solidFill>
                  <a:srgbClr val="000000"/>
                </a:solidFill>
                <a:latin typeface="Arial" panose="020B0604020202020204" pitchFamily="34" charset="0"/>
                <a:ea typeface="Times New Roman" panose="02020603050405020304" pitchFamily="18" charset="0"/>
                <a:cs typeface="B Mitra" panose="00000400000000000000" pitchFamily="2" charset="-78"/>
              </a:rPr>
              <a:t>A</a:t>
            </a:r>
            <a:r>
              <a:rPr lang="ar-SA" sz="2300" dirty="0">
                <a:solidFill>
                  <a:srgbClr val="000000"/>
                </a:solidFill>
                <a:latin typeface="Arial" panose="020B0604020202020204" pitchFamily="34" charset="0"/>
                <a:ea typeface="Times New Roman" panose="02020603050405020304" pitchFamily="18" charset="0"/>
                <a:cs typeface="B Mitra" panose="00000400000000000000" pitchFamily="2" charset="-78"/>
              </a:rPr>
              <a:t>:  به شاخص بیولوژیکی مواجهه برای آفت کش های مهار کننده استیل کولین استراز مراجعه شود.</a:t>
            </a:r>
            <a:endParaRPr lang="en-US" sz="2300" dirty="0">
              <a:latin typeface="Times New Roman" panose="02020603050405020304" pitchFamily="18" charset="0"/>
              <a:ea typeface="Times New Roman" panose="02020603050405020304" pitchFamily="18" charset="0"/>
            </a:endParaRPr>
          </a:p>
          <a:p>
            <a:pPr algn="just" rtl="1"/>
            <a:r>
              <a:rPr lang="en-US" sz="2300" dirty="0">
                <a:solidFill>
                  <a:srgbClr val="000000"/>
                </a:solidFill>
                <a:latin typeface="Arial" panose="020B0604020202020204" pitchFamily="34" charset="0"/>
                <a:ea typeface="Times New Roman" panose="02020603050405020304" pitchFamily="18" charset="0"/>
                <a:cs typeface="B Mitra" panose="00000400000000000000" pitchFamily="2" charset="-78"/>
              </a:rPr>
              <a:t>BEI</a:t>
            </a:r>
            <a:r>
              <a:rPr lang="en-US" sz="2300" baseline="-25000" dirty="0">
                <a:solidFill>
                  <a:srgbClr val="000000"/>
                </a:solidFill>
                <a:latin typeface="Arial" panose="020B0604020202020204" pitchFamily="34" charset="0"/>
                <a:ea typeface="Times New Roman" panose="02020603050405020304" pitchFamily="18" charset="0"/>
                <a:cs typeface="B Mitra" panose="00000400000000000000" pitchFamily="2" charset="-78"/>
              </a:rPr>
              <a:t>M</a:t>
            </a:r>
            <a:r>
              <a:rPr lang="ar-SA" sz="2300" dirty="0">
                <a:solidFill>
                  <a:srgbClr val="000000"/>
                </a:solidFill>
                <a:latin typeface="Arial" panose="020B0604020202020204" pitchFamily="34" charset="0"/>
                <a:ea typeface="Times New Roman" panose="02020603050405020304" pitchFamily="18" charset="0"/>
                <a:cs typeface="B Mitra" panose="00000400000000000000" pitchFamily="2" charset="-78"/>
              </a:rPr>
              <a:t>:  به شاخص بیولوژیکی مواجهه برای ایجاد کننده های مت هموگلوبین مراجعه شود.</a:t>
            </a:r>
            <a:endParaRPr lang="en-US" sz="2300" dirty="0">
              <a:latin typeface="Times New Roman" panose="02020603050405020304" pitchFamily="18" charset="0"/>
              <a:ea typeface="Times New Roman" panose="02020603050405020304" pitchFamily="18" charset="0"/>
            </a:endParaRPr>
          </a:p>
          <a:p>
            <a:pPr algn="just" rtl="1"/>
            <a:r>
              <a:rPr lang="en-US" sz="2300" dirty="0">
                <a:solidFill>
                  <a:srgbClr val="000000"/>
                </a:solidFill>
                <a:latin typeface="Arial" panose="020B0604020202020204" pitchFamily="34" charset="0"/>
                <a:ea typeface="Times New Roman" panose="02020603050405020304" pitchFamily="18" charset="0"/>
                <a:cs typeface="B Mitra" panose="00000400000000000000" pitchFamily="2" charset="-78"/>
              </a:rPr>
              <a:t>BEI</a:t>
            </a:r>
            <a:r>
              <a:rPr lang="en-US" sz="2300" baseline="-25000" dirty="0">
                <a:solidFill>
                  <a:srgbClr val="000000"/>
                </a:solidFill>
                <a:latin typeface="Arial" panose="020B0604020202020204" pitchFamily="34" charset="0"/>
                <a:ea typeface="Times New Roman" panose="02020603050405020304" pitchFamily="18" charset="0"/>
                <a:cs typeface="B Mitra" panose="00000400000000000000" pitchFamily="2" charset="-78"/>
              </a:rPr>
              <a:t>P</a:t>
            </a:r>
            <a:r>
              <a:rPr lang="fa-IR" sz="2300" dirty="0">
                <a:solidFill>
                  <a:srgbClr val="000000"/>
                </a:solidFill>
                <a:latin typeface="Arial" panose="020B0604020202020204" pitchFamily="34" charset="0"/>
                <a:ea typeface="Times New Roman" panose="02020603050405020304" pitchFamily="18" charset="0"/>
                <a:cs typeface="B Mitra" panose="00000400000000000000" pitchFamily="2" charset="-78"/>
              </a:rPr>
              <a:t>: </a:t>
            </a:r>
            <a:r>
              <a:rPr lang="ar-SA" sz="2300" dirty="0">
                <a:solidFill>
                  <a:srgbClr val="000000"/>
                </a:solidFill>
                <a:latin typeface="Arial" panose="020B0604020202020204" pitchFamily="34" charset="0"/>
                <a:ea typeface="Times New Roman" panose="02020603050405020304" pitchFamily="18" charset="0"/>
                <a:cs typeface="B Mitra" panose="00000400000000000000" pitchFamily="2" charset="-78"/>
              </a:rPr>
              <a:t>به شاخص بیولوژیکی مواجهه برای هیدروکربن های آروماتیک چند حلقه ای</a:t>
            </a:r>
            <a:r>
              <a:rPr lang="en-US" sz="2300" dirty="0">
                <a:solidFill>
                  <a:srgbClr val="000000"/>
                </a:solidFill>
                <a:latin typeface="Arial" panose="020B0604020202020204" pitchFamily="34" charset="0"/>
                <a:ea typeface="Times New Roman" panose="02020603050405020304" pitchFamily="18" charset="0"/>
                <a:cs typeface="B Mitra" panose="00000400000000000000" pitchFamily="2" charset="-78"/>
              </a:rPr>
              <a:t> (PAHS) </a:t>
            </a:r>
            <a:r>
              <a:rPr lang="ar-SA" sz="2300" dirty="0">
                <a:solidFill>
                  <a:srgbClr val="000000"/>
                </a:solidFill>
                <a:latin typeface="Arial" panose="020B0604020202020204" pitchFamily="34" charset="0"/>
                <a:ea typeface="Times New Roman" panose="02020603050405020304" pitchFamily="18" charset="0"/>
                <a:cs typeface="B Mitra" panose="00000400000000000000" pitchFamily="2" charset="-78"/>
              </a:rPr>
              <a:t>مراجعه شود</a:t>
            </a:r>
            <a:r>
              <a:rPr lang="en-US" sz="2300" dirty="0" smtClean="0">
                <a:solidFill>
                  <a:srgbClr val="444400"/>
                </a:solidFill>
                <a:latin typeface="Arial" panose="020B0604020202020204" pitchFamily="34" charset="0"/>
                <a:ea typeface="Times New Roman" panose="02020603050405020304" pitchFamily="18" charset="0"/>
              </a:rPr>
              <a:t>.</a:t>
            </a:r>
            <a:endParaRPr lang="fa-IR" sz="2300" dirty="0" smtClean="0">
              <a:solidFill>
                <a:srgbClr val="444400"/>
              </a:solidFill>
              <a:latin typeface="Arial" panose="020B0604020202020204" pitchFamily="34" charset="0"/>
              <a:ea typeface="Times New Roman" panose="02020603050405020304" pitchFamily="18" charset="0"/>
            </a:endParaRPr>
          </a:p>
          <a:p>
            <a:pPr algn="just" rtl="1"/>
            <a:endParaRPr lang="en-US" sz="2300" dirty="0">
              <a:latin typeface="Times New Roman" panose="02020603050405020304" pitchFamily="18" charset="0"/>
              <a:ea typeface="Times New Roman" panose="02020603050405020304" pitchFamily="18" charset="0"/>
            </a:endParaRPr>
          </a:p>
          <a:p>
            <a:pPr algn="just" rtl="1"/>
            <a:r>
              <a:rPr lang="ar-SA" dirty="0">
                <a:latin typeface="Times New Roman" panose="02020603050405020304" pitchFamily="18" charset="0"/>
                <a:ea typeface="Times New Roman" panose="02020603050405020304" pitchFamily="18" charset="0"/>
                <a:cs typeface="B Mitra" panose="00000400000000000000" pitchFamily="2" charset="-78"/>
              </a:rPr>
              <a:t> </a:t>
            </a:r>
            <a:r>
              <a:rPr lang="ar-SA" dirty="0">
                <a:solidFill>
                  <a:srgbClr val="000000"/>
                </a:solidFill>
                <a:latin typeface="Arial" panose="020B0604020202020204" pitchFamily="34" charset="0"/>
                <a:ea typeface="Times New Roman" panose="02020603050405020304" pitchFamily="18" charset="0"/>
                <a:cs typeface="B Mitra" panose="00000400000000000000" pitchFamily="2" charset="-78"/>
              </a:rPr>
              <a:t> </a:t>
            </a:r>
            <a:endParaRPr lang="en-US" sz="1100" dirty="0">
              <a:latin typeface="Calibri" panose="020F0502020204030204" pitchFamily="34" charset="0"/>
              <a:ea typeface="Calibri" panose="020F0502020204030204" pitchFamily="34" charset="0"/>
              <a:cs typeface="Arial" panose="020B0604020202020204" pitchFamily="34" charset="0"/>
            </a:endParaRPr>
          </a:p>
          <a:p>
            <a:pPr algn="ctr" rtl="1">
              <a:lnSpc>
                <a:spcPct val="107000"/>
              </a:lnSpc>
              <a:spcAft>
                <a:spcPts val="800"/>
              </a:spcAft>
            </a:pPr>
            <a:r>
              <a:rPr lang="ar-SA" sz="2400" b="1" dirty="0">
                <a:solidFill>
                  <a:srgbClr val="0070C0"/>
                </a:solidFill>
                <a:latin typeface="Arial" panose="020B0604020202020204" pitchFamily="34" charset="0"/>
                <a:ea typeface="Times New Roman" panose="02020603050405020304" pitchFamily="18" charset="0"/>
                <a:cs typeface="B Mitra" panose="00000400000000000000" pitchFamily="2" charset="-78"/>
              </a:rPr>
              <a:t>برای ارزیابی مواجهه کلی این مواد از منابع مختلف از جمله پوست، گوارش یا مواجهه غير شغلی بایستی پایش بیولوژیکی انجام شود</a:t>
            </a:r>
            <a:r>
              <a:rPr lang="en-US" sz="2400" b="1" dirty="0" smtClean="0">
                <a:solidFill>
                  <a:srgbClr val="0070C0"/>
                </a:solidFill>
                <a:latin typeface="Arial" panose="020B0604020202020204" pitchFamily="34" charset="0"/>
                <a:ea typeface="Times New Roman" panose="02020603050405020304" pitchFamily="18" charset="0"/>
                <a:cs typeface="B Mitra" panose="00000400000000000000" pitchFamily="2" charset="-78"/>
              </a:rPr>
              <a:t>.</a:t>
            </a:r>
            <a:endParaRPr lang="fa-IR" sz="2400" b="1" dirty="0" smtClean="0">
              <a:solidFill>
                <a:srgbClr val="0070C0"/>
              </a:solidFill>
              <a:latin typeface="Arial" panose="020B0604020202020204" pitchFamily="34" charset="0"/>
              <a:ea typeface="Times New Roman" panose="02020603050405020304" pitchFamily="18" charset="0"/>
              <a:cs typeface="B Mitra" panose="00000400000000000000" pitchFamily="2" charset="-78"/>
            </a:endParaRPr>
          </a:p>
          <a:p>
            <a:pPr algn="just" rtl="1"/>
            <a:endParaRPr lang="en-US" sz="2000" dirty="0">
              <a:latin typeface="Times New Roman" panose="02020603050405020304" pitchFamily="18" charset="0"/>
              <a:ea typeface="Times New Roman" panose="02020603050405020304" pitchFamily="18" charset="0"/>
            </a:endParaRPr>
          </a:p>
          <a:p>
            <a:pPr algn="just"/>
            <a:r>
              <a:rPr lang="en-US" sz="2400" dirty="0">
                <a:solidFill>
                  <a:srgbClr val="000000"/>
                </a:solidFill>
                <a:latin typeface="Arial" panose="020B0604020202020204" pitchFamily="34" charset="0"/>
                <a:ea typeface="Times New Roman" panose="02020603050405020304" pitchFamily="18" charset="0"/>
                <a:cs typeface="B Mitra" panose="00000400000000000000" pitchFamily="2" charset="-78"/>
              </a:rPr>
              <a:t>1 - Biological Exposure Indices</a:t>
            </a:r>
            <a:endParaRPr lang="en-US" sz="2000" dirty="0">
              <a:latin typeface="Times New Roman" panose="02020603050405020304" pitchFamily="18" charset="0"/>
              <a:ea typeface="Times New Roman" panose="02020603050405020304" pitchFamily="18" charset="0"/>
            </a:endParaRPr>
          </a:p>
          <a:p>
            <a:pPr algn="ctr" rtl="1">
              <a:lnSpc>
                <a:spcPct val="107000"/>
              </a:lnSpc>
              <a:spcAft>
                <a:spcPts val="800"/>
              </a:spcAft>
            </a:pPr>
            <a:endParaRPr lang="en-US" sz="2400" b="1" dirty="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663160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53</a:t>
            </a:fld>
            <a:endParaRPr lang="en-US" dirty="0"/>
          </a:p>
        </p:txBody>
      </p:sp>
      <p:sp>
        <p:nvSpPr>
          <p:cNvPr id="5" name="TextBox 4"/>
          <p:cNvSpPr txBox="1"/>
          <p:nvPr/>
        </p:nvSpPr>
        <p:spPr>
          <a:xfrm>
            <a:off x="849086" y="2286000"/>
            <a:ext cx="10058399" cy="630942"/>
          </a:xfrm>
          <a:prstGeom prst="rect">
            <a:avLst/>
          </a:prstGeom>
          <a:noFill/>
        </p:spPr>
        <p:txBody>
          <a:bodyPr wrap="square" rtlCol="0">
            <a:spAutoFit/>
          </a:bodyPr>
          <a:lstStyle/>
          <a:p>
            <a:pPr algn="ctr" rtl="1"/>
            <a:r>
              <a:rPr lang="fa-IR" sz="3500" b="1" dirty="0" smtClean="0">
                <a:solidFill>
                  <a:srgbClr val="002060"/>
                </a:solidFill>
                <a:cs typeface="B Mitra" panose="00000400000000000000" pitchFamily="2" charset="-78"/>
              </a:rPr>
              <a:t>معرفی نمادهای موجود در جدول حدود مواجهه شغلی</a:t>
            </a:r>
            <a:endParaRPr lang="en-US" sz="3500" b="1" dirty="0">
              <a:solidFill>
                <a:srgbClr val="002060"/>
              </a:solidFill>
              <a:cs typeface="B Mitra" panose="00000400000000000000" pitchFamily="2" charset="-78"/>
            </a:endParaRPr>
          </a:p>
        </p:txBody>
      </p:sp>
    </p:spTree>
    <p:extLst>
      <p:ext uri="{BB962C8B-B14F-4D97-AF65-F5344CB8AC3E}">
        <p14:creationId xmlns:p14="http://schemas.microsoft.com/office/powerpoint/2010/main" val="4012156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54</a:t>
            </a:fld>
            <a:endParaRPr lang="en-US" dirty="0"/>
          </a:p>
        </p:txBody>
      </p:sp>
      <p:pic>
        <p:nvPicPr>
          <p:cNvPr id="3" name="Picture 2"/>
          <p:cNvPicPr>
            <a:picLocks noChangeAspect="1"/>
          </p:cNvPicPr>
          <p:nvPr/>
        </p:nvPicPr>
        <p:blipFill>
          <a:blip r:embed="rId2">
            <a:clrChange>
              <a:clrFrom>
                <a:srgbClr val="FFFFFF"/>
              </a:clrFrom>
              <a:clrTo>
                <a:srgbClr val="FFFFFF">
                  <a:alpha val="0"/>
                </a:srgbClr>
              </a:clrTo>
            </a:clrChange>
          </a:blip>
          <a:stretch>
            <a:fillRect/>
          </a:stretch>
        </p:blipFill>
        <p:spPr>
          <a:xfrm>
            <a:off x="571500" y="514350"/>
            <a:ext cx="11087100" cy="4229100"/>
          </a:xfrm>
          <a:prstGeom prst="rect">
            <a:avLst/>
          </a:prstGeom>
        </p:spPr>
      </p:pic>
    </p:spTree>
    <p:extLst>
      <p:ext uri="{BB962C8B-B14F-4D97-AF65-F5344CB8AC3E}">
        <p14:creationId xmlns:p14="http://schemas.microsoft.com/office/powerpoint/2010/main" val="1860211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55</a:t>
            </a:fld>
            <a:endParaRPr lang="en-US" dirty="0"/>
          </a:p>
        </p:txBody>
      </p:sp>
      <p:pic>
        <p:nvPicPr>
          <p:cNvPr id="2" name="Picture 1"/>
          <p:cNvPicPr>
            <a:picLocks noChangeAspect="1"/>
          </p:cNvPicPr>
          <p:nvPr/>
        </p:nvPicPr>
        <p:blipFill>
          <a:blip r:embed="rId2"/>
          <a:stretch>
            <a:fillRect/>
          </a:stretch>
        </p:blipFill>
        <p:spPr>
          <a:xfrm>
            <a:off x="1585913" y="131833"/>
            <a:ext cx="8915399" cy="6589642"/>
          </a:xfrm>
          <a:prstGeom prst="rect">
            <a:avLst/>
          </a:prstGeom>
          <a:ln w="76200">
            <a:solidFill>
              <a:schemeClr val="accent1"/>
            </a:solidFill>
          </a:ln>
          <a:effectLst>
            <a:softEdge rad="112500"/>
          </a:effectLst>
        </p:spPr>
      </p:pic>
    </p:spTree>
    <p:extLst>
      <p:ext uri="{BB962C8B-B14F-4D97-AF65-F5344CB8AC3E}">
        <p14:creationId xmlns:p14="http://schemas.microsoft.com/office/powerpoint/2010/main" val="2625352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56</a:t>
            </a:fld>
            <a:endParaRPr lang="en-US" dirty="0"/>
          </a:p>
        </p:txBody>
      </p:sp>
      <p:sp>
        <p:nvSpPr>
          <p:cNvPr id="2" name="Rectangle 1"/>
          <p:cNvSpPr/>
          <p:nvPr/>
        </p:nvSpPr>
        <p:spPr>
          <a:xfrm>
            <a:off x="185738" y="0"/>
            <a:ext cx="11668125" cy="6280245"/>
          </a:xfrm>
          <a:prstGeom prst="rect">
            <a:avLst/>
          </a:prstGeom>
        </p:spPr>
        <p:txBody>
          <a:bodyPr wrap="square">
            <a:spAutoFit/>
          </a:bodyPr>
          <a:lstStyle/>
          <a:p>
            <a:pPr algn="just" rtl="1">
              <a:lnSpc>
                <a:spcPct val="150000"/>
              </a:lnSpc>
            </a:pPr>
            <a:r>
              <a:rPr lang="ar-SA" sz="3000" b="1" dirty="0">
                <a:solidFill>
                  <a:srgbClr val="0070C0"/>
                </a:solidFill>
                <a:latin typeface="Arial" panose="020B0604020202020204" pitchFamily="34" charset="0"/>
                <a:ea typeface="Times New Roman" panose="02020603050405020304" pitchFamily="18" charset="0"/>
                <a:cs typeface="B Mitra" panose="00000400000000000000" pitchFamily="2" charset="-78"/>
              </a:rPr>
              <a:t>ایجاد حساسیت</a:t>
            </a:r>
            <a:endParaRPr lang="en-US" sz="3000" dirty="0">
              <a:solidFill>
                <a:srgbClr val="0070C0"/>
              </a:solidFill>
              <a:latin typeface="Times New Roman" panose="02020603050405020304" pitchFamily="18" charset="0"/>
              <a:ea typeface="Times New Roman" panose="02020603050405020304" pitchFamily="18" charset="0"/>
            </a:endParaRPr>
          </a:p>
          <a:p>
            <a:pPr algn="just" rtl="1">
              <a:lnSpc>
                <a:spcPct val="150000"/>
              </a:lnSpc>
            </a:pPr>
            <a:r>
              <a:rPr lang="ar-SA" sz="2300" b="1" dirty="0">
                <a:solidFill>
                  <a:srgbClr val="666600"/>
                </a:solidFill>
                <a:latin typeface="Arial" panose="020B0604020202020204" pitchFamily="34" charset="0"/>
                <a:ea typeface="Times New Roman" panose="02020603050405020304" pitchFamily="18" charset="0"/>
                <a:cs typeface="B Mitra" panose="00000400000000000000" pitchFamily="2" charset="-78"/>
              </a:rPr>
              <a:t>نماد حساسیت اشاره به قابلیت یک ماده برای ایجاد حساسیت است که توسط مطالعات انسانی و حیوانی اثبات شده است. </a:t>
            </a:r>
            <a:endParaRPr lang="en-US" sz="2300" b="1" dirty="0" smtClean="0">
              <a:solidFill>
                <a:srgbClr val="666600"/>
              </a:solidFill>
              <a:latin typeface="Arial" panose="020B0604020202020204" pitchFamily="34" charset="0"/>
              <a:ea typeface="Times New Roman" panose="02020603050405020304" pitchFamily="18" charset="0"/>
              <a:cs typeface="B Mitra" panose="00000400000000000000" pitchFamily="2" charset="-78"/>
            </a:endParaRPr>
          </a:p>
          <a:p>
            <a:pPr algn="just" rtl="1">
              <a:lnSpc>
                <a:spcPct val="150000"/>
              </a:lnSpc>
            </a:pPr>
            <a:r>
              <a:rPr lang="ar-SA" sz="2300" b="1" dirty="0" smtClean="0">
                <a:solidFill>
                  <a:srgbClr val="666600"/>
                </a:solidFill>
                <a:latin typeface="Arial" panose="020B0604020202020204" pitchFamily="34" charset="0"/>
                <a:ea typeface="Times New Roman" panose="02020603050405020304" pitchFamily="18" charset="0"/>
                <a:cs typeface="B Mitra" panose="00000400000000000000" pitchFamily="2" charset="-78"/>
              </a:rPr>
              <a:t>در </a:t>
            </a:r>
            <a:r>
              <a:rPr lang="ar-SA" sz="2300" b="1" dirty="0">
                <a:solidFill>
                  <a:srgbClr val="666600"/>
                </a:solidFill>
                <a:latin typeface="Arial" panose="020B0604020202020204" pitchFamily="34" charset="0"/>
                <a:ea typeface="Times New Roman" panose="02020603050405020304" pitchFamily="18" charset="0"/>
                <a:cs typeface="B Mitra" panose="00000400000000000000" pitchFamily="2" charset="-78"/>
              </a:rPr>
              <a:t>ویرایش چهارم حدود مجاز مواجهه شغلی در ستون نمادها در جدول حدود مجاز، دو نماد "</a:t>
            </a:r>
            <a:r>
              <a:rPr lang="en-US" sz="2300" b="1" dirty="0">
                <a:solidFill>
                  <a:srgbClr val="666600"/>
                </a:solidFill>
                <a:latin typeface="Arial" panose="020B0604020202020204" pitchFamily="34" charset="0"/>
                <a:ea typeface="Times New Roman" panose="02020603050405020304" pitchFamily="18" charset="0"/>
                <a:cs typeface="B Mitra" panose="00000400000000000000" pitchFamily="2" charset="-78"/>
              </a:rPr>
              <a:t>DSEN</a:t>
            </a:r>
            <a:r>
              <a:rPr lang="ar-SA" sz="2300" b="1" dirty="0">
                <a:solidFill>
                  <a:srgbClr val="666600"/>
                </a:solidFill>
                <a:latin typeface="Arial" panose="020B0604020202020204" pitchFamily="34" charset="0"/>
                <a:ea typeface="Times New Roman" panose="02020603050405020304" pitchFamily="18" charset="0"/>
                <a:cs typeface="B Mitra" panose="00000400000000000000" pitchFamily="2" charset="-78"/>
              </a:rPr>
              <a:t>" به معنای پتانسیل یک ماده شیمیایی برای ایجاد حساسیت پوستی و "</a:t>
            </a:r>
            <a:r>
              <a:rPr lang="en-US" sz="2300" b="1" dirty="0">
                <a:solidFill>
                  <a:srgbClr val="666600"/>
                </a:solidFill>
                <a:latin typeface="Arial" panose="020B0604020202020204" pitchFamily="34" charset="0"/>
                <a:ea typeface="Times New Roman" panose="02020603050405020304" pitchFamily="18" charset="0"/>
                <a:cs typeface="B Mitra" panose="00000400000000000000" pitchFamily="2" charset="-78"/>
              </a:rPr>
              <a:t>RSEN</a:t>
            </a:r>
            <a:r>
              <a:rPr lang="ar-SA" sz="2300" b="1" dirty="0">
                <a:solidFill>
                  <a:srgbClr val="666600"/>
                </a:solidFill>
                <a:latin typeface="Arial" panose="020B0604020202020204" pitchFamily="34" charset="0"/>
                <a:ea typeface="Times New Roman" panose="02020603050405020304" pitchFamily="18" charset="0"/>
                <a:cs typeface="B Mitra" panose="00000400000000000000" pitchFamily="2" charset="-78"/>
              </a:rPr>
              <a:t>" برای ایجاد حساسیت سیستم تنفسی افزوده شده است. این نماد دلالت بر این ندارد که حساسیت یک اثر مهم در تعیین </a:t>
            </a:r>
            <a:r>
              <a:rPr lang="en-US" sz="2300" b="1" dirty="0">
                <a:solidFill>
                  <a:srgbClr val="666600"/>
                </a:solidFill>
                <a:latin typeface="Arial" panose="020B0604020202020204" pitchFamily="34" charset="0"/>
                <a:ea typeface="Times New Roman" panose="02020603050405020304" pitchFamily="18" charset="0"/>
                <a:cs typeface="B Mitra" panose="00000400000000000000" pitchFamily="2" charset="-78"/>
              </a:rPr>
              <a:t>OEL</a:t>
            </a:r>
            <a:r>
              <a:rPr lang="ar-SA" sz="2300" b="1" dirty="0">
                <a:solidFill>
                  <a:srgbClr val="666600"/>
                </a:solidFill>
                <a:latin typeface="Arial" panose="020B0604020202020204" pitchFamily="34" charset="0"/>
                <a:ea typeface="Times New Roman" panose="02020603050405020304" pitchFamily="18" charset="0"/>
                <a:cs typeface="B Mitra" panose="00000400000000000000" pitchFamily="2" charset="-78"/>
              </a:rPr>
              <a:t> داشته است یا حساسیت تنها عامل تعیین کننده </a:t>
            </a:r>
            <a:r>
              <a:rPr lang="en-US" sz="2300" b="1" dirty="0">
                <a:solidFill>
                  <a:srgbClr val="666600"/>
                </a:solidFill>
                <a:latin typeface="Arial" panose="020B0604020202020204" pitchFamily="34" charset="0"/>
                <a:ea typeface="Times New Roman" panose="02020603050405020304" pitchFamily="18" charset="0"/>
                <a:cs typeface="B Mitra" panose="00000400000000000000" pitchFamily="2" charset="-78"/>
              </a:rPr>
              <a:t>OEL</a:t>
            </a:r>
            <a:r>
              <a:rPr lang="ar-SA" sz="2300" b="1" dirty="0">
                <a:solidFill>
                  <a:srgbClr val="666600"/>
                </a:solidFill>
                <a:latin typeface="Arial" panose="020B0604020202020204" pitchFamily="34" charset="0"/>
                <a:ea typeface="Times New Roman" panose="02020603050405020304" pitchFamily="18" charset="0"/>
                <a:cs typeface="B Mitra" panose="00000400000000000000" pitchFamily="2" charset="-78"/>
              </a:rPr>
              <a:t> بوده است. </a:t>
            </a:r>
            <a:endParaRPr lang="en-US" sz="2300" b="1" dirty="0" smtClean="0">
              <a:solidFill>
                <a:srgbClr val="666600"/>
              </a:solidFill>
              <a:latin typeface="Arial" panose="020B0604020202020204" pitchFamily="34" charset="0"/>
              <a:ea typeface="Times New Roman" panose="02020603050405020304" pitchFamily="18" charset="0"/>
              <a:cs typeface="B Mitra" panose="00000400000000000000" pitchFamily="2" charset="-78"/>
            </a:endParaRPr>
          </a:p>
          <a:p>
            <a:pPr algn="just" rtl="1">
              <a:lnSpc>
                <a:spcPct val="150000"/>
              </a:lnSpc>
            </a:pPr>
            <a:r>
              <a:rPr lang="ar-SA" sz="2300" b="1" dirty="0" smtClean="0">
                <a:solidFill>
                  <a:srgbClr val="666600"/>
                </a:solidFill>
                <a:latin typeface="Arial" panose="020B0604020202020204" pitchFamily="34" charset="0"/>
                <a:ea typeface="Times New Roman" panose="02020603050405020304" pitchFamily="18" charset="0"/>
                <a:cs typeface="B Mitra" panose="00000400000000000000" pitchFamily="2" charset="-78"/>
              </a:rPr>
              <a:t>اگر </a:t>
            </a:r>
            <a:r>
              <a:rPr lang="ar-SA" sz="2300" b="1" dirty="0">
                <a:solidFill>
                  <a:srgbClr val="666600"/>
                </a:solidFill>
                <a:latin typeface="Arial" panose="020B0604020202020204" pitchFamily="34" charset="0"/>
                <a:ea typeface="Times New Roman" panose="02020603050405020304" pitchFamily="18" charset="0"/>
                <a:cs typeface="B Mitra" panose="00000400000000000000" pitchFamily="2" charset="-78"/>
              </a:rPr>
              <a:t>داده های مربوط به حساسیت زایی موجود بود از آنها با دقت در پیشنهاد حد مجاز یک ماده استفاده شود. برای موادی که مبنای تعیین حد مجاز آنها، حساسیت زایی بوده است به معنای آن است که انتظار می رود با رعایت این حد، از ایجاد حساسیت در شاغلین حفاظت خواهد شد. این حدود مجاز برای حفاظت از شاغلینی که قبلا به آن ماده حساسیت پیدا کرده اند، در نظر گرفته نمی شود.</a:t>
            </a:r>
            <a:endParaRPr lang="en-US" sz="2300" b="1" dirty="0">
              <a:latin typeface="Times New Roman" panose="02020603050405020304" pitchFamily="18" charset="0"/>
              <a:ea typeface="Times New Roman" panose="02020603050405020304" pitchFamily="18" charset="0"/>
            </a:endParaRPr>
          </a:p>
          <a:p>
            <a:pPr algn="just">
              <a:lnSpc>
                <a:spcPct val="150000"/>
              </a:lnSpc>
              <a:spcAft>
                <a:spcPts val="800"/>
              </a:spcAft>
            </a:pPr>
            <a:r>
              <a:rPr lang="en-US" sz="900" dirty="0">
                <a:latin typeface="Calibri" panose="020F0502020204030204" pitchFamily="34" charset="0"/>
                <a:ea typeface="Calibri" panose="020F0502020204030204" pitchFamily="34" charset="0"/>
                <a:cs typeface="B Mitra" panose="00000400000000000000" pitchFamily="2" charset="-78"/>
              </a:rPr>
              <a:t> </a:t>
            </a:r>
            <a:endParaRPr lang="en-US" sz="9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69505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57</a:t>
            </a:fld>
            <a:endParaRPr lang="en-US" dirty="0"/>
          </a:p>
        </p:txBody>
      </p:sp>
      <p:sp>
        <p:nvSpPr>
          <p:cNvPr id="2" name="Rectangle 1"/>
          <p:cNvSpPr/>
          <p:nvPr/>
        </p:nvSpPr>
        <p:spPr>
          <a:xfrm>
            <a:off x="471488" y="208687"/>
            <a:ext cx="11487150" cy="2235868"/>
          </a:xfrm>
          <a:prstGeom prst="rect">
            <a:avLst/>
          </a:prstGeom>
        </p:spPr>
        <p:txBody>
          <a:bodyPr wrap="square">
            <a:spAutoFit/>
          </a:bodyPr>
          <a:lstStyle/>
          <a:p>
            <a:pPr algn="just" rtl="1">
              <a:lnSpc>
                <a:spcPct val="150000"/>
              </a:lnSpc>
              <a:spcBef>
                <a:spcPts val="0"/>
              </a:spcBef>
              <a:spcAft>
                <a:spcPts val="500"/>
              </a:spcAft>
            </a:pPr>
            <a:r>
              <a:rPr lang="fa-IR" sz="2300" b="1" dirty="0">
                <a:solidFill>
                  <a:srgbClr val="000000"/>
                </a:solidFill>
                <a:latin typeface="Arial" panose="020B0604020202020204" pitchFamily="34" charset="0"/>
                <a:cs typeface="B Mitra" panose="00000400000000000000" pitchFamily="2" charset="-78"/>
              </a:rPr>
              <a:t>در محیط های کاری، مواجهه با عوامل حساسیت زا ممکن است از طریق تنفسی، پوستی و ملتحمه رخ دهد. از طرفی عوامل حساسیت زا باعث واکنش های تنفسی، پوستی و ملتحمهای می شوند. </a:t>
            </a:r>
            <a:endParaRPr lang="fa-IR" sz="2300" b="1" dirty="0" smtClean="0">
              <a:solidFill>
                <a:srgbClr val="000000"/>
              </a:solidFill>
              <a:latin typeface="Arial" panose="020B0604020202020204" pitchFamily="34" charset="0"/>
              <a:cs typeface="B Mitra" panose="00000400000000000000" pitchFamily="2" charset="-78"/>
            </a:endParaRPr>
          </a:p>
          <a:p>
            <a:pPr algn="just" rtl="1">
              <a:lnSpc>
                <a:spcPct val="150000"/>
              </a:lnSpc>
              <a:spcBef>
                <a:spcPts val="0"/>
              </a:spcBef>
              <a:spcAft>
                <a:spcPts val="500"/>
              </a:spcAft>
            </a:pPr>
            <a:r>
              <a:rPr lang="fa-IR" sz="2300" b="1" dirty="0" smtClean="0">
                <a:solidFill>
                  <a:srgbClr val="000000"/>
                </a:solidFill>
                <a:latin typeface="Arial" panose="020B0604020202020204" pitchFamily="34" charset="0"/>
                <a:cs typeface="B Mitra" panose="00000400000000000000" pitchFamily="2" charset="-78"/>
              </a:rPr>
              <a:t>در </a:t>
            </a:r>
            <a:r>
              <a:rPr lang="fa-IR" sz="2300" b="1" dirty="0">
                <a:solidFill>
                  <a:srgbClr val="000000"/>
                </a:solidFill>
                <a:latin typeface="Arial" panose="020B0604020202020204" pitchFamily="34" charset="0"/>
                <a:cs typeface="B Mitra" panose="00000400000000000000" pitchFamily="2" charset="-78"/>
              </a:rPr>
              <a:t>حال حاضر این نماد، بین حساسیت اعضای مختلف تمایز قائل نشده است. عدم استفاده از این نماد به معنی فقدان قابلیت یک ماده برای حساسیت زایی هم نیست بلکه ممکن است نشانگر شواهد علمی اندک یا ناکافی باشد.</a:t>
            </a:r>
            <a:endParaRPr lang="fa-IR" sz="2300" dirty="0">
              <a:effectLst/>
              <a:cs typeface="B Mitra" panose="00000400000000000000" pitchFamily="2" charset="-78"/>
            </a:endParaRPr>
          </a:p>
        </p:txBody>
      </p:sp>
    </p:spTree>
    <p:extLst>
      <p:ext uri="{BB962C8B-B14F-4D97-AF65-F5344CB8AC3E}">
        <p14:creationId xmlns:p14="http://schemas.microsoft.com/office/powerpoint/2010/main" val="19807114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58</a:t>
            </a:fld>
            <a:endParaRPr lang="en-US" dirty="0"/>
          </a:p>
        </p:txBody>
      </p:sp>
      <p:sp>
        <p:nvSpPr>
          <p:cNvPr id="2" name="Rectangle 1"/>
          <p:cNvSpPr/>
          <p:nvPr/>
        </p:nvSpPr>
        <p:spPr>
          <a:xfrm>
            <a:off x="371475" y="500817"/>
            <a:ext cx="11701463" cy="5426229"/>
          </a:xfrm>
          <a:prstGeom prst="rect">
            <a:avLst/>
          </a:prstGeom>
        </p:spPr>
        <p:txBody>
          <a:bodyPr wrap="square">
            <a:spAutoFit/>
          </a:bodyPr>
          <a:lstStyle/>
          <a:p>
            <a:pPr marL="342900" indent="-342900" algn="just" rtl="1">
              <a:buFont typeface="Arial" panose="020B0604020202020204" pitchFamily="34" charset="0"/>
              <a:buChar char="•"/>
            </a:pPr>
            <a:r>
              <a:rPr lang="ar-SA" sz="2300" b="1" dirty="0">
                <a:latin typeface="Arial" panose="020B0604020202020204" pitchFamily="34" charset="0"/>
                <a:ea typeface="Times New Roman" panose="02020603050405020304" pitchFamily="18" charset="0"/>
                <a:cs typeface="B Mitra" panose="00000400000000000000" pitchFamily="2" charset="-78"/>
              </a:rPr>
              <a:t>حساسیت زایی اغلب از طریق یک مکانیسم ایمونولوژیکی رخ می دهد و نباید با شرایط یا اصطلاحات دیگر مانند بیش فعالی، استعداد یا حساسیت داشتن، اشتباه گرفته شود. در ابتدای مواجهه با یک عامل حساسیت زا ممکن است هیچ پاسخی مشاهده نشود و یا پاسخ اندکی مشاهده شود. با این وجود زمانی که یک فرد دچار حساسیت ناشی از مواجهه با آن عامل شد، مواجهه های بعدی می تواند باعث پاسخهای شدید حتی در مواجهه با غلظت های کم (کمتر از </a:t>
            </a:r>
            <a:r>
              <a:rPr lang="en-US" sz="2300" b="1" dirty="0">
                <a:latin typeface="Arial" panose="020B0604020202020204" pitchFamily="34" charset="0"/>
                <a:ea typeface="Times New Roman" panose="02020603050405020304" pitchFamily="18" charset="0"/>
                <a:cs typeface="B Mitra" panose="00000400000000000000" pitchFamily="2" charset="-78"/>
              </a:rPr>
              <a:t>OEL</a:t>
            </a:r>
            <a:r>
              <a:rPr lang="ar-SA" sz="2300" b="1" dirty="0">
                <a:latin typeface="Arial" panose="020B0604020202020204" pitchFamily="34" charset="0"/>
                <a:ea typeface="Times New Roman" panose="02020603050405020304" pitchFamily="18" charset="0"/>
                <a:cs typeface="B Mitra" panose="00000400000000000000" pitchFamily="2" charset="-78"/>
              </a:rPr>
              <a:t>) شود. </a:t>
            </a:r>
            <a:endParaRPr lang="fa-IR" sz="2300" b="1" dirty="0" smtClean="0">
              <a:latin typeface="Arial" panose="020B0604020202020204" pitchFamily="34" charset="0"/>
              <a:ea typeface="Times New Roman" panose="02020603050405020304" pitchFamily="18" charset="0"/>
              <a:cs typeface="B Mitra" panose="00000400000000000000" pitchFamily="2" charset="-78"/>
            </a:endParaRPr>
          </a:p>
          <a:p>
            <a:pPr marL="342900" indent="-342900" algn="just" rtl="1">
              <a:buFont typeface="Arial" panose="020B0604020202020204" pitchFamily="34" charset="0"/>
              <a:buChar char="•"/>
            </a:pPr>
            <a:endParaRPr lang="fa-IR" sz="2300" b="1" dirty="0" smtClean="0">
              <a:latin typeface="Times New Roman" panose="02020603050405020304" pitchFamily="18" charset="0"/>
              <a:ea typeface="Times New Roman" panose="02020603050405020304" pitchFamily="18" charset="0"/>
            </a:endParaRPr>
          </a:p>
          <a:p>
            <a:pPr marL="342900" indent="-342900" algn="just" rtl="1">
              <a:buFont typeface="Arial" panose="020B0604020202020204" pitchFamily="34" charset="0"/>
              <a:buChar char="•"/>
            </a:pPr>
            <a:endParaRPr lang="en-US" sz="2300" b="1" dirty="0">
              <a:latin typeface="Times New Roman" panose="02020603050405020304" pitchFamily="18" charset="0"/>
              <a:ea typeface="Times New Roman" panose="02020603050405020304" pitchFamily="18" charset="0"/>
            </a:endParaRPr>
          </a:p>
          <a:p>
            <a:pPr marL="342900" indent="-342900" algn="just" rtl="1">
              <a:buFont typeface="Arial" panose="020B0604020202020204" pitchFamily="34" charset="0"/>
              <a:buChar char="•"/>
            </a:pPr>
            <a:r>
              <a:rPr lang="ar-SA" sz="2300" b="1" dirty="0">
                <a:latin typeface="Arial" panose="020B0604020202020204" pitchFamily="34" charset="0"/>
                <a:ea typeface="Times New Roman" panose="02020603050405020304" pitchFamily="18" charset="0"/>
                <a:cs typeface="B Mitra" panose="00000400000000000000" pitchFamily="2" charset="-78"/>
              </a:rPr>
              <a:t>این واکنش ها ممکن است حیات یک فرد را تهدید کند و می تواند دارای آغاز سریع یا تأخیری باشد. شاغلینی که به یک عامل خاص حساس شده اند، ممکن است به عوامل دیگری که از لحاظ ساختار شیمیایی مشابه عامل اصلی است، یک واکنش مقطعی نشان دهند. کاهش مواجهه با عوامل حساسیت زا و ترکیبات با ساختار مشابه با آنها معمولا شیوع واکنش های آلرژیک را در افراد حساس شده کاهش می دهد. برای برخی از افراد حساس شده، اجتناب کامل از مواجهه با عامل حساسیت زا و ترکیبات مشابه آن تنها راه حل پیشگیری از پاسخ های ایمنی خاص می باشد</a:t>
            </a:r>
            <a:r>
              <a:rPr lang="ar-SA" sz="2300" b="1" dirty="0" smtClean="0">
                <a:latin typeface="Arial" panose="020B0604020202020204" pitchFamily="34" charset="0"/>
                <a:ea typeface="Times New Roman" panose="02020603050405020304" pitchFamily="18" charset="0"/>
                <a:cs typeface="B Mitra" panose="00000400000000000000" pitchFamily="2" charset="-78"/>
              </a:rPr>
              <a:t>.</a:t>
            </a:r>
            <a:endParaRPr lang="fa-IR" sz="2300" b="1" dirty="0" smtClean="0">
              <a:latin typeface="Arial" panose="020B0604020202020204" pitchFamily="34" charset="0"/>
              <a:ea typeface="Times New Roman" panose="02020603050405020304" pitchFamily="18" charset="0"/>
              <a:cs typeface="B Mitra" panose="00000400000000000000" pitchFamily="2" charset="-78"/>
            </a:endParaRPr>
          </a:p>
          <a:p>
            <a:pPr marL="342900" indent="-342900" algn="just" rtl="1">
              <a:buFont typeface="Arial" panose="020B0604020202020204" pitchFamily="34" charset="0"/>
              <a:buChar char="•"/>
            </a:pPr>
            <a:endParaRPr lang="en-US" sz="2300" b="1" dirty="0">
              <a:latin typeface="Times New Roman" panose="02020603050405020304" pitchFamily="18" charset="0"/>
              <a:ea typeface="Times New Roman" panose="02020603050405020304" pitchFamily="18" charset="0"/>
            </a:endParaRPr>
          </a:p>
          <a:p>
            <a:pPr algn="just">
              <a:lnSpc>
                <a:spcPct val="107000"/>
              </a:lnSpc>
              <a:spcAft>
                <a:spcPts val="800"/>
              </a:spcAft>
            </a:pPr>
            <a:endParaRPr lang="en-US" sz="23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73671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59</a:t>
            </a:fld>
            <a:endParaRPr lang="en-US" dirty="0"/>
          </a:p>
        </p:txBody>
      </p:sp>
      <p:sp>
        <p:nvSpPr>
          <p:cNvPr id="5" name="Rectangle 4"/>
          <p:cNvSpPr/>
          <p:nvPr/>
        </p:nvSpPr>
        <p:spPr>
          <a:xfrm>
            <a:off x="865414" y="804679"/>
            <a:ext cx="10488386" cy="2929648"/>
          </a:xfrm>
          <a:prstGeom prst="rect">
            <a:avLst/>
          </a:prstGeom>
        </p:spPr>
        <p:txBody>
          <a:bodyPr wrap="square">
            <a:spAutoFit/>
          </a:bodyPr>
          <a:lstStyle/>
          <a:p>
            <a:pPr algn="just" rtl="1">
              <a:lnSpc>
                <a:spcPct val="150000"/>
              </a:lnSpc>
            </a:pPr>
            <a:r>
              <a:rPr lang="ar-SA" sz="2500" b="1" dirty="0">
                <a:solidFill>
                  <a:srgbClr val="002060"/>
                </a:solidFill>
                <a:latin typeface="Arial" panose="020B0604020202020204" pitchFamily="34" charset="0"/>
                <a:ea typeface="Times New Roman" panose="02020603050405020304" pitchFamily="18" charset="0"/>
                <a:cs typeface="B Mitra" panose="00000400000000000000" pitchFamily="2" charset="-78"/>
              </a:rPr>
              <a:t>مواد شیمیایی با قابلیت حساسیت زایی مشکلات خاصی را در محیط کار ایجاد می کنند. مواجهه با این مواد از طریق تنفسی، پوستی و ملتحمه باید از طریق اقدامات کنترلی فرایند یا حفاظت فردی کاهش یابد. آموزش افرادی که با این مواد کار می کنند بخصوص آموزش در مورد اثرات بالقوه بهداشتی آنها، روش های حمل ایمن آنها و اطلاعات مربوط به شرایط اضطراری نیز ضروری می باشد.</a:t>
            </a:r>
            <a:endParaRPr lang="en-US" sz="2500" b="1" dirty="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36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1872912" cy="3898503"/>
          </a:xfrm>
          <a:prstGeom prst="rect">
            <a:avLst/>
          </a:prstGeom>
        </p:spPr>
        <p:txBody>
          <a:bodyPr wrap="square">
            <a:spAutoFit/>
          </a:bodyPr>
          <a:lstStyle/>
          <a:p>
            <a:pPr algn="r" rtl="1">
              <a:lnSpc>
                <a:spcPct val="107000"/>
              </a:lnSpc>
              <a:spcAft>
                <a:spcPts val="800"/>
              </a:spcAft>
            </a:pPr>
            <a:r>
              <a:rPr lang="fa-IR" sz="2500" dirty="0">
                <a:latin typeface="Calibri" panose="020F0502020204030204" pitchFamily="34" charset="0"/>
                <a:ea typeface="Calibri" panose="020F0502020204030204" pitchFamily="34" charset="0"/>
                <a:cs typeface="B Titr" panose="00000700000000000000" pitchFamily="2" charset="-78"/>
              </a:rPr>
              <a:t>د</a:t>
            </a:r>
            <a:r>
              <a:rPr lang="fa-IR" sz="2500" b="1" dirty="0">
                <a:latin typeface="Calibri" panose="020F0502020204030204" pitchFamily="34" charset="0"/>
                <a:ea typeface="Calibri" panose="020F0502020204030204" pitchFamily="34" charset="0"/>
                <a:cs typeface="B Titr" panose="00000700000000000000" pitchFamily="2" charset="-78"/>
              </a:rPr>
              <a:t>ستاورد شرکت کنندگان</a:t>
            </a:r>
            <a:r>
              <a:rPr lang="en-US" sz="2500" b="1" dirty="0" smtClean="0">
                <a:latin typeface="Calibri" panose="020F0502020204030204" pitchFamily="34" charset="0"/>
                <a:ea typeface="Calibri" panose="020F0502020204030204" pitchFamily="34" charset="0"/>
                <a:cs typeface="B Titr" panose="00000700000000000000" pitchFamily="2" charset="-78"/>
              </a:rPr>
              <a:t>:</a:t>
            </a:r>
            <a:endParaRPr lang="fa-IR" sz="2500" b="1" dirty="0" smtClean="0">
              <a:latin typeface="Calibri" panose="020F0502020204030204" pitchFamily="34" charset="0"/>
              <a:ea typeface="Calibri" panose="020F0502020204030204" pitchFamily="34" charset="0"/>
              <a:cs typeface="B Titr" panose="00000700000000000000" pitchFamily="2" charset="-78"/>
            </a:endParaRPr>
          </a:p>
          <a:p>
            <a:pPr algn="r" rtl="1">
              <a:lnSpc>
                <a:spcPct val="107000"/>
              </a:lnSpc>
              <a:spcAft>
                <a:spcPts val="800"/>
              </a:spcAft>
            </a:pPr>
            <a:endParaRPr lang="fa-IR" sz="2500" b="1" dirty="0" smtClean="0">
              <a:latin typeface="Calibri" panose="020F0502020204030204" pitchFamily="34" charset="0"/>
              <a:ea typeface="Calibri" panose="020F0502020204030204" pitchFamily="34" charset="0"/>
              <a:cs typeface="B Titr" panose="00000700000000000000" pitchFamily="2" charset="-78"/>
            </a:endParaRPr>
          </a:p>
          <a:p>
            <a:pPr marL="457200" indent="-457200" algn="r" rtl="1">
              <a:lnSpc>
                <a:spcPct val="107000"/>
              </a:lnSpc>
              <a:spcAft>
                <a:spcPts val="800"/>
              </a:spcAft>
              <a:buFont typeface="+mj-lt"/>
              <a:buAutoNum type="arabicPeriod"/>
            </a:pPr>
            <a:r>
              <a:rPr lang="fa-IR" sz="3000" dirty="0" smtClean="0">
                <a:solidFill>
                  <a:srgbClr val="002060"/>
                </a:solidFill>
                <a:latin typeface="Calibri" panose="020F0502020204030204" pitchFamily="34" charset="0"/>
                <a:ea typeface="Calibri" panose="020F0502020204030204" pitchFamily="34" charset="0"/>
                <a:cs typeface="B Mitra" panose="00000400000000000000" pitchFamily="2" charset="-78"/>
              </a:rPr>
              <a:t>درک </a:t>
            </a:r>
            <a:r>
              <a:rPr lang="fa-IR" sz="3000" dirty="0">
                <a:solidFill>
                  <a:srgbClr val="002060"/>
                </a:solidFill>
                <a:latin typeface="Calibri" panose="020F0502020204030204" pitchFamily="34" charset="0"/>
                <a:ea typeface="Calibri" panose="020F0502020204030204" pitchFamily="34" charset="0"/>
                <a:cs typeface="B Mitra" panose="00000400000000000000" pitchFamily="2" charset="-78"/>
              </a:rPr>
              <a:t>کنید که در پشت هر مرگ یا آسیب </a:t>
            </a:r>
            <a:r>
              <a:rPr lang="fa-IR" sz="3000" dirty="0" smtClean="0">
                <a:solidFill>
                  <a:srgbClr val="002060"/>
                </a:solidFill>
                <a:latin typeface="Calibri" panose="020F0502020204030204" pitchFamily="34" charset="0"/>
                <a:ea typeface="Calibri" panose="020F0502020204030204" pitchFamily="34" charset="0"/>
                <a:cs typeface="B Mitra" panose="00000400000000000000" pitchFamily="2" charset="-78"/>
              </a:rPr>
              <a:t>جدی، </a:t>
            </a:r>
            <a:r>
              <a:rPr lang="fa-IR" sz="3000" dirty="0">
                <a:solidFill>
                  <a:srgbClr val="002060"/>
                </a:solidFill>
                <a:latin typeface="Calibri" panose="020F0502020204030204" pitchFamily="34" charset="0"/>
                <a:ea typeface="Calibri" panose="020F0502020204030204" pitchFamily="34" charset="0"/>
                <a:cs typeface="B Mitra" panose="00000400000000000000" pitchFamily="2" charset="-78"/>
              </a:rPr>
              <a:t>هزاران </a:t>
            </a:r>
            <a:r>
              <a:rPr lang="fa-IR" sz="3000" dirty="0" smtClean="0">
                <a:solidFill>
                  <a:srgbClr val="002060"/>
                </a:solidFill>
                <a:latin typeface="Calibri" panose="020F0502020204030204" pitchFamily="34" charset="0"/>
                <a:ea typeface="Calibri" panose="020F0502020204030204" pitchFamily="34" charset="0"/>
                <a:cs typeface="B Mitra" panose="00000400000000000000" pitchFamily="2" charset="-78"/>
              </a:rPr>
              <a:t>رفتار </a:t>
            </a:r>
            <a:r>
              <a:rPr lang="fa-IR" sz="3000" dirty="0">
                <a:solidFill>
                  <a:srgbClr val="002060"/>
                </a:solidFill>
                <a:latin typeface="Calibri" panose="020F0502020204030204" pitchFamily="34" charset="0"/>
                <a:ea typeface="Calibri" panose="020F0502020204030204" pitchFamily="34" charset="0"/>
                <a:cs typeface="B Mitra" panose="00000400000000000000" pitchFamily="2" charset="-78"/>
              </a:rPr>
              <a:t>خطرناک و خطرات </a:t>
            </a:r>
            <a:r>
              <a:rPr lang="fa-IR" sz="3000" dirty="0" smtClean="0">
                <a:solidFill>
                  <a:srgbClr val="002060"/>
                </a:solidFill>
                <a:latin typeface="Calibri" panose="020F0502020204030204" pitchFamily="34" charset="0"/>
                <a:ea typeface="Calibri" panose="020F0502020204030204" pitchFamily="34" charset="0"/>
                <a:cs typeface="B Mitra" panose="00000400000000000000" pitchFamily="2" charset="-78"/>
              </a:rPr>
              <a:t>و سموم ناشناس </a:t>
            </a:r>
            <a:r>
              <a:rPr lang="fa-IR" sz="3000" dirty="0">
                <a:solidFill>
                  <a:srgbClr val="002060"/>
                </a:solidFill>
                <a:latin typeface="Calibri" panose="020F0502020204030204" pitchFamily="34" charset="0"/>
                <a:ea typeface="Calibri" panose="020F0502020204030204" pitchFamily="34" charset="0"/>
                <a:cs typeface="B Mitra" panose="00000400000000000000" pitchFamily="2" charset="-78"/>
              </a:rPr>
              <a:t>وجود دارد که به این حادثه کمک کرده است</a:t>
            </a:r>
            <a:r>
              <a:rPr lang="en-US" sz="3000" dirty="0" smtClean="0">
                <a:solidFill>
                  <a:srgbClr val="002060"/>
                </a:solidFill>
                <a:latin typeface="Calibri" panose="020F0502020204030204" pitchFamily="34" charset="0"/>
                <a:ea typeface="Calibri" panose="020F0502020204030204" pitchFamily="34" charset="0"/>
                <a:cs typeface="B Mitra" panose="00000400000000000000" pitchFamily="2" charset="-78"/>
              </a:rPr>
              <a:t>.</a:t>
            </a:r>
            <a:endParaRPr lang="fa-IR" sz="3000" dirty="0" smtClean="0">
              <a:solidFill>
                <a:srgbClr val="002060"/>
              </a:solidFill>
              <a:latin typeface="Calibri" panose="020F0502020204030204" pitchFamily="34" charset="0"/>
              <a:ea typeface="Calibri" panose="020F0502020204030204" pitchFamily="34" charset="0"/>
              <a:cs typeface="B Mitra" panose="00000400000000000000" pitchFamily="2" charset="-78"/>
            </a:endParaRPr>
          </a:p>
          <a:p>
            <a:pPr marL="457200" indent="-457200" algn="r" rtl="1">
              <a:lnSpc>
                <a:spcPct val="107000"/>
              </a:lnSpc>
              <a:spcAft>
                <a:spcPts val="800"/>
              </a:spcAft>
              <a:buFont typeface="+mj-lt"/>
              <a:buAutoNum type="arabicPeriod"/>
            </a:pPr>
            <a:r>
              <a:rPr lang="fa-IR" sz="3000" dirty="0" smtClean="0">
                <a:solidFill>
                  <a:srgbClr val="002060"/>
                </a:solidFill>
                <a:latin typeface="Calibri" panose="020F0502020204030204" pitchFamily="34" charset="0"/>
                <a:ea typeface="Calibri" panose="020F0502020204030204" pitchFamily="34" charset="0"/>
                <a:cs typeface="B Mitra" panose="00000400000000000000" pitchFamily="2" charset="-78"/>
              </a:rPr>
              <a:t>یک </a:t>
            </a:r>
            <a:r>
              <a:rPr lang="fa-IR" sz="3000" dirty="0">
                <a:solidFill>
                  <a:srgbClr val="002060"/>
                </a:solidFill>
                <a:latin typeface="Calibri" panose="020F0502020204030204" pitchFamily="34" charset="0"/>
                <a:ea typeface="Calibri" panose="020F0502020204030204" pitchFamily="34" charset="0"/>
                <a:cs typeface="B Mitra" panose="00000400000000000000" pitchFamily="2" charset="-78"/>
              </a:rPr>
              <a:t>خطر را تعریف کنید و توضیح دهید که چگونه خطرات را در محیط کاری شناسایی کنید</a:t>
            </a:r>
            <a:r>
              <a:rPr lang="en-US" sz="3000" dirty="0" smtClean="0">
                <a:solidFill>
                  <a:srgbClr val="002060"/>
                </a:solidFill>
                <a:latin typeface="Calibri" panose="020F0502020204030204" pitchFamily="34" charset="0"/>
                <a:ea typeface="Calibri" panose="020F0502020204030204" pitchFamily="34" charset="0"/>
                <a:cs typeface="B Mitra" panose="00000400000000000000" pitchFamily="2" charset="-78"/>
              </a:rPr>
              <a:t>.</a:t>
            </a:r>
            <a:endParaRPr lang="fa-IR" sz="3000" dirty="0" smtClean="0">
              <a:solidFill>
                <a:srgbClr val="002060"/>
              </a:solidFill>
              <a:latin typeface="Calibri" panose="020F0502020204030204" pitchFamily="34" charset="0"/>
              <a:ea typeface="Calibri" panose="020F0502020204030204" pitchFamily="34" charset="0"/>
              <a:cs typeface="B Mitra" panose="00000400000000000000" pitchFamily="2" charset="-78"/>
            </a:endParaRPr>
          </a:p>
          <a:p>
            <a:pPr marL="457200" indent="-457200" algn="r" rtl="1">
              <a:lnSpc>
                <a:spcPct val="107000"/>
              </a:lnSpc>
              <a:spcAft>
                <a:spcPts val="800"/>
              </a:spcAft>
              <a:buFont typeface="+mj-lt"/>
              <a:buAutoNum type="arabicPeriod"/>
            </a:pPr>
            <a:r>
              <a:rPr lang="fa-IR" sz="3000" dirty="0" smtClean="0">
                <a:solidFill>
                  <a:srgbClr val="002060"/>
                </a:solidFill>
                <a:latin typeface="Calibri" panose="020F0502020204030204" pitchFamily="34" charset="0"/>
                <a:ea typeface="Calibri" panose="020F0502020204030204" pitchFamily="34" charset="0"/>
                <a:cs typeface="B Mitra" panose="00000400000000000000" pitchFamily="2" charset="-78"/>
              </a:rPr>
              <a:t>روش </a:t>
            </a:r>
            <a:r>
              <a:rPr lang="fa-IR" sz="3000" dirty="0">
                <a:solidFill>
                  <a:srgbClr val="002060"/>
                </a:solidFill>
                <a:latin typeface="Calibri" panose="020F0502020204030204" pitchFamily="34" charset="0"/>
                <a:ea typeface="Calibri" panose="020F0502020204030204" pitchFamily="34" charset="0"/>
                <a:cs typeface="B Mitra" panose="00000400000000000000" pitchFamily="2" charset="-78"/>
              </a:rPr>
              <a:t>هایی را برای کنترل خطرات در محل کار تعیین کنید</a:t>
            </a:r>
            <a:r>
              <a:rPr lang="en-US" sz="3000" dirty="0" smtClean="0">
                <a:solidFill>
                  <a:srgbClr val="002060"/>
                </a:solidFill>
                <a:latin typeface="Calibri" panose="020F0502020204030204" pitchFamily="34" charset="0"/>
                <a:ea typeface="Calibri" panose="020F0502020204030204" pitchFamily="34" charset="0"/>
                <a:cs typeface="B Mitra" panose="00000400000000000000" pitchFamily="2" charset="-78"/>
              </a:rPr>
              <a:t>.</a:t>
            </a:r>
            <a:endParaRPr lang="fa-IR" sz="3000" dirty="0" smtClean="0">
              <a:solidFill>
                <a:srgbClr val="002060"/>
              </a:solidFill>
              <a:latin typeface="Calibri" panose="020F0502020204030204" pitchFamily="34" charset="0"/>
              <a:ea typeface="Calibri" panose="020F0502020204030204" pitchFamily="34" charset="0"/>
              <a:cs typeface="B Mitra" panose="00000400000000000000" pitchFamily="2" charset="-78"/>
            </a:endParaRPr>
          </a:p>
          <a:p>
            <a:pPr marL="457200" indent="-457200" algn="r" rtl="1">
              <a:lnSpc>
                <a:spcPct val="107000"/>
              </a:lnSpc>
              <a:spcAft>
                <a:spcPts val="800"/>
              </a:spcAft>
              <a:buFont typeface="+mj-lt"/>
              <a:buAutoNum type="arabicPeriod"/>
            </a:pPr>
            <a:r>
              <a:rPr lang="fa-IR" sz="3000" dirty="0" smtClean="0">
                <a:solidFill>
                  <a:srgbClr val="002060"/>
                </a:solidFill>
                <a:latin typeface="Calibri" panose="020F0502020204030204" pitchFamily="34" charset="0"/>
                <a:ea typeface="Calibri" panose="020F0502020204030204" pitchFamily="34" charset="0"/>
                <a:cs typeface="B Mitra" panose="00000400000000000000" pitchFamily="2" charset="-78"/>
              </a:rPr>
              <a:t>یک </a:t>
            </a:r>
            <a:r>
              <a:rPr lang="fa-IR" sz="3000" dirty="0">
                <a:solidFill>
                  <a:srgbClr val="002060"/>
                </a:solidFill>
                <a:latin typeface="Calibri" panose="020F0502020204030204" pitchFamily="34" charset="0"/>
                <a:ea typeface="Calibri" panose="020F0502020204030204" pitchFamily="34" charset="0"/>
                <a:cs typeface="B Mitra" panose="00000400000000000000" pitchFamily="2" charset="-78"/>
              </a:rPr>
              <a:t>تجزیه و تحلیل </a:t>
            </a:r>
            <a:r>
              <a:rPr lang="fa-IR" sz="3000" dirty="0" smtClean="0">
                <a:solidFill>
                  <a:srgbClr val="002060"/>
                </a:solidFill>
                <a:latin typeface="Calibri" panose="020F0502020204030204" pitchFamily="34" charset="0"/>
                <a:ea typeface="Calibri" panose="020F0502020204030204" pitchFamily="34" charset="0"/>
                <a:cs typeface="B Mitra" panose="00000400000000000000" pitchFamily="2" charset="-78"/>
              </a:rPr>
              <a:t>ایمنی برای خطرات محیط کار در یک فعالیت روزانه ی شغلی انجام دهید.</a:t>
            </a:r>
            <a:endParaRPr lang="en-US" sz="3000" dirty="0">
              <a:solidFill>
                <a:srgbClr val="002060"/>
              </a:solidFill>
              <a:effectLst/>
              <a:latin typeface="Calibri" panose="020F0502020204030204" pitchFamily="34" charset="0"/>
              <a:ea typeface="Calibri" panose="020F0502020204030204" pitchFamily="34" charset="0"/>
              <a:cs typeface="B Mitra" panose="00000400000000000000" pitchFamily="2" charset="-78"/>
            </a:endParaRPr>
          </a:p>
        </p:txBody>
      </p:sp>
      <p:sp>
        <p:nvSpPr>
          <p:cNvPr id="4" name="Slide Number Placeholder 3"/>
          <p:cNvSpPr>
            <a:spLocks noGrp="1"/>
          </p:cNvSpPr>
          <p:nvPr>
            <p:ph type="sldNum" sz="quarter" idx="12"/>
          </p:nvPr>
        </p:nvSpPr>
        <p:spPr/>
        <p:txBody>
          <a:bodyPr/>
          <a:lstStyle/>
          <a:p>
            <a:fld id="{9CE4EDAC-F734-43D9-9E42-5C8B653E5D8E}" type="slidenum">
              <a:rPr lang="en-US" smtClean="0"/>
              <a:t>6</a:t>
            </a:fld>
            <a:endParaRPr lang="en-US"/>
          </a:p>
        </p:txBody>
      </p:sp>
    </p:spTree>
    <p:extLst>
      <p:ext uri="{BB962C8B-B14F-4D97-AF65-F5344CB8AC3E}">
        <p14:creationId xmlns:p14="http://schemas.microsoft.com/office/powerpoint/2010/main" val="7889822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60</a:t>
            </a:fld>
            <a:endParaRPr lang="en-US" dirty="0"/>
          </a:p>
        </p:txBody>
      </p:sp>
      <p:sp>
        <p:nvSpPr>
          <p:cNvPr id="2" name="Rectangle 1"/>
          <p:cNvSpPr/>
          <p:nvPr/>
        </p:nvSpPr>
        <p:spPr>
          <a:xfrm>
            <a:off x="457200" y="146652"/>
            <a:ext cx="11444287" cy="3881127"/>
          </a:xfrm>
          <a:prstGeom prst="rect">
            <a:avLst/>
          </a:prstGeom>
        </p:spPr>
        <p:txBody>
          <a:bodyPr wrap="square">
            <a:spAutoFit/>
          </a:bodyPr>
          <a:lstStyle/>
          <a:p>
            <a:pPr algn="just" rtl="1"/>
            <a:r>
              <a:rPr lang="ar-SA" sz="3000" b="1" dirty="0">
                <a:solidFill>
                  <a:srgbClr val="002060"/>
                </a:solidFill>
                <a:latin typeface="Times New Roman" panose="02020603050405020304" pitchFamily="18" charset="0"/>
                <a:ea typeface="Times New Roman" panose="02020603050405020304" pitchFamily="18" charset="0"/>
                <a:cs typeface="B Mitra" panose="00000400000000000000" pitchFamily="2" charset="-78"/>
              </a:rPr>
              <a:t>پوست</a:t>
            </a:r>
            <a:endParaRPr lang="en-US" sz="3000" dirty="0">
              <a:solidFill>
                <a:srgbClr val="002060"/>
              </a:solidFill>
              <a:latin typeface="Times New Roman" panose="02020603050405020304" pitchFamily="18" charset="0"/>
              <a:ea typeface="Times New Roman" panose="02020603050405020304" pitchFamily="18" charset="0"/>
            </a:endParaRPr>
          </a:p>
          <a:p>
            <a:pPr algn="just" rtl="1">
              <a:lnSpc>
                <a:spcPct val="150000"/>
              </a:lnSpc>
            </a:pPr>
            <a:r>
              <a:rPr lang="ar-SA" sz="2300" b="1" dirty="0">
                <a:solidFill>
                  <a:srgbClr val="2C2C00"/>
                </a:solidFill>
                <a:latin typeface="Arial" panose="020B0604020202020204" pitchFamily="34" charset="0"/>
                <a:ea typeface="Times New Roman" panose="02020603050405020304" pitchFamily="18" charset="0"/>
                <a:cs typeface="B Mitra" panose="00000400000000000000" pitchFamily="2" charset="-78"/>
              </a:rPr>
              <a:t>نماد پوست برای موادی به کار می رود که سهم قابل توجهی از جذب آنها از طریق جلدی، غشاهای مخاطی و چشم ها در اثر مواجهه با بخارات، مایعات و جامدات، انجام می شود. هرجا که مطالعات پوستی نشانگر آن باشد که جذب پوستی قادر به ایجاد اثرات سیستمیک به دنبال مواجهه است، نماد پوست بایستی برای آن عامل مورد استفاده قرار گیرد. </a:t>
            </a:r>
            <a:endParaRPr lang="en-US" sz="2300" b="1" dirty="0" smtClean="0">
              <a:solidFill>
                <a:srgbClr val="2C2C00"/>
              </a:solidFill>
              <a:latin typeface="Arial" panose="020B0604020202020204" pitchFamily="34" charset="0"/>
              <a:ea typeface="Times New Roman" panose="02020603050405020304" pitchFamily="18" charset="0"/>
              <a:cs typeface="B Mitra" panose="00000400000000000000" pitchFamily="2" charset="-78"/>
            </a:endParaRPr>
          </a:p>
          <a:p>
            <a:pPr algn="just" rtl="1">
              <a:lnSpc>
                <a:spcPct val="150000"/>
              </a:lnSpc>
            </a:pPr>
            <a:r>
              <a:rPr lang="ar-SA" sz="2300" b="1" dirty="0" smtClean="0">
                <a:solidFill>
                  <a:srgbClr val="2C2C00"/>
                </a:solidFill>
                <a:latin typeface="Arial" panose="020B0604020202020204" pitchFamily="34" charset="0"/>
                <a:ea typeface="Times New Roman" panose="02020603050405020304" pitchFamily="18" charset="0"/>
                <a:cs typeface="B Mitra" panose="00000400000000000000" pitchFamily="2" charset="-78"/>
              </a:rPr>
              <a:t>نماد </a:t>
            </a:r>
            <a:r>
              <a:rPr lang="ar-SA" sz="2300" b="1" dirty="0">
                <a:solidFill>
                  <a:srgbClr val="2C2C00"/>
                </a:solidFill>
                <a:latin typeface="Arial" panose="020B0604020202020204" pitchFamily="34" charset="0"/>
                <a:ea typeface="Times New Roman" panose="02020603050405020304" pitchFamily="18" charset="0"/>
                <a:cs typeface="B Mitra" panose="00000400000000000000" pitchFamily="2" charset="-78"/>
              </a:rPr>
              <a:t>پوست هشداری برای کارشناسان بهداشت حرفه ای است مبنی بر اینکه ممکن است مواجهه بیش از حد مجاز به دنبال تماس با مایع یا آئروسل ها رخ دهد حتی در شرایطی که مواجهه های هوابرد کمتر از حد مجاز است.</a:t>
            </a:r>
            <a:endParaRPr lang="en-US" sz="2300" b="1" dirty="0">
              <a:latin typeface="Times New Roman" panose="02020603050405020304" pitchFamily="18" charset="0"/>
              <a:ea typeface="Times New Roman" panose="02020603050405020304" pitchFamily="18" charset="0"/>
            </a:endParaRPr>
          </a:p>
          <a:p>
            <a:pPr algn="just">
              <a:lnSpc>
                <a:spcPct val="107000"/>
              </a:lnSpc>
              <a:spcAft>
                <a:spcPts val="800"/>
              </a:spcAft>
            </a:pPr>
            <a:r>
              <a:rPr lang="en-US" sz="900" dirty="0">
                <a:latin typeface="Calibri" panose="020F0502020204030204" pitchFamily="34" charset="0"/>
                <a:ea typeface="Calibri" panose="020F0502020204030204" pitchFamily="34" charset="0"/>
                <a:cs typeface="B Mitra" panose="00000400000000000000" pitchFamily="2" charset="-78"/>
              </a:rPr>
              <a:t> </a:t>
            </a:r>
            <a:endParaRPr lang="en-US" sz="9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357433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61</a:t>
            </a:fld>
            <a:endParaRPr lang="en-US" dirty="0"/>
          </a:p>
        </p:txBody>
      </p:sp>
      <p:sp>
        <p:nvSpPr>
          <p:cNvPr id="2" name="Rectangle 1"/>
          <p:cNvSpPr/>
          <p:nvPr/>
        </p:nvSpPr>
        <p:spPr>
          <a:xfrm>
            <a:off x="242888" y="290930"/>
            <a:ext cx="11758612" cy="6143990"/>
          </a:xfrm>
          <a:prstGeom prst="rect">
            <a:avLst/>
          </a:prstGeom>
        </p:spPr>
        <p:txBody>
          <a:bodyPr wrap="square">
            <a:spAutoFit/>
          </a:bodyPr>
          <a:lstStyle/>
          <a:p>
            <a:pPr marL="342900" indent="-342900" algn="just" rtl="1">
              <a:lnSpc>
                <a:spcPct val="150000"/>
              </a:lnSpc>
              <a:buFont typeface="Arial" panose="020B0604020202020204" pitchFamily="34" charset="0"/>
              <a:buChar char="•"/>
            </a:pPr>
            <a:r>
              <a:rPr lang="ar-SA" sz="2200" b="1" dirty="0">
                <a:solidFill>
                  <a:srgbClr val="000000"/>
                </a:solidFill>
                <a:latin typeface="Arial" panose="020B0604020202020204" pitchFamily="34" charset="0"/>
                <a:ea typeface="Times New Roman" panose="02020603050405020304" pitchFamily="18" charset="0"/>
                <a:cs typeface="B Mitra" panose="00000400000000000000" pitchFamily="2" charset="-78"/>
              </a:rPr>
              <a:t>افزودنی های موجود در محلول ها و یا مخلوط ها می توانند به طور قابل ملاحظه ای قابلیت جذب پوستی را افزایش دهند. هرچند برخی مواد می توانند سبب تحریک یا التهاب و یا حساسیت پوستی در شاغلين گردند، ولی این خصوصیات در ارزیابی های مربوط به لزوم یا عدم لزوم ذکر نماد پوست دخیل نبوده اند ولی در هر حال ضایعات پوستی بطور قابل ملاحظه ای سبب افزایش جذب از راه پوست می گردند.</a:t>
            </a:r>
            <a:endParaRPr lang="en-US" sz="2200" b="1" dirty="0">
              <a:latin typeface="Times New Roman" panose="02020603050405020304" pitchFamily="18" charset="0"/>
              <a:ea typeface="Times New Roman" panose="02020603050405020304" pitchFamily="18" charset="0"/>
            </a:endParaRPr>
          </a:p>
          <a:p>
            <a:pPr marL="342900" indent="-342900" algn="just" rtl="1">
              <a:lnSpc>
                <a:spcPct val="150000"/>
              </a:lnSpc>
              <a:buFont typeface="Arial" panose="020B0604020202020204" pitchFamily="34" charset="0"/>
              <a:buChar char="•"/>
            </a:pPr>
            <a:r>
              <a:rPr lang="ar-SA" sz="2200" b="1" dirty="0">
                <a:solidFill>
                  <a:srgbClr val="000000"/>
                </a:solidFill>
                <a:latin typeface="Arial" panose="020B0604020202020204" pitchFamily="34" charset="0"/>
                <a:ea typeface="Times New Roman" panose="02020603050405020304" pitchFamily="18" charset="0"/>
                <a:cs typeface="B Mitra" panose="00000400000000000000" pitchFamily="2" charset="-78"/>
              </a:rPr>
              <a:t>زمانی که اطلاعات کمی در ارتباط با جذب پوستی گازها و بخارات و مایعات توسط شاغلين وجود داشته باشد، پیشنهاد می شود که مجموع یافته های حاصل از مطالعات بر روی بیماری های جلدی حاد و مطالعات در زمینه تماسهای مکرر پوستی بر روی حیوانات و انسانها، همراه با قابلیت جذب مواد شیمیایی، در تصمیم گیری برای نماد گذاری پوست مورد استفاده قرار گیرد</a:t>
            </a:r>
            <a:r>
              <a:rPr lang="ar-SA" sz="2200" b="1" dirty="0" smtClean="0">
                <a:solidFill>
                  <a:srgbClr val="000000"/>
                </a:solidFill>
                <a:latin typeface="Arial" panose="020B0604020202020204" pitchFamily="34" charset="0"/>
                <a:ea typeface="Times New Roman" panose="02020603050405020304" pitchFamily="18" charset="0"/>
                <a:cs typeface="B Mitra" panose="00000400000000000000" pitchFamily="2" charset="-78"/>
              </a:rPr>
              <a:t>.</a:t>
            </a:r>
            <a:r>
              <a:rPr lang="fa-IR" sz="2200" b="1" dirty="0" smtClean="0">
                <a:solidFill>
                  <a:srgbClr val="000000"/>
                </a:solidFill>
                <a:latin typeface="Arial" panose="020B0604020202020204" pitchFamily="34" charset="0"/>
                <a:ea typeface="Times New Roman" panose="02020603050405020304" pitchFamily="18" charset="0"/>
                <a:cs typeface="B Mitra" panose="00000400000000000000" pitchFamily="2" charset="-78"/>
              </a:rPr>
              <a:t>.</a:t>
            </a:r>
            <a:r>
              <a:rPr lang="ar-SA" sz="2200" b="1" dirty="0" smtClean="0">
                <a:solidFill>
                  <a:srgbClr val="000000"/>
                </a:solidFill>
                <a:latin typeface="Arial" panose="020B0604020202020204" pitchFamily="34" charset="0"/>
                <a:ea typeface="Times New Roman" panose="02020603050405020304" pitchFamily="18" charset="0"/>
                <a:cs typeface="B Mitra" panose="00000400000000000000" pitchFamily="2" charset="-78"/>
              </a:rPr>
              <a:t> </a:t>
            </a:r>
            <a:endParaRPr lang="fa-IR" sz="2200" b="1" dirty="0" smtClean="0">
              <a:solidFill>
                <a:srgbClr val="000000"/>
              </a:solidFill>
              <a:latin typeface="Arial" panose="020B0604020202020204" pitchFamily="34" charset="0"/>
              <a:ea typeface="Times New Roman" panose="02020603050405020304" pitchFamily="18" charset="0"/>
              <a:cs typeface="B Mitra" panose="00000400000000000000" pitchFamily="2" charset="-78"/>
            </a:endParaRPr>
          </a:p>
          <a:p>
            <a:pPr marL="342900" indent="-342900" algn="just" rtl="1">
              <a:lnSpc>
                <a:spcPct val="150000"/>
              </a:lnSpc>
              <a:buFont typeface="Arial" panose="020B0604020202020204" pitchFamily="34" charset="0"/>
              <a:buChar char="•"/>
            </a:pPr>
            <a:r>
              <a:rPr lang="ar-SA" sz="2200" b="1" dirty="0" smtClean="0">
                <a:solidFill>
                  <a:srgbClr val="000000"/>
                </a:solidFill>
                <a:latin typeface="Arial" panose="020B0604020202020204" pitchFamily="34" charset="0"/>
                <a:ea typeface="Times New Roman" panose="02020603050405020304" pitchFamily="18" charset="0"/>
                <a:cs typeface="B Mitra" panose="00000400000000000000" pitchFamily="2" charset="-78"/>
              </a:rPr>
              <a:t>بطور </a:t>
            </a:r>
            <a:r>
              <a:rPr lang="ar-SA" sz="2200" b="1" dirty="0">
                <a:solidFill>
                  <a:srgbClr val="000000"/>
                </a:solidFill>
                <a:latin typeface="Arial" panose="020B0604020202020204" pitchFamily="34" charset="0"/>
                <a:ea typeface="Times New Roman" panose="02020603050405020304" pitchFamily="18" charset="0"/>
                <a:cs typeface="B Mitra" panose="00000400000000000000" pitchFamily="2" charset="-78"/>
              </a:rPr>
              <a:t>کلی چنانچه یافته های موجود نشان دهنده جذب قابل توجه ماده شیمیایی از طریق دست ها و ساعدها در طی ساعات کار روزانه بخصوص برای مواد شیمیایی دارای </a:t>
            </a:r>
            <a:r>
              <a:rPr lang="en-US" sz="2200" b="1" dirty="0">
                <a:solidFill>
                  <a:srgbClr val="000000"/>
                </a:solidFill>
                <a:latin typeface="Arial" panose="020B0604020202020204" pitchFamily="34" charset="0"/>
                <a:ea typeface="Times New Roman" panose="02020603050405020304" pitchFamily="18" charset="0"/>
                <a:cs typeface="B Mitra" panose="00000400000000000000" pitchFamily="2" charset="-78"/>
              </a:rPr>
              <a:t>OEL</a:t>
            </a:r>
            <a:r>
              <a:rPr lang="ar-SA" sz="2200" b="1" dirty="0">
                <a:solidFill>
                  <a:srgbClr val="000000"/>
                </a:solidFill>
                <a:latin typeface="Arial" panose="020B0604020202020204" pitchFamily="34" charset="0"/>
                <a:ea typeface="Times New Roman" panose="02020603050405020304" pitchFamily="18" charset="0"/>
                <a:cs typeface="B Mitra" panose="00000400000000000000" pitchFamily="2" charset="-78"/>
              </a:rPr>
              <a:t> پایین باشد، باید از نماد پوست استفاده شود. </a:t>
            </a:r>
            <a:endParaRPr lang="fa-IR" sz="2200" b="1" dirty="0" smtClean="0">
              <a:solidFill>
                <a:srgbClr val="000000"/>
              </a:solidFill>
              <a:latin typeface="Arial" panose="020B0604020202020204" pitchFamily="34" charset="0"/>
              <a:ea typeface="Times New Roman" panose="02020603050405020304" pitchFamily="18" charset="0"/>
              <a:cs typeface="B Mitra" panose="00000400000000000000" pitchFamily="2" charset="-78"/>
            </a:endParaRPr>
          </a:p>
          <a:p>
            <a:pPr marL="342900" indent="-342900" algn="just" rtl="1">
              <a:lnSpc>
                <a:spcPct val="150000"/>
              </a:lnSpc>
              <a:buFont typeface="Arial" panose="020B0604020202020204" pitchFamily="34" charset="0"/>
              <a:buChar char="•"/>
            </a:pPr>
            <a:r>
              <a:rPr lang="ar-SA" sz="2200" b="1" dirty="0" smtClean="0">
                <a:solidFill>
                  <a:srgbClr val="000000"/>
                </a:solidFill>
                <a:latin typeface="Arial" panose="020B0604020202020204" pitchFamily="34" charset="0"/>
                <a:ea typeface="Times New Roman" panose="02020603050405020304" pitchFamily="18" charset="0"/>
                <a:cs typeface="B Mitra" panose="00000400000000000000" pitchFamily="2" charset="-78"/>
              </a:rPr>
              <a:t>بر </a:t>
            </a:r>
            <a:r>
              <a:rPr lang="ar-SA" sz="2200" b="1" dirty="0">
                <a:solidFill>
                  <a:srgbClr val="000000"/>
                </a:solidFill>
                <a:latin typeface="Arial" panose="020B0604020202020204" pitchFamily="34" charset="0"/>
                <a:ea typeface="Times New Roman" panose="02020603050405020304" pitchFamily="18" charset="0"/>
                <a:cs typeface="B Mitra" panose="00000400000000000000" pitchFamily="2" charset="-78"/>
              </a:rPr>
              <a:t>پایه یافته های حاصل از سمیت حاد بر روی حیوانات در مورد مواد شیمیایی که دارای </a:t>
            </a:r>
            <a:r>
              <a:rPr lang="en-US" sz="2200" b="1" dirty="0">
                <a:solidFill>
                  <a:srgbClr val="000000"/>
                </a:solidFill>
                <a:latin typeface="Arial" panose="020B0604020202020204" pitchFamily="34" charset="0"/>
                <a:ea typeface="Times New Roman" panose="02020603050405020304" pitchFamily="18" charset="0"/>
                <a:cs typeface="B Mitra" panose="00000400000000000000" pitchFamily="2" charset="-78"/>
              </a:rPr>
              <a:t>LD50</a:t>
            </a:r>
            <a:r>
              <a:rPr lang="ar-SA" sz="2200" b="1" dirty="0">
                <a:solidFill>
                  <a:srgbClr val="000000"/>
                </a:solidFill>
                <a:latin typeface="Arial" panose="020B0604020202020204" pitchFamily="34" charset="0"/>
                <a:ea typeface="Times New Roman" panose="02020603050405020304" pitchFamily="18" charset="0"/>
                <a:cs typeface="B Mitra" panose="00000400000000000000" pitchFamily="2" charset="-78"/>
              </a:rPr>
              <a:t> نسبتا کم </a:t>
            </a:r>
            <a:r>
              <a:rPr lang="ar-SA" sz="2200" b="1" dirty="0" smtClean="0">
                <a:solidFill>
                  <a:srgbClr val="000000"/>
                </a:solidFill>
                <a:latin typeface="Arial" panose="020B0604020202020204" pitchFamily="34" charset="0"/>
                <a:ea typeface="Times New Roman" panose="02020603050405020304" pitchFamily="18" charset="0"/>
                <a:cs typeface="B Mitra" panose="00000400000000000000" pitchFamily="2" charset="-78"/>
              </a:rPr>
              <a:t>(</a:t>
            </a:r>
            <a:r>
              <a:rPr lang="fa-IR" sz="2200" b="1" dirty="0" smtClean="0">
                <a:solidFill>
                  <a:srgbClr val="000000"/>
                </a:solidFill>
                <a:latin typeface="Arial" panose="020B0604020202020204" pitchFamily="34" charset="0"/>
                <a:ea typeface="Times New Roman" panose="02020603050405020304" pitchFamily="18" charset="0"/>
                <a:cs typeface="B Mitra" panose="00000400000000000000" pitchFamily="2" charset="-78"/>
              </a:rPr>
              <a:t> </a:t>
            </a:r>
            <a:r>
              <a:rPr lang="ar-SA" sz="2200" b="1" dirty="0" smtClean="0">
                <a:solidFill>
                  <a:srgbClr val="000000"/>
                </a:solidFill>
                <a:latin typeface="Arial" panose="020B0604020202020204" pitchFamily="34" charset="0"/>
                <a:ea typeface="Times New Roman" panose="02020603050405020304" pitchFamily="18" charset="0"/>
                <a:cs typeface="B Mitra" panose="00000400000000000000" pitchFamily="2" charset="-78"/>
              </a:rPr>
              <a:t>1000</a:t>
            </a:r>
            <a:r>
              <a:rPr lang="en-US" sz="2200" b="1" dirty="0" smtClean="0">
                <a:solidFill>
                  <a:srgbClr val="000000"/>
                </a:solidFill>
                <a:latin typeface="Arial" panose="020B0604020202020204" pitchFamily="34" charset="0"/>
                <a:ea typeface="Times New Roman" panose="02020603050405020304" pitchFamily="18" charset="0"/>
                <a:cs typeface="B Mitra" panose="00000400000000000000" pitchFamily="2" charset="-78"/>
              </a:rPr>
              <a:t>mg</a:t>
            </a:r>
            <a:r>
              <a:rPr lang="en-US" sz="2200" b="1" dirty="0" smtClean="0">
                <a:solidFill>
                  <a:srgbClr val="000000"/>
                </a:solidFill>
                <a:latin typeface="B Mitra" panose="00000400000000000000" pitchFamily="2" charset="-78"/>
                <a:ea typeface="Times New Roman" panose="02020603050405020304" pitchFamily="18" charset="0"/>
              </a:rPr>
              <a:t> </a:t>
            </a:r>
            <a:r>
              <a:rPr lang="ar-SA" sz="2200" b="1" dirty="0" smtClean="0">
                <a:solidFill>
                  <a:srgbClr val="000000"/>
                </a:solidFill>
                <a:latin typeface="B Mitra" panose="00000400000000000000" pitchFamily="2" charset="-78"/>
                <a:ea typeface="Times New Roman" panose="02020603050405020304" pitchFamily="18" charset="0"/>
              </a:rPr>
              <a:t>/</a:t>
            </a:r>
            <a:r>
              <a:rPr lang="en-US" sz="2200" b="1" dirty="0" smtClean="0">
                <a:solidFill>
                  <a:srgbClr val="000000"/>
                </a:solidFill>
                <a:latin typeface="Arial" panose="020B0604020202020204" pitchFamily="34" charset="0"/>
                <a:ea typeface="Times New Roman" panose="02020603050405020304" pitchFamily="18" charset="0"/>
                <a:cs typeface="B Mitra" panose="00000400000000000000" pitchFamily="2" charset="-78"/>
              </a:rPr>
              <a:t>kg</a:t>
            </a:r>
            <a:r>
              <a:rPr lang="ar-SA" sz="2200" b="1" dirty="0" smtClean="0">
                <a:solidFill>
                  <a:srgbClr val="000000"/>
                </a:solidFill>
                <a:latin typeface="Arial" panose="020B0604020202020204" pitchFamily="34" charset="0"/>
                <a:ea typeface="Times New Roman" panose="02020603050405020304" pitchFamily="18" charset="0"/>
                <a:cs typeface="B Mitra" panose="00000400000000000000" pitchFamily="2" charset="-78"/>
              </a:rPr>
              <a:t> </a:t>
            </a:r>
            <a:r>
              <a:rPr lang="ar-SA" sz="2200" b="1" dirty="0">
                <a:solidFill>
                  <a:srgbClr val="000000"/>
                </a:solidFill>
                <a:latin typeface="Arial" panose="020B0604020202020204" pitchFamily="34" charset="0"/>
                <a:ea typeface="Times New Roman" panose="02020603050405020304" pitchFamily="18" charset="0"/>
                <a:cs typeface="B Mitra" panose="00000400000000000000" pitchFamily="2" charset="-78"/>
              </a:rPr>
              <a:t>یا کمتر) باشند، باید نماد پوست به کار برده شود.</a:t>
            </a:r>
            <a:endParaRPr lang="en-US" sz="2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84854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62</a:t>
            </a:fld>
            <a:endParaRPr lang="en-US" dirty="0"/>
          </a:p>
        </p:txBody>
      </p:sp>
      <p:pic>
        <p:nvPicPr>
          <p:cNvPr id="2" name="Picture 1"/>
          <p:cNvPicPr>
            <a:picLocks noChangeAspect="1"/>
          </p:cNvPicPr>
          <p:nvPr/>
        </p:nvPicPr>
        <p:blipFill>
          <a:blip r:embed="rId2"/>
          <a:stretch>
            <a:fillRect/>
          </a:stretch>
        </p:blipFill>
        <p:spPr>
          <a:xfrm>
            <a:off x="960159" y="832757"/>
            <a:ext cx="10393641" cy="4478111"/>
          </a:xfrm>
          <a:prstGeom prst="rect">
            <a:avLst/>
          </a:prstGeom>
          <a:ln w="5715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820200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63</a:t>
            </a:fld>
            <a:endParaRPr lang="en-US" dirty="0"/>
          </a:p>
        </p:txBody>
      </p:sp>
      <p:pic>
        <p:nvPicPr>
          <p:cNvPr id="2" name="Picture 1"/>
          <p:cNvPicPr>
            <a:picLocks noChangeAspect="1"/>
          </p:cNvPicPr>
          <p:nvPr/>
        </p:nvPicPr>
        <p:blipFill>
          <a:blip r:embed="rId2"/>
          <a:stretch>
            <a:fillRect/>
          </a:stretch>
        </p:blipFill>
        <p:spPr>
          <a:xfrm>
            <a:off x="245529" y="911556"/>
            <a:ext cx="11746857" cy="4411558"/>
          </a:xfrm>
          <a:prstGeom prst="rect">
            <a:avLst/>
          </a:prstGeom>
          <a:ln w="5715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083384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64</a:t>
            </a:fld>
            <a:endParaRPr lang="en-US" dirty="0"/>
          </a:p>
        </p:txBody>
      </p:sp>
      <p:pic>
        <p:nvPicPr>
          <p:cNvPr id="3" name="Picture 2"/>
          <p:cNvPicPr>
            <a:picLocks noChangeAspect="1"/>
          </p:cNvPicPr>
          <p:nvPr/>
        </p:nvPicPr>
        <p:blipFill>
          <a:blip r:embed="rId2"/>
          <a:stretch>
            <a:fillRect/>
          </a:stretch>
        </p:blipFill>
        <p:spPr>
          <a:xfrm>
            <a:off x="6329363" y="32988"/>
            <a:ext cx="4776787" cy="6831319"/>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854610" y="28576"/>
            <a:ext cx="4789593" cy="6807203"/>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9028495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65</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64"/>
            <a:ext cx="12192000" cy="6837535"/>
          </a:xfrm>
          <a:prstGeom prst="rect">
            <a:avLst/>
          </a:prstGeom>
        </p:spPr>
      </p:pic>
      <p:sp>
        <p:nvSpPr>
          <p:cNvPr id="3" name="TextBox 2"/>
          <p:cNvSpPr txBox="1"/>
          <p:nvPr/>
        </p:nvSpPr>
        <p:spPr>
          <a:xfrm>
            <a:off x="4744946" y="408214"/>
            <a:ext cx="7165744" cy="6247864"/>
          </a:xfrm>
          <a:prstGeom prst="rect">
            <a:avLst/>
          </a:prstGeom>
          <a:noFill/>
        </p:spPr>
        <p:txBody>
          <a:bodyPr wrap="none" rtlCol="0">
            <a:spAutoFit/>
          </a:bodyPr>
          <a:lstStyle/>
          <a:p>
            <a:r>
              <a:rPr lang="fa-IR" sz="4000" b="1" dirty="0" smtClean="0">
                <a:cs typeface="B Titr" panose="00000700000000000000" pitchFamily="2" charset="-78"/>
              </a:rPr>
              <a:t>مراقب سلامتی خود در محیط کار باشید</a:t>
            </a:r>
            <a:endParaRPr lang="en-US" sz="4000" b="1" dirty="0" smtClean="0">
              <a:cs typeface="B Titr" panose="00000700000000000000" pitchFamily="2" charset="-78"/>
            </a:endParaRPr>
          </a:p>
          <a:p>
            <a:endParaRPr lang="en-US" sz="4000" b="1" dirty="0">
              <a:cs typeface="B Titr" panose="00000700000000000000" pitchFamily="2" charset="-78"/>
            </a:endParaRPr>
          </a:p>
          <a:p>
            <a:endParaRPr lang="en-US" sz="4000" b="1" dirty="0" smtClean="0">
              <a:cs typeface="B Titr" panose="00000700000000000000" pitchFamily="2" charset="-78"/>
            </a:endParaRPr>
          </a:p>
          <a:p>
            <a:endParaRPr lang="en-US" sz="4000" b="1" dirty="0">
              <a:cs typeface="B Titr" panose="00000700000000000000" pitchFamily="2" charset="-78"/>
            </a:endParaRPr>
          </a:p>
          <a:p>
            <a:endParaRPr lang="en-US" sz="4000" b="1" dirty="0" smtClean="0">
              <a:cs typeface="B Titr" panose="00000700000000000000" pitchFamily="2" charset="-78"/>
            </a:endParaRPr>
          </a:p>
          <a:p>
            <a:endParaRPr lang="en-US" sz="4000" b="1" dirty="0">
              <a:cs typeface="B Titr" panose="00000700000000000000" pitchFamily="2" charset="-78"/>
            </a:endParaRPr>
          </a:p>
          <a:p>
            <a:endParaRPr lang="en-US" sz="4000" b="1" dirty="0" smtClean="0">
              <a:cs typeface="B Titr" panose="00000700000000000000" pitchFamily="2" charset="-78"/>
            </a:endParaRPr>
          </a:p>
          <a:p>
            <a:endParaRPr lang="en-US" sz="4000" b="1" dirty="0">
              <a:cs typeface="B Titr" panose="00000700000000000000" pitchFamily="2" charset="-78"/>
            </a:endParaRPr>
          </a:p>
          <a:p>
            <a:endParaRPr lang="en-US" sz="4000" b="1" dirty="0" smtClean="0">
              <a:cs typeface="B Titr" panose="00000700000000000000" pitchFamily="2" charset="-78"/>
            </a:endParaRPr>
          </a:p>
          <a:p>
            <a:pPr algn="ctr"/>
            <a:r>
              <a:rPr lang="fa-IR" sz="4000" b="1" dirty="0" smtClean="0">
                <a:cs typeface="B Titr" panose="00000700000000000000" pitchFamily="2" charset="-78"/>
              </a:rPr>
              <a:t>موفق باشید</a:t>
            </a:r>
            <a:endParaRPr lang="en-US" sz="4000" b="1" dirty="0">
              <a:cs typeface="B Titr" panose="00000700000000000000" pitchFamily="2" charset="-78"/>
            </a:endParaRPr>
          </a:p>
        </p:txBody>
      </p:sp>
    </p:spTree>
    <p:extLst>
      <p:ext uri="{BB962C8B-B14F-4D97-AF65-F5344CB8AC3E}">
        <p14:creationId xmlns:p14="http://schemas.microsoft.com/office/powerpoint/2010/main" val="2534389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E4EDAC-F734-43D9-9E42-5C8B653E5D8E}" type="slidenum">
              <a:rPr lang="en-US" smtClean="0"/>
              <a:pPr/>
              <a:t>7</a:t>
            </a:fld>
            <a:endParaRPr lang="en-US" dirty="0"/>
          </a:p>
        </p:txBody>
      </p:sp>
      <p:pic>
        <p:nvPicPr>
          <p:cNvPr id="5" name="Picture 4"/>
          <p:cNvPicPr>
            <a:picLocks noChangeAspect="1"/>
          </p:cNvPicPr>
          <p:nvPr/>
        </p:nvPicPr>
        <p:blipFill>
          <a:blip r:embed="rId2"/>
          <a:stretch>
            <a:fillRect/>
          </a:stretch>
        </p:blipFill>
        <p:spPr>
          <a:xfrm>
            <a:off x="242887" y="509589"/>
            <a:ext cx="11749087" cy="5369638"/>
          </a:xfrm>
          <a:prstGeom prst="rect">
            <a:avLst/>
          </a:prstGeom>
          <a:ln w="76200">
            <a:solidFill>
              <a:schemeClr val="tx1"/>
            </a:solidFill>
          </a:ln>
          <a:effectLst>
            <a:softEdge rad="112500"/>
          </a:effectLst>
        </p:spPr>
      </p:pic>
    </p:spTree>
    <p:extLst>
      <p:ext uri="{BB962C8B-B14F-4D97-AF65-F5344CB8AC3E}">
        <p14:creationId xmlns:p14="http://schemas.microsoft.com/office/powerpoint/2010/main" val="222538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0" y="128588"/>
            <a:ext cx="11700456" cy="3000821"/>
          </a:xfrm>
          <a:prstGeom prst="rect">
            <a:avLst/>
          </a:prstGeom>
          <a:noFill/>
        </p:spPr>
        <p:txBody>
          <a:bodyPr wrap="square" rtlCol="0">
            <a:spAutoFit/>
          </a:bodyPr>
          <a:lstStyle/>
          <a:p>
            <a:pPr algn="just" rtl="1"/>
            <a:r>
              <a:rPr lang="fa-IR" sz="2700" dirty="0" smtClean="0">
                <a:cs typeface="B Titr" panose="00000700000000000000" pitchFamily="2" charset="-78"/>
              </a:rPr>
              <a:t>مقدمه</a:t>
            </a:r>
          </a:p>
          <a:p>
            <a:pPr algn="just" rtl="1"/>
            <a:r>
              <a:rPr lang="fa-IR" sz="2700" dirty="0" smtClean="0">
                <a:cs typeface="B Mitra" panose="00000400000000000000" pitchFamily="2" charset="-78"/>
              </a:rPr>
              <a:t>ایمنی در هر محیطی عالی کار می کند اگر اشخاص مسئول نقش هدایت کننده ای در مدیریت ایمنی و سلامتی آن مجموعه ایفا نمایند. در بسیاری از محیط های کاری ثابت شده است که مدیریت صحیح ایمنی منجر به ایجاد تولید و بهره وری بالاتر می شود.</a:t>
            </a:r>
          </a:p>
          <a:p>
            <a:pPr algn="just" rtl="1"/>
            <a:r>
              <a:rPr lang="fa-IR" sz="2700" dirty="0" smtClean="0">
                <a:cs typeface="B Mitra" panose="00000400000000000000" pitchFamily="2" charset="-78"/>
              </a:rPr>
              <a:t>با داشتن برنامه مدیریت ایمنی خوب، شما می توانید نه تنها مانع ایجاد جراحات و آسیب های شغلی شوید بلکه جلوی بسیاری از اتفاقات و حوادث پر هزینه از نظر مادی و زمان و روحی را گرفت و قطعا این منجر به بازده اقتصادی خوبی خواهید شد.</a:t>
            </a:r>
          </a:p>
        </p:txBody>
      </p:sp>
      <p:pic>
        <p:nvPicPr>
          <p:cNvPr id="5" name="Picture 4"/>
          <p:cNvPicPr>
            <a:picLocks noChangeAspect="1"/>
          </p:cNvPicPr>
          <p:nvPr/>
        </p:nvPicPr>
        <p:blipFill>
          <a:blip r:embed="rId2"/>
          <a:stretch>
            <a:fillRect/>
          </a:stretch>
        </p:blipFill>
        <p:spPr>
          <a:xfrm>
            <a:off x="3583278" y="3057969"/>
            <a:ext cx="5105400" cy="3448050"/>
          </a:xfrm>
          <a:prstGeom prst="rect">
            <a:avLst/>
          </a:prstGeom>
        </p:spPr>
      </p:pic>
      <p:sp>
        <p:nvSpPr>
          <p:cNvPr id="7" name="Slide Number Placeholder 6"/>
          <p:cNvSpPr>
            <a:spLocks noGrp="1"/>
          </p:cNvSpPr>
          <p:nvPr>
            <p:ph type="sldNum" sz="quarter" idx="12"/>
          </p:nvPr>
        </p:nvSpPr>
        <p:spPr/>
        <p:txBody>
          <a:bodyPr/>
          <a:lstStyle/>
          <a:p>
            <a:fld id="{9CE4EDAC-F734-43D9-9E42-5C8B653E5D8E}" type="slidenum">
              <a:rPr lang="en-US" smtClean="0"/>
              <a:t>8</a:t>
            </a:fld>
            <a:endParaRPr lang="en-US"/>
          </a:p>
        </p:txBody>
      </p:sp>
    </p:spTree>
    <p:extLst>
      <p:ext uri="{BB962C8B-B14F-4D97-AF65-F5344CB8AC3E}">
        <p14:creationId xmlns:p14="http://schemas.microsoft.com/office/powerpoint/2010/main" val="1614924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14699" y="269359"/>
            <a:ext cx="1600118" cy="553998"/>
          </a:xfrm>
          <a:prstGeom prst="rect">
            <a:avLst/>
          </a:prstGeom>
        </p:spPr>
        <p:txBody>
          <a:bodyPr wrap="none">
            <a:spAutoFit/>
          </a:bodyPr>
          <a:lstStyle/>
          <a:p>
            <a:r>
              <a:rPr lang="fa-IR" sz="3000" b="1" dirty="0" smtClean="0">
                <a:solidFill>
                  <a:srgbClr val="002060"/>
                </a:solidFill>
                <a:cs typeface="B Titr" panose="00000700000000000000" pitchFamily="2" charset="-78"/>
              </a:rPr>
              <a:t>هرم ایمنی</a:t>
            </a:r>
            <a:endParaRPr lang="en-US" sz="3000" b="1" dirty="0">
              <a:solidFill>
                <a:srgbClr val="002060"/>
              </a:solidFill>
              <a:cs typeface="B Titr" panose="00000700000000000000" pitchFamily="2" charset="-78"/>
            </a:endParaRPr>
          </a:p>
        </p:txBody>
      </p:sp>
      <p:pic>
        <p:nvPicPr>
          <p:cNvPr id="3" name="Picture 2"/>
          <p:cNvPicPr>
            <a:picLocks noChangeAspect="1"/>
          </p:cNvPicPr>
          <p:nvPr/>
        </p:nvPicPr>
        <p:blipFill>
          <a:blip r:embed="rId2"/>
          <a:stretch>
            <a:fillRect/>
          </a:stretch>
        </p:blipFill>
        <p:spPr>
          <a:xfrm>
            <a:off x="5826767" y="1344675"/>
            <a:ext cx="5630863" cy="4949971"/>
          </a:xfrm>
          <a:prstGeom prst="rect">
            <a:avLst/>
          </a:prstGeom>
          <a:ln w="57150" cap="sq">
            <a:solidFill>
              <a:srgbClr val="002060"/>
            </a:solidFill>
            <a:miter lim="800000"/>
          </a:ln>
          <a:effectLst>
            <a:outerShdw blurRad="57150" dist="50800" dir="2700000" algn="tl" rotWithShape="0">
              <a:srgbClr val="000000">
                <a:alpha val="40000"/>
              </a:srgbClr>
            </a:outerShdw>
          </a:effectLst>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28624" y="479818"/>
            <a:ext cx="4619625" cy="4791075"/>
          </a:xfrm>
          <a:prstGeom prst="rect">
            <a:avLst/>
          </a:prstGeom>
          <a:ln w="38100" cap="sq">
            <a:solidFill>
              <a:schemeClr val="accent1"/>
            </a:solidFill>
            <a:miter lim="800000"/>
          </a:ln>
          <a:effectLst>
            <a:outerShdw blurRad="57150" dist="50800" dir="2700000" algn="tl" rotWithShape="0">
              <a:srgbClr val="000000">
                <a:alpha val="40000"/>
              </a:srgbClr>
            </a:outerShdw>
          </a:effectLst>
        </p:spPr>
      </p:pic>
      <p:sp>
        <p:nvSpPr>
          <p:cNvPr id="7" name="Slide Number Placeholder 6"/>
          <p:cNvSpPr>
            <a:spLocks noGrp="1"/>
          </p:cNvSpPr>
          <p:nvPr>
            <p:ph type="sldNum" sz="quarter" idx="12"/>
          </p:nvPr>
        </p:nvSpPr>
        <p:spPr/>
        <p:txBody>
          <a:bodyPr/>
          <a:lstStyle/>
          <a:p>
            <a:fld id="{9CE4EDAC-F734-43D9-9E42-5C8B653E5D8E}" type="slidenum">
              <a:rPr lang="en-US" smtClean="0"/>
              <a:t>9</a:t>
            </a:fld>
            <a:endParaRPr lang="en-US"/>
          </a:p>
        </p:txBody>
      </p:sp>
    </p:spTree>
    <p:extLst>
      <p:ext uri="{BB962C8B-B14F-4D97-AF65-F5344CB8AC3E}">
        <p14:creationId xmlns:p14="http://schemas.microsoft.com/office/powerpoint/2010/main" val="2950066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TotalTime>
  <Words>2691</Words>
  <Application>Microsoft Office PowerPoint</Application>
  <PresentationFormat>Widescreen</PresentationFormat>
  <Paragraphs>237</Paragraphs>
  <Slides>65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B Mitra</vt:lpstr>
      <vt:lpstr>B Titr</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mahboubeh rostami</dc:creator>
  <cp:lastModifiedBy>mahboubeh rostami</cp:lastModifiedBy>
  <cp:revision>133</cp:revision>
  <dcterms:created xsi:type="dcterms:W3CDTF">2018-09-16T17:27:16Z</dcterms:created>
  <dcterms:modified xsi:type="dcterms:W3CDTF">2018-09-25T16:22:41Z</dcterms:modified>
</cp:coreProperties>
</file>